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2"/>
  </p:notesMasterIdLst>
  <p:handoutMasterIdLst>
    <p:handoutMasterId r:id="rId23"/>
  </p:handoutMasterIdLst>
  <p:sldIdLst>
    <p:sldId id="257" r:id="rId5"/>
    <p:sldId id="389" r:id="rId6"/>
    <p:sldId id="384" r:id="rId7"/>
    <p:sldId id="317" r:id="rId8"/>
    <p:sldId id="277" r:id="rId9"/>
    <p:sldId id="392" r:id="rId10"/>
    <p:sldId id="393" r:id="rId11"/>
    <p:sldId id="394" r:id="rId12"/>
    <p:sldId id="395" r:id="rId13"/>
    <p:sldId id="279" r:id="rId14"/>
    <p:sldId id="397" r:id="rId15"/>
    <p:sldId id="398" r:id="rId16"/>
    <p:sldId id="399" r:id="rId17"/>
    <p:sldId id="272" r:id="rId18"/>
    <p:sldId id="270" r:id="rId19"/>
    <p:sldId id="321" r:id="rId20"/>
    <p:sldId id="3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7"/>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774"/>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Season</a:t>
                </a:r>
              </a:p>
            </c:rich>
          </c:tx>
          <c:layout>
            <c:manualLayout>
              <c:xMode val="edge"/>
              <c:yMode val="edge"/>
              <c:x val="0.43605266776522672"/>
              <c:y val="0.82713621728592601"/>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Count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dgm:spPr/>
      <dgm:t>
        <a:bodyPr/>
        <a:lstStyle/>
        <a:p>
          <a:r>
            <a:rPr lang="en-US">
              <a:latin typeface="+mn-lt"/>
            </a:rPr>
            <a:t>Train Data:</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a:latin typeface="+mn-lt"/>
          </a:endParaRPr>
        </a:p>
      </dgm:t>
    </dgm:pt>
    <dgm:pt modelId="{B54C8F6C-BE1E-4EAB-B7A0-48DE01FFAA36}">
      <dgm:prSet phldrT="[Text]"/>
      <dgm:spPr/>
      <dgm:t>
        <a:bodyPr/>
        <a:lstStyle/>
        <a:p>
          <a:pPr>
            <a:buFont typeface="Symbol" panose="05050102010706020507" pitchFamily="18" charset="2"/>
            <a:buChar char=""/>
          </a:pPr>
          <a:r>
            <a:rPr lang="en-US">
              <a:latin typeface="+mn-lt"/>
            </a:rPr>
            <a:t>R2 score: 0.826</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a:latin typeface="+mn-lt"/>
          </a:endParaRPr>
        </a:p>
      </dgm:t>
    </dgm:pt>
    <dgm:pt modelId="{A4C0B4E4-70AD-4901-9E3F-7EA25DD6DAA1}">
      <dgm:prSet phldrT="[Text]"/>
      <dgm:spPr/>
      <dgm:t>
        <a:bodyPr/>
        <a:lstStyle/>
        <a:p>
          <a:pPr>
            <a:buFont typeface="Symbol" panose="05050102010706020507" pitchFamily="18" charset="2"/>
            <a:buChar char=""/>
          </a:pPr>
          <a:r>
            <a:rPr lang="en-US">
              <a:latin typeface="+mn-lt"/>
            </a:rPr>
            <a:t>Adjusted R2 Score: 0.822</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a:latin typeface="+mn-lt"/>
          </a:endParaRPr>
        </a:p>
      </dgm:t>
    </dgm:pt>
    <dgm:pt modelId="{87BF7896-20EA-4E8F-B6F4-A34EC5C9CB50}">
      <dgm:prSet phldrT="[Text]"/>
      <dgm:spPr/>
      <dgm:t>
        <a:bodyPr/>
        <a:lstStyle/>
        <a:p>
          <a:r>
            <a:rPr lang="en-US">
              <a:latin typeface="+mn-lt"/>
            </a:rPr>
            <a:t>Test Data:</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a:latin typeface="+mn-lt"/>
          </a:endParaRPr>
        </a:p>
      </dgm:t>
    </dgm:pt>
    <dgm:pt modelId="{43CBB0A2-9D75-4264-8A30-3E8974B40658}">
      <dgm:prSet phldrT="[Text]"/>
      <dgm:spPr/>
      <dgm:t>
        <a:bodyPr/>
        <a:lstStyle/>
        <a:p>
          <a:pPr>
            <a:buFont typeface="Symbol" panose="05050102010706020507" pitchFamily="18" charset="2"/>
            <a:buChar char=""/>
          </a:pPr>
          <a:r>
            <a:rPr lang="en-US">
              <a:latin typeface="+mn-lt"/>
            </a:rPr>
            <a:t>R2</a:t>
          </a:r>
          <a:r>
            <a:rPr lang="en-US" baseline="0">
              <a:latin typeface="+mn-lt"/>
            </a:rPr>
            <a:t> Score: 0.822</a:t>
          </a:r>
          <a:endParaRPr lang="en-US">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a:latin typeface="+mn-lt"/>
          </a:endParaRPr>
        </a:p>
      </dgm:t>
    </dgm:pt>
    <dgm:pt modelId="{3DE6FF16-CA4D-4D34-ABEB-8BE6A40B5E52}">
      <dgm:prSet phldrT="[Text]"/>
      <dgm:spPr/>
      <dgm:t>
        <a:bodyPr/>
        <a:lstStyle/>
        <a:p>
          <a:pPr>
            <a:buFont typeface="Symbol" panose="05050102010706020507" pitchFamily="18" charset="2"/>
            <a:buChar char=""/>
          </a:pPr>
          <a:r>
            <a:rPr lang="en-US">
              <a:latin typeface="+mn-lt"/>
            </a:rPr>
            <a:t>Test Data:</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a:p>
      </dgm:t>
    </dgm:pt>
    <dgm:pt modelId="{AC76BE15-3E8A-498B-91BD-CF772C26B6F1}">
      <dgm:prSet phldrT="[Text]"/>
      <dgm:spPr/>
      <dgm:t>
        <a:bodyPr/>
        <a:lstStyle/>
        <a:p>
          <a:pPr>
            <a:buFont typeface="Symbol" panose="05050102010706020507" pitchFamily="18" charset="2"/>
            <a:buChar char=""/>
          </a:pPr>
          <a:r>
            <a:rPr lang="en-US" dirty="0">
              <a:latin typeface="+mn-lt"/>
            </a:rPr>
            <a:t>Difference in R2 score :</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a:p>
      </dgm:t>
    </dgm:pt>
    <dgm:pt modelId="{73820394-2159-4075-9E6F-217263B07F8B}">
      <dgm:prSet phldrT="[Text]"/>
      <dgm:spPr/>
      <dgm:t>
        <a:bodyPr/>
        <a:lstStyle/>
        <a:p>
          <a:pPr>
            <a:buFont typeface="Symbol" panose="05050102010706020507" pitchFamily="18" charset="2"/>
            <a:buChar char=""/>
          </a:pPr>
          <a:r>
            <a:rPr lang="en-US" dirty="0">
              <a:latin typeface="+mn-lt"/>
            </a:rPr>
            <a:t>Between Train Data &amp; Test Data: 1.5%</a:t>
          </a: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a:p>
      </dgm:t>
    </dgm:pt>
    <dgm:pt modelId="{C032D242-8D23-4EEC-A10A-7B0691E5A409}">
      <dgm:prSet phldrT="[Text]"/>
      <dgm:spPr/>
      <dgm:t>
        <a:bodyPr/>
        <a:lstStyle/>
        <a:p>
          <a:pPr>
            <a:buFont typeface="Symbol" panose="05050102010706020507" pitchFamily="18" charset="2"/>
            <a:buChar char=""/>
          </a:pPr>
          <a:r>
            <a:rPr lang="en-US"/>
            <a:t>Adjusted R2 Score: 0.802</a:t>
          </a:r>
          <a:endParaRPr lang="en-US">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a:p>
      </dgm:t>
    </dgm:pt>
    <dgm:pt modelId="{E4033A39-DCC4-4038-9562-AEDDBBB37A99}">
      <dgm:prSet phldrT="[Text]"/>
      <dgm:spPr/>
      <dgm:t>
        <a:bodyPr/>
        <a:lstStyle/>
        <a:p>
          <a:r>
            <a:rPr lang="en-US">
              <a:latin typeface="+mn-lt"/>
            </a:rPr>
            <a:t>Train Data</a:t>
          </a:r>
        </a:p>
      </dgm:t>
    </dgm:pt>
    <dgm:pt modelId="{80AB0E5B-0C58-465D-A545-5B21133D2849}" type="sibTrans" cxnId="{32EF2862-2950-4DF8-BEA8-CD19460CCA31}">
      <dgm:prSet/>
      <dgm:spPr/>
      <dgm:t>
        <a:bodyPr/>
        <a:lstStyle/>
        <a:p>
          <a:endParaRPr lang="en-US">
            <a:latin typeface="+mn-lt"/>
          </a:endParaRPr>
        </a:p>
      </dgm:t>
    </dgm:pt>
    <dgm:pt modelId="{048EEAE6-78BA-4B00-B7BB-9C22DBB1E8F4}" type="parTrans" cxnId="{32EF2862-2950-4DF8-BEA8-CD19460CCA31}">
      <dgm:prSet/>
      <dgm:spPr/>
      <dgm:t>
        <a:bodyPr/>
        <a:lstStyle/>
        <a:p>
          <a:endParaRPr lang="en-US" sz="1800">
            <a:latin typeface="+mn-lt"/>
          </a:endParaRPr>
        </a:p>
      </dgm:t>
    </dgm:pt>
    <dgm:pt modelId="{05CE210B-ADD0-413F-8D09-C15535302C6A}" type="pres">
      <dgm:prSet presAssocID="{E5B2E815-0D19-41DC-B01B-4D608769620A}" presName="linear" presStyleCnt="0">
        <dgm:presLayoutVars>
          <dgm:dir/>
          <dgm:animLvl val="lvl"/>
          <dgm:resizeHandles val="exact"/>
        </dgm:presLayoutVars>
      </dgm:prSet>
      <dgm:spPr/>
    </dgm:pt>
    <dgm:pt modelId="{8027BACE-79FA-4DAC-B8C5-951D31115449}" type="pres">
      <dgm:prSet presAssocID="{4259F840-24E7-476F-9F30-482E46395856}" presName="parentLin" presStyleCnt="0"/>
      <dgm:spPr/>
    </dgm:pt>
    <dgm:pt modelId="{98219037-7251-45E4-8765-400F1167C47F}" type="pres">
      <dgm:prSet presAssocID="{4259F840-24E7-476F-9F30-482E46395856}" presName="parentLeftMargin" presStyleLbl="node1" presStyleIdx="0" presStyleCnt="5"/>
      <dgm:spPr/>
    </dgm:pt>
    <dgm:pt modelId="{4BE61AE9-D6A4-4C1F-97CD-0985FC97F75E}" type="pres">
      <dgm:prSet presAssocID="{4259F840-24E7-476F-9F30-482E46395856}" presName="parentText" presStyleLbl="node1" presStyleIdx="0" presStyleCnt="5" custLinFactNeighborX="35645" custLinFactNeighborY="-69939">
        <dgm:presLayoutVars>
          <dgm:chMax val="0"/>
          <dgm:bulletEnabled val="1"/>
        </dgm:presLayoutVars>
      </dgm:prSet>
      <dgm:spPr/>
    </dgm:pt>
    <dgm:pt modelId="{2661A8F1-3229-4BF7-B864-07343965F0B4}" type="pres">
      <dgm:prSet presAssocID="{4259F840-24E7-476F-9F30-482E46395856}" presName="negativeSpace" presStyleCnt="0"/>
      <dgm:spPr/>
    </dgm:pt>
    <dgm:pt modelId="{91E59A51-C742-4DED-8798-5061613A603E}" type="pres">
      <dgm:prSet presAssocID="{4259F840-24E7-476F-9F30-482E46395856}" presName="childText" presStyleLbl="conFgAcc1" presStyleIdx="0" presStyleCnt="5">
        <dgm:presLayoutVars>
          <dgm:bulletEnabled val="1"/>
        </dgm:presLayoutVars>
      </dgm:prSet>
      <dgm:spPr/>
    </dgm:pt>
    <dgm:pt modelId="{F1947FCF-312C-4924-A23B-72CF86933677}" type="pres">
      <dgm:prSet presAssocID="{DCC444A4-F20A-48F5-A61E-47BFFF185A57}" presName="spaceBetweenRectangles" presStyleCnt="0"/>
      <dgm:spPr/>
    </dgm:pt>
    <dgm:pt modelId="{BA3CB505-993C-4647-9285-410CCDEF24FA}" type="pres">
      <dgm:prSet presAssocID="{E4033A39-DCC4-4038-9562-AEDDBBB37A99}" presName="parentLin" presStyleCnt="0"/>
      <dgm:spPr/>
    </dgm:pt>
    <dgm:pt modelId="{E358FB55-20CB-426E-8056-321195D26DBA}" type="pres">
      <dgm:prSet presAssocID="{E4033A39-DCC4-4038-9562-AEDDBBB37A99}" presName="parentLeftMargin" presStyleLbl="node1" presStyleIdx="0" presStyleCnt="5"/>
      <dgm:spPr/>
    </dgm:pt>
    <dgm:pt modelId="{411BCDA0-5C52-4B5C-B438-92F3DEA6A36D}" type="pres">
      <dgm:prSet presAssocID="{E4033A39-DCC4-4038-9562-AEDDBBB37A99}" presName="parentText" presStyleLbl="node1" presStyleIdx="1" presStyleCnt="5" custLinFactNeighborX="45939" custLinFactNeighborY="-13949">
        <dgm:presLayoutVars>
          <dgm:chMax val="0"/>
          <dgm:bulletEnabled val="1"/>
        </dgm:presLayoutVars>
      </dgm:prSet>
      <dgm:spPr/>
    </dgm:pt>
    <dgm:pt modelId="{F0261FB0-A864-4F3C-AAD7-84BA971D783B}" type="pres">
      <dgm:prSet presAssocID="{E4033A39-DCC4-4038-9562-AEDDBBB37A99}" presName="negativeSpace" presStyleCnt="0"/>
      <dgm:spPr/>
    </dgm:pt>
    <dgm:pt modelId="{ADE22BDD-EE04-487A-AB9F-8A265675BAF1}" type="pres">
      <dgm:prSet presAssocID="{E4033A39-DCC4-4038-9562-AEDDBBB37A99}" presName="childText" presStyleLbl="conFgAcc1" presStyleIdx="1" presStyleCnt="5">
        <dgm:presLayoutVars>
          <dgm:bulletEnabled val="1"/>
        </dgm:presLayoutVars>
      </dgm:prSet>
      <dgm:spPr/>
    </dgm:pt>
    <dgm:pt modelId="{A8337632-7329-4A64-B775-79A82B784805}" type="pres">
      <dgm:prSet presAssocID="{80AB0E5B-0C58-465D-A545-5B21133D2849}" presName="spaceBetweenRectangles" presStyleCnt="0"/>
      <dgm:spPr/>
    </dgm:pt>
    <dgm:pt modelId="{57E7F3D9-055B-481C-81E9-B73C5BDF1E71}" type="pres">
      <dgm:prSet presAssocID="{87BF7896-20EA-4E8F-B6F4-A34EC5C9CB50}" presName="parentLin" presStyleCnt="0"/>
      <dgm:spPr/>
    </dgm:pt>
    <dgm:pt modelId="{5D6B090E-96A7-43E8-8D21-D5CA429AA7A6}" type="pres">
      <dgm:prSet presAssocID="{87BF7896-20EA-4E8F-B6F4-A34EC5C9CB50}" presName="parentLeftMargin" presStyleLbl="node1" presStyleIdx="1" presStyleCnt="5"/>
      <dgm:spPr/>
    </dgm:pt>
    <dgm:pt modelId="{E01A908A-EC51-4932-9AC0-AF516F78EF1E}" type="pres">
      <dgm:prSet presAssocID="{87BF7896-20EA-4E8F-B6F4-A34EC5C9CB50}" presName="parentText" presStyleLbl="node1" presStyleIdx="2" presStyleCnt="5">
        <dgm:presLayoutVars>
          <dgm:chMax val="0"/>
          <dgm:bulletEnabled val="1"/>
        </dgm:presLayoutVars>
      </dgm:prSet>
      <dgm:spPr/>
    </dgm:pt>
    <dgm:pt modelId="{ED2D122A-23CF-4A2C-944E-584B91AA95B6}" type="pres">
      <dgm:prSet presAssocID="{87BF7896-20EA-4E8F-B6F4-A34EC5C9CB50}" presName="negativeSpace" presStyleCnt="0"/>
      <dgm:spPr/>
    </dgm:pt>
    <dgm:pt modelId="{564810B1-4208-48CA-A47E-049A2A7BF92B}" type="pres">
      <dgm:prSet presAssocID="{87BF7896-20EA-4E8F-B6F4-A34EC5C9CB50}" presName="childText" presStyleLbl="conFgAcc1" presStyleIdx="2" presStyleCnt="5">
        <dgm:presLayoutVars>
          <dgm:bulletEnabled val="1"/>
        </dgm:presLayoutVars>
      </dgm:prSet>
      <dgm:spPr/>
    </dgm:pt>
    <dgm:pt modelId="{EB871E37-68F3-4FFC-9D0A-A9A5A73A90AE}" type="pres">
      <dgm:prSet presAssocID="{D63CE73E-35DE-48C3-8753-7648BC953C0D}" presName="spaceBetweenRectangles" presStyleCnt="0"/>
      <dgm:spPr/>
    </dgm:pt>
    <dgm:pt modelId="{B086DD3C-1531-40DA-AFBD-4DFC33FE58E7}" type="pres">
      <dgm:prSet presAssocID="{3DE6FF16-CA4D-4D34-ABEB-8BE6A40B5E52}" presName="parentLin" presStyleCnt="0"/>
      <dgm:spPr/>
    </dgm:pt>
    <dgm:pt modelId="{4040F6DB-B193-4BCE-8D15-55707CFACB31}" type="pres">
      <dgm:prSet presAssocID="{3DE6FF16-CA4D-4D34-ABEB-8BE6A40B5E52}" presName="parentLeftMargin" presStyleLbl="node1" presStyleIdx="2" presStyleCnt="5"/>
      <dgm:spPr/>
    </dgm:pt>
    <dgm:pt modelId="{5E744E4D-4976-4D04-AAD6-F28020E6933E}" type="pres">
      <dgm:prSet presAssocID="{3DE6FF16-CA4D-4D34-ABEB-8BE6A40B5E52}" presName="parentText" presStyleLbl="node1" presStyleIdx="3" presStyleCnt="5">
        <dgm:presLayoutVars>
          <dgm:chMax val="0"/>
          <dgm:bulletEnabled val="1"/>
        </dgm:presLayoutVars>
      </dgm:prSet>
      <dgm:spPr/>
    </dgm:pt>
    <dgm:pt modelId="{817D63C8-A886-4940-B352-578D6D6CA337}" type="pres">
      <dgm:prSet presAssocID="{3DE6FF16-CA4D-4D34-ABEB-8BE6A40B5E52}" presName="negativeSpace" presStyleCnt="0"/>
      <dgm:spPr/>
    </dgm:pt>
    <dgm:pt modelId="{DFB199E5-8777-451D-A65B-EABA784B25F3}" type="pres">
      <dgm:prSet presAssocID="{3DE6FF16-CA4D-4D34-ABEB-8BE6A40B5E52}" presName="childText" presStyleLbl="conFgAcc1" presStyleIdx="3" presStyleCnt="5">
        <dgm:presLayoutVars>
          <dgm:bulletEnabled val="1"/>
        </dgm:presLayoutVars>
      </dgm:prSet>
      <dgm:spPr/>
    </dgm:pt>
    <dgm:pt modelId="{DAFF01A2-AB88-4603-B4FF-A660A715E4AE}" type="pres">
      <dgm:prSet presAssocID="{986162A7-6F89-4679-B40E-33A17DA21B73}" presName="spaceBetweenRectangles" presStyleCnt="0"/>
      <dgm:spPr/>
    </dgm:pt>
    <dgm:pt modelId="{0A9D53BC-8975-4AF6-93A0-3FC017AC4286}" type="pres">
      <dgm:prSet presAssocID="{AC76BE15-3E8A-498B-91BD-CF772C26B6F1}" presName="parentLin" presStyleCnt="0"/>
      <dgm:spPr/>
    </dgm:pt>
    <dgm:pt modelId="{FD38F437-12E3-43F2-B373-8DF33BDC313D}" type="pres">
      <dgm:prSet presAssocID="{AC76BE15-3E8A-498B-91BD-CF772C26B6F1}" presName="parentLeftMargin" presStyleLbl="node1" presStyleIdx="3" presStyleCnt="5"/>
      <dgm:spPr/>
    </dgm:pt>
    <dgm:pt modelId="{C519F9E4-FF13-40F4-93C9-0D826FD1542A}" type="pres">
      <dgm:prSet presAssocID="{AC76BE15-3E8A-498B-91BD-CF772C26B6F1}" presName="parentText" presStyleLbl="node1" presStyleIdx="4" presStyleCnt="5">
        <dgm:presLayoutVars>
          <dgm:chMax val="0"/>
          <dgm:bulletEnabled val="1"/>
        </dgm:presLayoutVars>
      </dgm:prSet>
      <dgm:spPr/>
    </dgm:pt>
    <dgm:pt modelId="{B52754FF-331A-48AE-AF00-DBEC4B4AF70D}" type="pres">
      <dgm:prSet presAssocID="{AC76BE15-3E8A-498B-91BD-CF772C26B6F1}" presName="negativeSpace" presStyleCnt="0"/>
      <dgm:spPr/>
    </dgm:pt>
    <dgm:pt modelId="{1DE635F9-BBE5-444E-9E2B-75891DA528F8}" type="pres">
      <dgm:prSet presAssocID="{AC76BE15-3E8A-498B-91BD-CF772C26B6F1}" presName="childText" presStyleLbl="conFgAcc1" presStyleIdx="4" presStyleCnt="5">
        <dgm:presLayoutVars>
          <dgm:bulletEnabled val="1"/>
        </dgm:presLayoutVars>
      </dgm:prSet>
      <dgm:spPr/>
    </dgm:pt>
  </dgm:ptLst>
  <dgm:cxnLst>
    <dgm:cxn modelId="{B7EE0405-24ED-4166-9178-F1FDB8A330E4}" type="presOf" srcId="{73820394-2159-4075-9E6F-217263B07F8B}" destId="{1DE635F9-BBE5-444E-9E2B-75891DA528F8}" srcOrd="0" destOrd="0" presId="urn:microsoft.com/office/officeart/2005/8/layout/list1"/>
    <dgm:cxn modelId="{92330C11-C197-4512-BDA4-8D8A69AF7D1C}" srcId="{E5B2E815-0D19-41DC-B01B-4D608769620A}" destId="{87BF7896-20EA-4E8F-B6F4-A34EC5C9CB50}" srcOrd="2" destOrd="0" parTransId="{05E47BA5-F724-4AEE-9B5B-401F18E028E6}" sibTransId="{D63CE73E-35DE-48C3-8753-7648BC953C0D}"/>
    <dgm:cxn modelId="{D011C114-BD6E-40B9-94B6-8A934CDC9E80}" type="presOf" srcId="{AC76BE15-3E8A-498B-91BD-CF772C26B6F1}" destId="{FD38F437-12E3-43F2-B373-8DF33BDC313D}" srcOrd="0" destOrd="0" presId="urn:microsoft.com/office/officeart/2005/8/layout/list1"/>
    <dgm:cxn modelId="{DD67111A-CE6A-47D9-93D7-9BD7FBE2A368}" type="presOf" srcId="{E4033A39-DCC4-4038-9562-AEDDBBB37A99}" destId="{411BCDA0-5C52-4B5C-B438-92F3DEA6A36D}" srcOrd="1" destOrd="0" presId="urn:microsoft.com/office/officeart/2005/8/layout/list1"/>
    <dgm:cxn modelId="{CD41FA25-1DA4-440A-A1ED-F1A9F5B4C5ED}" type="presOf" srcId="{E4033A39-DCC4-4038-9562-AEDDBBB37A99}" destId="{E358FB55-20CB-426E-8056-321195D26DBA}" srcOrd="0" destOrd="0" presId="urn:microsoft.com/office/officeart/2005/8/layout/list1"/>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1A3A0643-DFE7-40C4-887B-38AA862A8087}" type="presOf" srcId="{87BF7896-20EA-4E8F-B6F4-A34EC5C9CB50}" destId="{5D6B090E-96A7-43E8-8D21-D5CA429AA7A6}" srcOrd="0" destOrd="0" presId="urn:microsoft.com/office/officeart/2005/8/layout/list1"/>
    <dgm:cxn modelId="{F8881263-C053-4AAA-B720-223B6B43E13B}" type="presOf" srcId="{4259F840-24E7-476F-9F30-482E46395856}" destId="{4BE61AE9-D6A4-4C1F-97CD-0985FC97F75E}" srcOrd="1" destOrd="0" presId="urn:microsoft.com/office/officeart/2005/8/layout/list1"/>
    <dgm:cxn modelId="{D9403C73-FB83-47D6-85AE-067D49ED63F2}" srcId="{3DE6FF16-CA4D-4D34-ABEB-8BE6A40B5E52}" destId="{C032D242-8D23-4EEC-A10A-7B0691E5A409}" srcOrd="0" destOrd="0" parTransId="{167DA838-BF1F-42A4-81E8-806F40795A14}" sibTransId="{7EFA60CA-572D-434D-B452-A4ACBAEB4D2C}"/>
    <dgm:cxn modelId="{CF4FC873-14AD-4C1D-9A14-FC943882E54E}" type="presOf" srcId="{4259F840-24E7-476F-9F30-482E46395856}" destId="{98219037-7251-45E4-8765-400F1167C47F}" srcOrd="0" destOrd="0" presId="urn:microsoft.com/office/officeart/2005/8/layout/list1"/>
    <dgm:cxn modelId="{140A4778-8248-44DE-B78A-23C578A77D7E}" srcId="{E5B2E815-0D19-41DC-B01B-4D608769620A}" destId="{AC76BE15-3E8A-498B-91BD-CF772C26B6F1}" srcOrd="4" destOrd="0" parTransId="{00CCB400-064A-4EF5-9806-9534D9AC69AD}" sibTransId="{662A3D6E-7238-444F-BC0B-C7A4321261DB}"/>
    <dgm:cxn modelId="{E77DC67B-EF65-4C7D-85B8-42944AE5CCD2}" type="presOf" srcId="{AC76BE15-3E8A-498B-91BD-CF772C26B6F1}" destId="{C519F9E4-FF13-40F4-93C9-0D826FD1542A}" srcOrd="1" destOrd="0" presId="urn:microsoft.com/office/officeart/2005/8/layout/list1"/>
    <dgm:cxn modelId="{4D2DF581-8128-4440-9E51-29109DC6ED52}" srcId="{87BF7896-20EA-4E8F-B6F4-A34EC5C9CB50}" destId="{43CBB0A2-9D75-4264-8A30-3E8974B40658}" srcOrd="0" destOrd="0" parTransId="{F806E590-5F8E-48A1-96AC-9E738290D2ED}" sibTransId="{20F77EFB-335C-4BC3-AD95-8421EDF343E6}"/>
    <dgm:cxn modelId="{D683FE83-E3DB-44C4-8B3A-397395355609}" type="presOf" srcId="{3DE6FF16-CA4D-4D34-ABEB-8BE6A40B5E52}" destId="{5E744E4D-4976-4D04-AAD6-F28020E6933E}" srcOrd="1" destOrd="0" presId="urn:microsoft.com/office/officeart/2005/8/layout/list1"/>
    <dgm:cxn modelId="{E9E30097-0CCB-42DA-9FB8-5980DF4A9B58}" type="presOf" srcId="{87BF7896-20EA-4E8F-B6F4-A34EC5C9CB50}" destId="{E01A908A-EC51-4932-9AC0-AF516F78EF1E}" srcOrd="1" destOrd="0" presId="urn:microsoft.com/office/officeart/2005/8/layout/list1"/>
    <dgm:cxn modelId="{21F79A99-DDD0-4AFE-9559-391B76651532}" type="presOf" srcId="{B54C8F6C-BE1E-4EAB-B7A0-48DE01FFAA36}" destId="{91E59A51-C742-4DED-8798-5061613A603E}" srcOrd="0" destOrd="0" presId="urn:microsoft.com/office/officeart/2005/8/layout/list1"/>
    <dgm:cxn modelId="{19CF03A0-47BE-4ABD-A62C-A27E16D6C5A3}" srcId="{AC76BE15-3E8A-498B-91BD-CF772C26B6F1}" destId="{73820394-2159-4075-9E6F-217263B07F8B}" srcOrd="0" destOrd="0" parTransId="{A861A835-3A0D-4B09-8870-87D7FDC7B27F}" sibTransId="{D383A36B-470D-499F-AE13-85A6B2495524}"/>
    <dgm:cxn modelId="{65FA64BE-EBE5-485D-85BC-487A01BF2EBC}" type="presOf" srcId="{3DE6FF16-CA4D-4D34-ABEB-8BE6A40B5E52}" destId="{4040F6DB-B193-4BCE-8D15-55707CFACB31}" srcOrd="0" destOrd="0" presId="urn:microsoft.com/office/officeart/2005/8/layout/list1"/>
    <dgm:cxn modelId="{636DE8C5-F706-4BA5-855F-85FD2239E2BE}" srcId="{E5B2E815-0D19-41DC-B01B-4D608769620A}" destId="{3DE6FF16-CA4D-4D34-ABEB-8BE6A40B5E52}" srcOrd="3" destOrd="0" parTransId="{DA9CCCCB-8206-4757-82C8-F885E9D238B5}" sibTransId="{986162A7-6F89-4679-B40E-33A17DA21B73}"/>
    <dgm:cxn modelId="{07D23FC6-869B-4969-98EB-F00B718209E6}" type="presOf" srcId="{C032D242-8D23-4EEC-A10A-7B0691E5A409}" destId="{DFB199E5-8777-451D-A65B-EABA784B25F3}" srcOrd="0" destOrd="0" presId="urn:microsoft.com/office/officeart/2005/8/layout/list1"/>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D91C0AD3-037A-452A-9BBE-7F3C17673D86}" type="presOf" srcId="{A4C0B4E4-70AD-4901-9E3F-7EA25DD6DAA1}" destId="{ADE22BDD-EE04-487A-AB9F-8A265675BAF1}" srcOrd="0" destOrd="0" presId="urn:microsoft.com/office/officeart/2005/8/layout/list1"/>
    <dgm:cxn modelId="{54815AF1-42E7-466C-98CB-9810BFF16C03}" type="presOf" srcId="{43CBB0A2-9D75-4264-8A30-3E8974B40658}" destId="{564810B1-4208-48CA-A47E-049A2A7BF92B}" srcOrd="0" destOrd="0" presId="urn:microsoft.com/office/officeart/2005/8/layout/list1"/>
    <dgm:cxn modelId="{998B7CFF-B7BD-4BFE-9F01-619E2AA74249}" type="presOf" srcId="{E5B2E815-0D19-41DC-B01B-4D608769620A}" destId="{05CE210B-ADD0-413F-8D09-C15535302C6A}" srcOrd="0" destOrd="0" presId="urn:microsoft.com/office/officeart/2005/8/layout/list1"/>
    <dgm:cxn modelId="{42C6650A-660D-42E4-B766-74F8F8FCE06D}" type="presParOf" srcId="{05CE210B-ADD0-413F-8D09-C15535302C6A}" destId="{8027BACE-79FA-4DAC-B8C5-951D31115449}" srcOrd="0" destOrd="0" presId="urn:microsoft.com/office/officeart/2005/8/layout/list1"/>
    <dgm:cxn modelId="{582039DD-4762-49C7-88D9-9387FC3926B5}" type="presParOf" srcId="{8027BACE-79FA-4DAC-B8C5-951D31115449}" destId="{98219037-7251-45E4-8765-400F1167C47F}" srcOrd="0" destOrd="0" presId="urn:microsoft.com/office/officeart/2005/8/layout/list1"/>
    <dgm:cxn modelId="{E8CE0FDC-129A-4915-A0AA-D0F936A12261}" type="presParOf" srcId="{8027BACE-79FA-4DAC-B8C5-951D31115449}" destId="{4BE61AE9-D6A4-4C1F-97CD-0985FC97F75E}" srcOrd="1" destOrd="0" presId="urn:microsoft.com/office/officeart/2005/8/layout/list1"/>
    <dgm:cxn modelId="{3F1F67DC-9D76-4A41-8310-852DF19E5DD3}" type="presParOf" srcId="{05CE210B-ADD0-413F-8D09-C15535302C6A}" destId="{2661A8F1-3229-4BF7-B864-07343965F0B4}" srcOrd="1" destOrd="0" presId="urn:microsoft.com/office/officeart/2005/8/layout/list1"/>
    <dgm:cxn modelId="{FD8D3D55-D2AD-414B-A3C9-E15532B99A7D}" type="presParOf" srcId="{05CE210B-ADD0-413F-8D09-C15535302C6A}" destId="{91E59A51-C742-4DED-8798-5061613A603E}" srcOrd="2" destOrd="0" presId="urn:microsoft.com/office/officeart/2005/8/layout/list1"/>
    <dgm:cxn modelId="{ABB9B39A-8FE4-4017-BEC2-369B04958E06}" type="presParOf" srcId="{05CE210B-ADD0-413F-8D09-C15535302C6A}" destId="{F1947FCF-312C-4924-A23B-72CF86933677}" srcOrd="3" destOrd="0" presId="urn:microsoft.com/office/officeart/2005/8/layout/list1"/>
    <dgm:cxn modelId="{94DD347B-73C9-401F-AB76-C735AEBC4CFC}" type="presParOf" srcId="{05CE210B-ADD0-413F-8D09-C15535302C6A}" destId="{BA3CB505-993C-4647-9285-410CCDEF24FA}" srcOrd="4" destOrd="0" presId="urn:microsoft.com/office/officeart/2005/8/layout/list1"/>
    <dgm:cxn modelId="{EB33A05C-7FCF-449E-9392-FDCE7D76D3A6}" type="presParOf" srcId="{BA3CB505-993C-4647-9285-410CCDEF24FA}" destId="{E358FB55-20CB-426E-8056-321195D26DBA}" srcOrd="0" destOrd="0" presId="urn:microsoft.com/office/officeart/2005/8/layout/list1"/>
    <dgm:cxn modelId="{D86D7F34-8834-44E4-986C-B9EA2125C551}" type="presParOf" srcId="{BA3CB505-993C-4647-9285-410CCDEF24FA}" destId="{411BCDA0-5C52-4B5C-B438-92F3DEA6A36D}" srcOrd="1" destOrd="0" presId="urn:microsoft.com/office/officeart/2005/8/layout/list1"/>
    <dgm:cxn modelId="{E744EE1B-4005-403F-8515-3F6EA2837AFA}" type="presParOf" srcId="{05CE210B-ADD0-413F-8D09-C15535302C6A}" destId="{F0261FB0-A864-4F3C-AAD7-84BA971D783B}" srcOrd="5" destOrd="0" presId="urn:microsoft.com/office/officeart/2005/8/layout/list1"/>
    <dgm:cxn modelId="{B39D1CA6-0495-452D-A48A-0A158D3E1645}" type="presParOf" srcId="{05CE210B-ADD0-413F-8D09-C15535302C6A}" destId="{ADE22BDD-EE04-487A-AB9F-8A265675BAF1}" srcOrd="6" destOrd="0" presId="urn:microsoft.com/office/officeart/2005/8/layout/list1"/>
    <dgm:cxn modelId="{83F6C600-F8ED-410C-A22D-9D6274F530DF}" type="presParOf" srcId="{05CE210B-ADD0-413F-8D09-C15535302C6A}" destId="{A8337632-7329-4A64-B775-79A82B784805}" srcOrd="7" destOrd="0" presId="urn:microsoft.com/office/officeart/2005/8/layout/list1"/>
    <dgm:cxn modelId="{94B4B516-63F4-4AB5-B215-752B9465112F}" type="presParOf" srcId="{05CE210B-ADD0-413F-8D09-C15535302C6A}" destId="{57E7F3D9-055B-481C-81E9-B73C5BDF1E71}" srcOrd="8" destOrd="0" presId="urn:microsoft.com/office/officeart/2005/8/layout/list1"/>
    <dgm:cxn modelId="{E4A21D32-51D0-494A-8899-A9508446E267}" type="presParOf" srcId="{57E7F3D9-055B-481C-81E9-B73C5BDF1E71}" destId="{5D6B090E-96A7-43E8-8D21-D5CA429AA7A6}" srcOrd="0" destOrd="0" presId="urn:microsoft.com/office/officeart/2005/8/layout/list1"/>
    <dgm:cxn modelId="{A2B296DD-BD06-4CD1-831C-B4D039023532}" type="presParOf" srcId="{57E7F3D9-055B-481C-81E9-B73C5BDF1E71}" destId="{E01A908A-EC51-4932-9AC0-AF516F78EF1E}" srcOrd="1" destOrd="0" presId="urn:microsoft.com/office/officeart/2005/8/layout/list1"/>
    <dgm:cxn modelId="{C631F124-6B43-4BDA-AD21-82138D8F4C5C}" type="presParOf" srcId="{05CE210B-ADD0-413F-8D09-C15535302C6A}" destId="{ED2D122A-23CF-4A2C-944E-584B91AA95B6}" srcOrd="9" destOrd="0" presId="urn:microsoft.com/office/officeart/2005/8/layout/list1"/>
    <dgm:cxn modelId="{7A0E1DB2-26C9-4C7E-BFE6-3459EB74C1DA}" type="presParOf" srcId="{05CE210B-ADD0-413F-8D09-C15535302C6A}" destId="{564810B1-4208-48CA-A47E-049A2A7BF92B}" srcOrd="10" destOrd="0" presId="urn:microsoft.com/office/officeart/2005/8/layout/list1"/>
    <dgm:cxn modelId="{7EC3584A-6F13-40C5-AC74-58FA58FBAC19}" type="presParOf" srcId="{05CE210B-ADD0-413F-8D09-C15535302C6A}" destId="{EB871E37-68F3-4FFC-9D0A-A9A5A73A90AE}" srcOrd="11" destOrd="0" presId="urn:microsoft.com/office/officeart/2005/8/layout/list1"/>
    <dgm:cxn modelId="{F6B63E85-95B7-43A1-A569-5F6927EC680B}" type="presParOf" srcId="{05CE210B-ADD0-413F-8D09-C15535302C6A}" destId="{B086DD3C-1531-40DA-AFBD-4DFC33FE58E7}" srcOrd="12" destOrd="0" presId="urn:microsoft.com/office/officeart/2005/8/layout/list1"/>
    <dgm:cxn modelId="{CE28B7D4-7C33-4B11-A990-9BB953CBCEA8}" type="presParOf" srcId="{B086DD3C-1531-40DA-AFBD-4DFC33FE58E7}" destId="{4040F6DB-B193-4BCE-8D15-55707CFACB31}" srcOrd="0" destOrd="0" presId="urn:microsoft.com/office/officeart/2005/8/layout/list1"/>
    <dgm:cxn modelId="{67B25DD4-DD9A-43C7-99B1-E555F52C8CB9}" type="presParOf" srcId="{B086DD3C-1531-40DA-AFBD-4DFC33FE58E7}" destId="{5E744E4D-4976-4D04-AAD6-F28020E6933E}" srcOrd="1" destOrd="0" presId="urn:microsoft.com/office/officeart/2005/8/layout/list1"/>
    <dgm:cxn modelId="{69510DE6-D9AC-45BB-9684-745771443368}" type="presParOf" srcId="{05CE210B-ADD0-413F-8D09-C15535302C6A}" destId="{817D63C8-A886-4940-B352-578D6D6CA337}" srcOrd="13" destOrd="0" presId="urn:microsoft.com/office/officeart/2005/8/layout/list1"/>
    <dgm:cxn modelId="{E157708E-60FB-4041-8DC4-95212E65CBF9}" type="presParOf" srcId="{05CE210B-ADD0-413F-8D09-C15535302C6A}" destId="{DFB199E5-8777-451D-A65B-EABA784B25F3}" srcOrd="14" destOrd="0" presId="urn:microsoft.com/office/officeart/2005/8/layout/list1"/>
    <dgm:cxn modelId="{F525B138-C80E-4A5E-A593-1BEC6C271B50}" type="presParOf" srcId="{05CE210B-ADD0-413F-8D09-C15535302C6A}" destId="{DAFF01A2-AB88-4603-B4FF-A660A715E4AE}" srcOrd="15" destOrd="0" presId="urn:microsoft.com/office/officeart/2005/8/layout/list1"/>
    <dgm:cxn modelId="{643C3493-51FE-46FA-9B2F-E4FACA7AC632}" type="presParOf" srcId="{05CE210B-ADD0-413F-8D09-C15535302C6A}" destId="{0A9D53BC-8975-4AF6-93A0-3FC017AC4286}" srcOrd="16" destOrd="0" presId="urn:microsoft.com/office/officeart/2005/8/layout/list1"/>
    <dgm:cxn modelId="{ACCAEBEE-02C2-4072-B572-CEC058F43A26}" type="presParOf" srcId="{0A9D53BC-8975-4AF6-93A0-3FC017AC4286}" destId="{FD38F437-12E3-43F2-B373-8DF33BDC313D}" srcOrd="0" destOrd="0" presId="urn:microsoft.com/office/officeart/2005/8/layout/list1"/>
    <dgm:cxn modelId="{1863F543-CFB6-4AC9-832B-78FD9774E7F7}" type="presParOf" srcId="{0A9D53BC-8975-4AF6-93A0-3FC017AC4286}" destId="{C519F9E4-FF13-40F4-93C9-0D826FD1542A}" srcOrd="1" destOrd="0" presId="urn:microsoft.com/office/officeart/2005/8/layout/list1"/>
    <dgm:cxn modelId="{B1144BAA-C126-49C3-8365-582446424F30}" type="presParOf" srcId="{05CE210B-ADD0-413F-8D09-C15535302C6A}" destId="{B52754FF-331A-48AE-AF00-DBEC4B4AF70D}" srcOrd="17" destOrd="0" presId="urn:microsoft.com/office/officeart/2005/8/layout/list1"/>
    <dgm:cxn modelId="{821BBD47-1482-4AAD-BCEE-D5E38BF5FADE}" type="presParOf" srcId="{05CE210B-ADD0-413F-8D09-C15535302C6A}" destId="{1DE635F9-BBE5-444E-9E2B-75891DA528F8}"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E59A51-C742-4DED-8798-5061613A603E}">
      <dsp:nvSpPr>
        <dsp:cNvPr id="0" name=""/>
        <dsp:cNvSpPr/>
      </dsp:nvSpPr>
      <dsp:spPr>
        <a:xfrm>
          <a:off x="0" y="352550"/>
          <a:ext cx="4500561" cy="8347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9294" tIns="416560" rIns="349294" bIns="142240" numCol="1" spcCol="1270" anchor="t" anchorCtr="0">
          <a:noAutofit/>
        </a:bodyPr>
        <a:lstStyle/>
        <a:p>
          <a:pPr marL="228600" lvl="1" indent="-228600" algn="l" defTabSz="889000">
            <a:lnSpc>
              <a:spcPct val="90000"/>
            </a:lnSpc>
            <a:spcBef>
              <a:spcPct val="0"/>
            </a:spcBef>
            <a:spcAft>
              <a:spcPct val="15000"/>
            </a:spcAft>
            <a:buFont typeface="Symbol" panose="05050102010706020507" pitchFamily="18" charset="2"/>
            <a:buChar char=""/>
          </a:pPr>
          <a:r>
            <a:rPr lang="en-US" sz="2000" kern="1200">
              <a:latin typeface="+mn-lt"/>
            </a:rPr>
            <a:t>R2 score: 0.826</a:t>
          </a:r>
        </a:p>
      </dsp:txBody>
      <dsp:txXfrm>
        <a:off x="0" y="352550"/>
        <a:ext cx="4500561" cy="834750"/>
      </dsp:txXfrm>
    </dsp:sp>
    <dsp:sp modelId="{4BE61AE9-D6A4-4C1F-97CD-0985FC97F75E}">
      <dsp:nvSpPr>
        <dsp:cNvPr id="0" name=""/>
        <dsp:cNvSpPr/>
      </dsp:nvSpPr>
      <dsp:spPr>
        <a:xfrm>
          <a:off x="305239" y="0"/>
          <a:ext cx="3150392" cy="590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077" tIns="0" rIns="119077" bIns="0" numCol="1" spcCol="1270" anchor="ctr" anchorCtr="0">
          <a:noAutofit/>
        </a:bodyPr>
        <a:lstStyle/>
        <a:p>
          <a:pPr marL="0" lvl="0" indent="0" algn="l" defTabSz="889000">
            <a:lnSpc>
              <a:spcPct val="90000"/>
            </a:lnSpc>
            <a:spcBef>
              <a:spcPct val="0"/>
            </a:spcBef>
            <a:spcAft>
              <a:spcPct val="35000"/>
            </a:spcAft>
            <a:buNone/>
          </a:pPr>
          <a:r>
            <a:rPr lang="en-US" sz="2000" kern="1200">
              <a:latin typeface="+mn-lt"/>
            </a:rPr>
            <a:t>Train Data:</a:t>
          </a:r>
        </a:p>
      </dsp:txBody>
      <dsp:txXfrm>
        <a:off x="334060" y="28821"/>
        <a:ext cx="3092750" cy="532758"/>
      </dsp:txXfrm>
    </dsp:sp>
    <dsp:sp modelId="{ADE22BDD-EE04-487A-AB9F-8A265675BAF1}">
      <dsp:nvSpPr>
        <dsp:cNvPr id="0" name=""/>
        <dsp:cNvSpPr/>
      </dsp:nvSpPr>
      <dsp:spPr>
        <a:xfrm>
          <a:off x="0" y="1590500"/>
          <a:ext cx="4500561" cy="834750"/>
        </a:xfrm>
        <a:prstGeom prst="rect">
          <a:avLst/>
        </a:prstGeom>
        <a:solidFill>
          <a:schemeClr val="lt1">
            <a:alpha val="90000"/>
            <a:hueOff val="0"/>
            <a:satOff val="0"/>
            <a:lumOff val="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9294" tIns="416560" rIns="349294" bIns="142240" numCol="1" spcCol="1270" anchor="t" anchorCtr="0">
          <a:noAutofit/>
        </a:bodyPr>
        <a:lstStyle/>
        <a:p>
          <a:pPr marL="228600" lvl="1" indent="-228600" algn="l" defTabSz="889000">
            <a:lnSpc>
              <a:spcPct val="90000"/>
            </a:lnSpc>
            <a:spcBef>
              <a:spcPct val="0"/>
            </a:spcBef>
            <a:spcAft>
              <a:spcPct val="15000"/>
            </a:spcAft>
            <a:buFont typeface="Symbol" panose="05050102010706020507" pitchFamily="18" charset="2"/>
            <a:buChar char=""/>
          </a:pPr>
          <a:r>
            <a:rPr lang="en-US" sz="2000" kern="1200">
              <a:latin typeface="+mn-lt"/>
            </a:rPr>
            <a:t>Adjusted R2 Score: 0.822</a:t>
          </a:r>
        </a:p>
      </dsp:txBody>
      <dsp:txXfrm>
        <a:off x="0" y="1590500"/>
        <a:ext cx="4500561" cy="834750"/>
      </dsp:txXfrm>
    </dsp:sp>
    <dsp:sp modelId="{411BCDA0-5C52-4B5C-B438-92F3DEA6A36D}">
      <dsp:nvSpPr>
        <dsp:cNvPr id="0" name=""/>
        <dsp:cNvSpPr/>
      </dsp:nvSpPr>
      <dsp:spPr>
        <a:xfrm>
          <a:off x="328403" y="1212945"/>
          <a:ext cx="3150392" cy="590400"/>
        </a:xfrm>
        <a:prstGeom prst="roundRect">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077" tIns="0" rIns="119077" bIns="0" numCol="1" spcCol="1270" anchor="ctr" anchorCtr="0">
          <a:noAutofit/>
        </a:bodyPr>
        <a:lstStyle/>
        <a:p>
          <a:pPr marL="0" lvl="0" indent="0" algn="l" defTabSz="889000">
            <a:lnSpc>
              <a:spcPct val="90000"/>
            </a:lnSpc>
            <a:spcBef>
              <a:spcPct val="0"/>
            </a:spcBef>
            <a:spcAft>
              <a:spcPct val="35000"/>
            </a:spcAft>
            <a:buNone/>
          </a:pPr>
          <a:r>
            <a:rPr lang="en-US" sz="2000" kern="1200">
              <a:latin typeface="+mn-lt"/>
            </a:rPr>
            <a:t>Train Data</a:t>
          </a:r>
        </a:p>
      </dsp:txBody>
      <dsp:txXfrm>
        <a:off x="357224" y="1241766"/>
        <a:ext cx="3092750" cy="532758"/>
      </dsp:txXfrm>
    </dsp:sp>
    <dsp:sp modelId="{564810B1-4208-48CA-A47E-049A2A7BF92B}">
      <dsp:nvSpPr>
        <dsp:cNvPr id="0" name=""/>
        <dsp:cNvSpPr/>
      </dsp:nvSpPr>
      <dsp:spPr>
        <a:xfrm>
          <a:off x="0" y="2828450"/>
          <a:ext cx="4500561" cy="834750"/>
        </a:xfrm>
        <a:prstGeom prst="rect">
          <a:avLst/>
        </a:prstGeom>
        <a:solidFill>
          <a:schemeClr val="lt1">
            <a:alpha val="90000"/>
            <a:hueOff val="0"/>
            <a:satOff val="0"/>
            <a:lumOff val="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9294" tIns="416560" rIns="349294" bIns="142240" numCol="1" spcCol="1270" anchor="t" anchorCtr="0">
          <a:noAutofit/>
        </a:bodyPr>
        <a:lstStyle/>
        <a:p>
          <a:pPr marL="228600" lvl="1" indent="-228600" algn="l" defTabSz="889000">
            <a:lnSpc>
              <a:spcPct val="90000"/>
            </a:lnSpc>
            <a:spcBef>
              <a:spcPct val="0"/>
            </a:spcBef>
            <a:spcAft>
              <a:spcPct val="15000"/>
            </a:spcAft>
            <a:buFont typeface="Symbol" panose="05050102010706020507" pitchFamily="18" charset="2"/>
            <a:buChar char=""/>
          </a:pPr>
          <a:r>
            <a:rPr lang="en-US" sz="2000" kern="1200">
              <a:latin typeface="+mn-lt"/>
            </a:rPr>
            <a:t>R2</a:t>
          </a:r>
          <a:r>
            <a:rPr lang="en-US" sz="2000" kern="1200" baseline="0">
              <a:latin typeface="+mn-lt"/>
            </a:rPr>
            <a:t> Score: 0.822</a:t>
          </a:r>
          <a:endParaRPr lang="en-US" sz="2000" kern="1200">
            <a:latin typeface="+mn-lt"/>
          </a:endParaRPr>
        </a:p>
      </dsp:txBody>
      <dsp:txXfrm>
        <a:off x="0" y="2828450"/>
        <a:ext cx="4500561" cy="834750"/>
      </dsp:txXfrm>
    </dsp:sp>
    <dsp:sp modelId="{E01A908A-EC51-4932-9AC0-AF516F78EF1E}">
      <dsp:nvSpPr>
        <dsp:cNvPr id="0" name=""/>
        <dsp:cNvSpPr/>
      </dsp:nvSpPr>
      <dsp:spPr>
        <a:xfrm>
          <a:off x="225028" y="2533250"/>
          <a:ext cx="3150392" cy="590400"/>
        </a:xfrm>
        <a:prstGeom prst="roundRect">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077" tIns="0" rIns="119077" bIns="0" numCol="1" spcCol="1270" anchor="ctr" anchorCtr="0">
          <a:noAutofit/>
        </a:bodyPr>
        <a:lstStyle/>
        <a:p>
          <a:pPr marL="0" lvl="0" indent="0" algn="l" defTabSz="889000">
            <a:lnSpc>
              <a:spcPct val="90000"/>
            </a:lnSpc>
            <a:spcBef>
              <a:spcPct val="0"/>
            </a:spcBef>
            <a:spcAft>
              <a:spcPct val="35000"/>
            </a:spcAft>
            <a:buNone/>
          </a:pPr>
          <a:r>
            <a:rPr lang="en-US" sz="2000" kern="1200">
              <a:latin typeface="+mn-lt"/>
            </a:rPr>
            <a:t>Test Data:</a:t>
          </a:r>
        </a:p>
      </dsp:txBody>
      <dsp:txXfrm>
        <a:off x="253849" y="2562071"/>
        <a:ext cx="3092750" cy="532758"/>
      </dsp:txXfrm>
    </dsp:sp>
    <dsp:sp modelId="{DFB199E5-8777-451D-A65B-EABA784B25F3}">
      <dsp:nvSpPr>
        <dsp:cNvPr id="0" name=""/>
        <dsp:cNvSpPr/>
      </dsp:nvSpPr>
      <dsp:spPr>
        <a:xfrm>
          <a:off x="0" y="4066400"/>
          <a:ext cx="4500561" cy="834750"/>
        </a:xfrm>
        <a:prstGeom prst="rect">
          <a:avLst/>
        </a:prstGeom>
        <a:solidFill>
          <a:schemeClr val="lt1">
            <a:alpha val="90000"/>
            <a:hueOff val="0"/>
            <a:satOff val="0"/>
            <a:lumOff val="0"/>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9294" tIns="416560" rIns="349294" bIns="142240" numCol="1" spcCol="1270" anchor="t" anchorCtr="0">
          <a:noAutofit/>
        </a:bodyPr>
        <a:lstStyle/>
        <a:p>
          <a:pPr marL="228600" lvl="1" indent="-228600" algn="l" defTabSz="889000">
            <a:lnSpc>
              <a:spcPct val="90000"/>
            </a:lnSpc>
            <a:spcBef>
              <a:spcPct val="0"/>
            </a:spcBef>
            <a:spcAft>
              <a:spcPct val="15000"/>
            </a:spcAft>
            <a:buFont typeface="Symbol" panose="05050102010706020507" pitchFamily="18" charset="2"/>
            <a:buChar char=""/>
          </a:pPr>
          <a:r>
            <a:rPr lang="en-US" sz="2000" kern="1200"/>
            <a:t>Adjusted R2 Score: 0.802</a:t>
          </a:r>
          <a:endParaRPr lang="en-US" sz="2000" kern="1200">
            <a:latin typeface="+mn-lt"/>
          </a:endParaRPr>
        </a:p>
      </dsp:txBody>
      <dsp:txXfrm>
        <a:off x="0" y="4066400"/>
        <a:ext cx="4500561" cy="834750"/>
      </dsp:txXfrm>
    </dsp:sp>
    <dsp:sp modelId="{5E744E4D-4976-4D04-AAD6-F28020E6933E}">
      <dsp:nvSpPr>
        <dsp:cNvPr id="0" name=""/>
        <dsp:cNvSpPr/>
      </dsp:nvSpPr>
      <dsp:spPr>
        <a:xfrm>
          <a:off x="225028" y="3771200"/>
          <a:ext cx="3150392" cy="590400"/>
        </a:xfrm>
        <a:prstGeom prst="roundRect">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077" tIns="0" rIns="119077" bIns="0" numCol="1" spcCol="1270" anchor="ctr" anchorCtr="0">
          <a:noAutofit/>
        </a:bodyPr>
        <a:lstStyle/>
        <a:p>
          <a:pPr marL="0" lvl="0" indent="0" algn="l" defTabSz="889000">
            <a:lnSpc>
              <a:spcPct val="90000"/>
            </a:lnSpc>
            <a:spcBef>
              <a:spcPct val="0"/>
            </a:spcBef>
            <a:spcAft>
              <a:spcPct val="35000"/>
            </a:spcAft>
            <a:buFont typeface="Symbol" panose="05050102010706020507" pitchFamily="18" charset="2"/>
            <a:buNone/>
          </a:pPr>
          <a:r>
            <a:rPr lang="en-US" sz="2000" kern="1200">
              <a:latin typeface="+mn-lt"/>
            </a:rPr>
            <a:t>Test Data:</a:t>
          </a:r>
        </a:p>
      </dsp:txBody>
      <dsp:txXfrm>
        <a:off x="253849" y="3800021"/>
        <a:ext cx="3092750" cy="532758"/>
      </dsp:txXfrm>
    </dsp:sp>
    <dsp:sp modelId="{1DE635F9-BBE5-444E-9E2B-75891DA528F8}">
      <dsp:nvSpPr>
        <dsp:cNvPr id="0" name=""/>
        <dsp:cNvSpPr/>
      </dsp:nvSpPr>
      <dsp:spPr>
        <a:xfrm>
          <a:off x="0" y="5304350"/>
          <a:ext cx="4500561" cy="1102500"/>
        </a:xfrm>
        <a:prstGeom prst="rect">
          <a:avLst/>
        </a:prstGeom>
        <a:solidFill>
          <a:schemeClr val="lt1">
            <a:alpha val="90000"/>
            <a:hueOff val="0"/>
            <a:satOff val="0"/>
            <a:lumOff val="0"/>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9294" tIns="416560" rIns="349294" bIns="142240" numCol="1" spcCol="1270" anchor="t" anchorCtr="0">
          <a:noAutofit/>
        </a:bodyPr>
        <a:lstStyle/>
        <a:p>
          <a:pPr marL="228600" lvl="1" indent="-228600" algn="l" defTabSz="889000">
            <a:lnSpc>
              <a:spcPct val="90000"/>
            </a:lnSpc>
            <a:spcBef>
              <a:spcPct val="0"/>
            </a:spcBef>
            <a:spcAft>
              <a:spcPct val="15000"/>
            </a:spcAft>
            <a:buFont typeface="Symbol" panose="05050102010706020507" pitchFamily="18" charset="2"/>
            <a:buChar char=""/>
          </a:pPr>
          <a:r>
            <a:rPr lang="en-US" sz="2000" kern="1200" dirty="0">
              <a:latin typeface="+mn-lt"/>
            </a:rPr>
            <a:t>Between Train Data &amp; Test Data: 1.5%</a:t>
          </a:r>
        </a:p>
      </dsp:txBody>
      <dsp:txXfrm>
        <a:off x="0" y="5304350"/>
        <a:ext cx="4500561" cy="1102500"/>
      </dsp:txXfrm>
    </dsp:sp>
    <dsp:sp modelId="{C519F9E4-FF13-40F4-93C9-0D826FD1542A}">
      <dsp:nvSpPr>
        <dsp:cNvPr id="0" name=""/>
        <dsp:cNvSpPr/>
      </dsp:nvSpPr>
      <dsp:spPr>
        <a:xfrm>
          <a:off x="225028" y="5009150"/>
          <a:ext cx="3150392" cy="590400"/>
        </a:xfrm>
        <a:prstGeom prst="roundRect">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077" tIns="0" rIns="119077" bIns="0" numCol="1" spcCol="1270" anchor="ctr" anchorCtr="0">
          <a:noAutofit/>
        </a:bodyPr>
        <a:lstStyle/>
        <a:p>
          <a:pPr marL="0" lvl="0" indent="0" algn="l" defTabSz="889000">
            <a:lnSpc>
              <a:spcPct val="90000"/>
            </a:lnSpc>
            <a:spcBef>
              <a:spcPct val="0"/>
            </a:spcBef>
            <a:spcAft>
              <a:spcPct val="35000"/>
            </a:spcAft>
            <a:buFont typeface="Symbol" panose="05050102010706020507" pitchFamily="18" charset="2"/>
            <a:buNone/>
          </a:pPr>
          <a:r>
            <a:rPr lang="en-US" sz="2000" kern="1200" dirty="0">
              <a:latin typeface="+mn-lt"/>
            </a:rPr>
            <a:t>Difference in R2 score :</a:t>
          </a:r>
        </a:p>
      </dsp:txBody>
      <dsp:txXfrm>
        <a:off x="253849" y="5037971"/>
        <a:ext cx="3092750"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8.png"/></Relationships>
</file>

<file path=ppt/drawings/drawing1.xml><?xml version="1.0" encoding="utf-8"?>
<c:userShapes xmlns:c="http://schemas.openxmlformats.org/drawingml/2006/chart">
  <cdr:relSizeAnchor xmlns:cdr="http://schemas.openxmlformats.org/drawingml/2006/chartDrawing">
    <cdr:from>
      <cdr:x>0</cdr:x>
      <cdr:y>0</cdr:y>
    </cdr:from>
    <cdr:to>
      <cdr:x>0.7893</cdr:x>
      <cdr:y>1</cdr:y>
    </cdr:to>
    <cdr:pic>
      <cdr:nvPicPr>
        <cdr:cNvPr id="2" name="chart">
          <a:extLst xmlns:a="http://schemas.openxmlformats.org/drawingml/2006/main">
            <a:ext uri="{FF2B5EF4-FFF2-40B4-BE49-F238E27FC236}">
              <a16:creationId xmlns:a16="http://schemas.microsoft.com/office/drawing/2014/main" id="{FA3847CE-3656-4C88-90A4-CC904AEB7696}"/>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8753558" cy="3979862"/>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4/12/2022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14</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0"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2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2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oup 2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6" name="Freeform: Shape 2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Oval 2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4" name="Rectangle 3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alphaModFix amt="40000"/>
            <a:extLst>
              <a:ext uri="{28A0092B-C50C-407E-A947-70E740481C1C}">
                <a14:useLocalDpi xmlns:a14="http://schemas.microsoft.com/office/drawing/2010/main" val="0"/>
              </a:ext>
            </a:extLst>
          </a:blip>
          <a:stretch/>
        </p:blipFill>
        <p:spPr>
          <a:xfrm>
            <a:off x="550863" y="933404"/>
            <a:ext cx="5425208" cy="4991191"/>
          </a:xfrm>
          <a:custGeom>
            <a:avLst/>
            <a:gdLst/>
            <a:ahLst/>
            <a:cxnLst/>
            <a:rect l="l" t="t" r="r" b="b"/>
            <a:pathLst>
              <a:path w="6098400" h="6858000">
                <a:moveTo>
                  <a:pt x="0" y="0"/>
                </a:moveTo>
                <a:lnTo>
                  <a:pt x="6098400" y="0"/>
                </a:lnTo>
                <a:lnTo>
                  <a:pt x="6098400" y="6858000"/>
                </a:lnTo>
                <a:lnTo>
                  <a:pt x="0" y="6858000"/>
                </a:lnTo>
                <a:close/>
              </a:path>
            </a:pathLst>
          </a:custGeom>
        </p:spPr>
      </p:pic>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pPr>
              <a:lnSpc>
                <a:spcPct val="100000"/>
              </a:lnSpc>
            </a:pPr>
            <a:r>
              <a:rPr lang="en-US" dirty="0">
                <a:solidFill>
                  <a:srgbClr val="FFFF00"/>
                </a:solidFill>
              </a:rPr>
              <a:t>Boom Bikes Sharing</a:t>
            </a: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550863" y="3803406"/>
            <a:ext cx="3565525" cy="2289419"/>
          </a:xfrm>
        </p:spPr>
        <p:txBody>
          <a:bodyPr vert="horz" wrap="square" lIns="0" tIns="0" rIns="0" bIns="0" rtlCol="0">
            <a:normAutofit/>
          </a:bodyPr>
          <a:lstStyle/>
          <a:p>
            <a:pPr marL="0" indent="0" algn="r">
              <a:lnSpc>
                <a:spcPct val="100000"/>
              </a:lnSpc>
            </a:pPr>
            <a:r>
              <a:rPr lang="en-US" b="1" i="1" dirty="0">
                <a:solidFill>
                  <a:srgbClr val="00B0F0">
                    <a:alpha val="60000"/>
                  </a:srgbClr>
                </a:solidFill>
              </a:rPr>
              <a:t>Ami Gandhi</a:t>
            </a:r>
          </a:p>
        </p:txBody>
      </p:sp>
      <p:pic>
        <p:nvPicPr>
          <p:cNvPr id="4" name="Picture 3">
            <a:extLst>
              <a:ext uri="{FF2B5EF4-FFF2-40B4-BE49-F238E27FC236}">
                <a16:creationId xmlns:a16="http://schemas.microsoft.com/office/drawing/2014/main" id="{90ABE21E-6933-4990-A01F-4888227F23D7}"/>
              </a:ext>
            </a:extLst>
          </p:cNvPr>
          <p:cNvPicPr>
            <a:picLocks noChangeAspect="1"/>
          </p:cNvPicPr>
          <p:nvPr/>
        </p:nvPicPr>
        <p:blipFill>
          <a:blip r:embed="rId4"/>
          <a:stretch>
            <a:fillRect/>
          </a:stretch>
        </p:blipFill>
        <p:spPr>
          <a:xfrm>
            <a:off x="6043997" y="549275"/>
            <a:ext cx="6148003" cy="6085987"/>
          </a:xfrm>
          <a:custGeom>
            <a:avLst/>
            <a:gdLst/>
            <a:ahLst/>
            <a:cxnLst/>
            <a:rect l="l" t="t" r="r" b="b"/>
            <a:pathLst>
              <a:path w="6922273" h="4225290">
                <a:moveTo>
                  <a:pt x="0" y="0"/>
                </a:moveTo>
                <a:lnTo>
                  <a:pt x="6922273" y="0"/>
                </a:lnTo>
                <a:lnTo>
                  <a:pt x="6922273" y="4225290"/>
                </a:lnTo>
                <a:lnTo>
                  <a:pt x="0" y="4225290"/>
                </a:lnTo>
                <a:close/>
              </a:path>
            </a:pathLst>
          </a:cu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7" name="Freeform: Shape 2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2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32" name="Rectangle 3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r>
              <a:rPr lang="en-US" sz="2300" b="1" i="0" kern="1200" dirty="0">
                <a:solidFill>
                  <a:schemeClr val="tx1"/>
                </a:solidFill>
                <a:effectLst/>
                <a:latin typeface="+mj-lt"/>
                <a:ea typeface="+mj-ea"/>
                <a:cs typeface="+mj-cs"/>
              </a:rPr>
              <a:t>Splitting the data into 'Training' and 'Testing’:</a:t>
            </a:r>
            <a:br>
              <a:rPr lang="en-US" sz="2300" b="1" i="0" kern="1200" dirty="0">
                <a:solidFill>
                  <a:schemeClr val="tx1"/>
                </a:solidFill>
                <a:effectLst/>
                <a:latin typeface="+mj-lt"/>
                <a:ea typeface="+mj-ea"/>
                <a:cs typeface="+mj-cs"/>
              </a:rPr>
            </a:br>
            <a:r>
              <a:rPr lang="en-US" sz="2300" b="1" i="0" kern="1200" dirty="0">
                <a:solidFill>
                  <a:schemeClr val="tx1"/>
                </a:solidFill>
                <a:effectLst/>
                <a:latin typeface="+mj-lt"/>
                <a:ea typeface="+mj-ea"/>
                <a:cs typeface="+mj-cs"/>
              </a:rPr>
              <a:t>- </a:t>
            </a:r>
            <a:r>
              <a:rPr lang="en-US" sz="2300" b="1" kern="1200" dirty="0">
                <a:solidFill>
                  <a:schemeClr val="tx1"/>
                </a:solidFill>
                <a:latin typeface="+mj-lt"/>
                <a:ea typeface="+mj-ea"/>
                <a:cs typeface="+mj-cs"/>
              </a:rPr>
              <a:t>In ML will split the data in a 70-30% ratio.</a:t>
            </a:r>
            <a:endParaRPr lang="en-US" sz="2300" b="1" i="0" kern="1200" dirty="0">
              <a:solidFill>
                <a:schemeClr val="tx1"/>
              </a:solidFill>
              <a:effectLst/>
              <a:latin typeface="+mj-lt"/>
              <a:ea typeface="+mj-ea"/>
              <a:cs typeface="+mj-cs"/>
            </a:endParaRP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2678400"/>
            <a:ext cx="3565525" cy="3414425"/>
          </a:xfrm>
        </p:spPr>
        <p:txBody>
          <a:bodyPr vert="horz" wrap="square" lIns="0" tIns="0" rIns="0" bIns="0" rtlCol="0" anchor="t">
            <a:normAutofit/>
          </a:bodyPr>
          <a:lstStyle/>
          <a:p>
            <a:pPr marL="0">
              <a:buFont typeface="Arial" panose="020B0604020202020204" pitchFamily="34" charset="0"/>
              <a:buChar char="•"/>
            </a:pPr>
            <a:r>
              <a:rPr lang="en-US" sz="1600" b="1"/>
              <a:t>Rescaling the Features:</a:t>
            </a:r>
          </a:p>
          <a:p>
            <a:pPr marL="342900">
              <a:buFont typeface="Arial" panose="020B0604020202020204" pitchFamily="34" charset="0"/>
              <a:buChar char="•"/>
            </a:pPr>
            <a:r>
              <a:rPr lang="en-US" sz="1600"/>
              <a:t>Here, all the numeric values are mapped between 0 to 1.</a:t>
            </a:r>
          </a:p>
          <a:p>
            <a:pPr marL="342900">
              <a:buFont typeface="Arial" panose="020B0604020202020204" pitchFamily="34" charset="0"/>
              <a:buChar char="•"/>
            </a:pPr>
            <a:r>
              <a:rPr lang="en-US" sz="1600"/>
              <a:t>In rescaling, we found our R- square: 0.826 and Adj. R-Squared value: 0.822</a:t>
            </a:r>
          </a:p>
          <a:p>
            <a:pPr>
              <a:buFont typeface="Arial" panose="020B0604020202020204" pitchFamily="34" charset="0"/>
              <a:buChar char="•"/>
            </a:pPr>
            <a:endParaRPr lang="en-US" sz="1600"/>
          </a:p>
        </p:txBody>
      </p:sp>
      <p:pic>
        <p:nvPicPr>
          <p:cNvPr id="4" name="Picture Placeholder 3" descr="Logo, company name&#10;&#10;Description automatically generated">
            <a:extLst>
              <a:ext uri="{FF2B5EF4-FFF2-40B4-BE49-F238E27FC236}">
                <a16:creationId xmlns:a16="http://schemas.microsoft.com/office/drawing/2014/main" id="{427E32DE-B1ED-4117-B375-3F7D6075CB6D}"/>
              </a:ext>
            </a:extLst>
          </p:cNvPr>
          <p:cNvPicPr>
            <a:picLocks noGrp="1" noChangeAspect="1"/>
          </p:cNvPicPr>
          <p:nvPr>
            <p:ph type="pic" sz="quarter" idx="13"/>
          </p:nvPr>
        </p:nvPicPr>
        <p:blipFill rotWithShape="1">
          <a:blip r:embed="rId2"/>
          <a:srcRect t="7995" r="2" b="18757"/>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34" name="Group 33">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35"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9" name="Oval 38">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Tree>
    <p:extLst>
      <p:ext uri="{BB962C8B-B14F-4D97-AF65-F5344CB8AC3E}">
        <p14:creationId xmlns:p14="http://schemas.microsoft.com/office/powerpoint/2010/main" val="395518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7" name="Rectangle 1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01AFA-0B7B-47F7-9BEC-A73063CAA17B}"/>
              </a:ext>
            </a:extLst>
          </p:cNvPr>
          <p:cNvSpPr>
            <a:spLocks noGrp="1"/>
          </p:cNvSpPr>
          <p:nvPr>
            <p:ph type="title"/>
          </p:nvPr>
        </p:nvSpPr>
        <p:spPr>
          <a:xfrm>
            <a:off x="540250" y="581302"/>
            <a:ext cx="3565524" cy="1997855"/>
          </a:xfrm>
        </p:spPr>
        <p:txBody>
          <a:bodyPr wrap="square" anchor="b">
            <a:normAutofit/>
          </a:bodyPr>
          <a:lstStyle/>
          <a:p>
            <a:r>
              <a:rPr lang="en-IN" sz="3600" dirty="0">
                <a:solidFill>
                  <a:srgbClr val="FFFF00"/>
                </a:solidFill>
                <a:latin typeface="Algerian" panose="04020705040A02060702" pitchFamily="82" charset="0"/>
              </a:rPr>
              <a:t>Residual Analysis of the train data</a:t>
            </a:r>
          </a:p>
        </p:txBody>
      </p:sp>
      <p:sp>
        <p:nvSpPr>
          <p:cNvPr id="68" name="Content Placeholder 11">
            <a:extLst>
              <a:ext uri="{FF2B5EF4-FFF2-40B4-BE49-F238E27FC236}">
                <a16:creationId xmlns:a16="http://schemas.microsoft.com/office/drawing/2014/main" id="{8E51C8BB-11F1-7D82-83A0-BBF62BB92DA7}"/>
              </a:ext>
            </a:extLst>
          </p:cNvPr>
          <p:cNvSpPr>
            <a:spLocks noGrp="1"/>
          </p:cNvSpPr>
          <p:nvPr>
            <p:ph idx="1"/>
          </p:nvPr>
        </p:nvSpPr>
        <p:spPr>
          <a:xfrm>
            <a:off x="390442" y="3246675"/>
            <a:ext cx="3565525" cy="2461339"/>
          </a:xfrm>
        </p:spPr>
        <p:txBody>
          <a:bodyPr anchor="t">
            <a:normAutofit/>
          </a:bodyPr>
          <a:lstStyle/>
          <a:p>
            <a:r>
              <a:rPr lang="en-US" dirty="0">
                <a:solidFill>
                  <a:schemeClr val="accent3">
                    <a:lumMod val="60000"/>
                    <a:lumOff val="40000"/>
                    <a:alpha val="60000"/>
                  </a:schemeClr>
                </a:solidFill>
                <a:latin typeface="Amasis MT Pro" panose="020B0604020202020204" pitchFamily="18" charset="0"/>
              </a:rPr>
              <a:t>As we can see Error is mostly nearby the 0.  or else we can say that Error terms are normally distributed.</a:t>
            </a:r>
          </a:p>
        </p:txBody>
      </p:sp>
      <p:pic>
        <p:nvPicPr>
          <p:cNvPr id="8" name="Content Placeholder 7">
            <a:extLst>
              <a:ext uri="{FF2B5EF4-FFF2-40B4-BE49-F238E27FC236}">
                <a16:creationId xmlns:a16="http://schemas.microsoft.com/office/drawing/2014/main" id="{05599C84-FAF2-4A09-B36E-2CF06DBD35A3}"/>
              </a:ext>
            </a:extLst>
          </p:cNvPr>
          <p:cNvPicPr>
            <a:picLocks noChangeAspect="1"/>
          </p:cNvPicPr>
          <p:nvPr/>
        </p:nvPicPr>
        <p:blipFill rotWithShape="1">
          <a:blip r:embed="rId2"/>
          <a:srcRect l="23300" r="13825"/>
          <a:stretch/>
        </p:blipFill>
        <p:spPr>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p:spPr>
      </p:pic>
      <p:sp>
        <p:nvSpPr>
          <p:cNvPr id="6" name="Slide Number Placeholder 5">
            <a:extLst>
              <a:ext uri="{FF2B5EF4-FFF2-40B4-BE49-F238E27FC236}">
                <a16:creationId xmlns:a16="http://schemas.microsoft.com/office/drawing/2014/main" id="{8D3A12B7-DE5B-4CE9-AFDE-A0214093941B}"/>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11</a:t>
            </a:fld>
            <a:endParaRPr lang="en-US"/>
          </a:p>
        </p:txBody>
      </p:sp>
    </p:spTree>
    <p:extLst>
      <p:ext uri="{BB962C8B-B14F-4D97-AF65-F5344CB8AC3E}">
        <p14:creationId xmlns:p14="http://schemas.microsoft.com/office/powerpoint/2010/main" val="2725562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C85A-8F24-4D2A-B723-08610691CD9C}"/>
              </a:ext>
            </a:extLst>
          </p:cNvPr>
          <p:cNvSpPr>
            <a:spLocks noGrp="1"/>
          </p:cNvSpPr>
          <p:nvPr>
            <p:ph type="title"/>
          </p:nvPr>
        </p:nvSpPr>
        <p:spPr/>
        <p:txBody>
          <a:bodyPr/>
          <a:lstStyle/>
          <a:p>
            <a:r>
              <a:rPr lang="en-IN" b="0" i="0" dirty="0">
                <a:solidFill>
                  <a:srgbClr val="FFFF00"/>
                </a:solidFill>
                <a:effectLst/>
                <a:latin typeface="Algerian" panose="04020705040A02060702" pitchFamily="82" charset="0"/>
              </a:rPr>
              <a:t>Making Predictions</a:t>
            </a:r>
            <a:br>
              <a:rPr lang="en-IN" b="0" i="0" dirty="0">
                <a:solidFill>
                  <a:srgbClr val="FFFF00"/>
                </a:solidFill>
                <a:effectLst/>
                <a:latin typeface="Algerian" panose="04020705040A02060702" pitchFamily="82" charset="0"/>
              </a:rPr>
            </a:br>
            <a:br>
              <a:rPr lang="en-IN" b="0" i="0" dirty="0">
                <a:solidFill>
                  <a:srgbClr val="FFFF00"/>
                </a:solidFill>
                <a:effectLst/>
                <a:latin typeface="Algerian" panose="04020705040A02060702" pitchFamily="82" charset="0"/>
              </a:rPr>
            </a:br>
            <a:endParaRPr lang="en-IN" dirty="0">
              <a:solidFill>
                <a:srgbClr val="FFFF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76AAE41-994D-4246-884D-70CBD11192A7}"/>
              </a:ext>
            </a:extLst>
          </p:cNvPr>
          <p:cNvSpPr>
            <a:spLocks noGrp="1"/>
          </p:cNvSpPr>
          <p:nvPr>
            <p:ph idx="1"/>
          </p:nvPr>
        </p:nvSpPr>
        <p:spPr/>
        <p:txBody>
          <a:bodyPr/>
          <a:lstStyle/>
          <a:p>
            <a:r>
              <a:rPr lang="en-IN" sz="3200" dirty="0">
                <a:solidFill>
                  <a:schemeClr val="accent3">
                    <a:lumMod val="20000"/>
                    <a:lumOff val="80000"/>
                    <a:alpha val="60000"/>
                  </a:schemeClr>
                </a:solidFill>
                <a:latin typeface="Berlin Sans FB" panose="020E0602020502020306" pitchFamily="34" charset="0"/>
              </a:rPr>
              <a:t>We used the model to make predictions</a:t>
            </a:r>
            <a:r>
              <a:rPr lang="en-IN" dirty="0"/>
              <a:t>.</a:t>
            </a:r>
          </a:p>
          <a:p>
            <a:pPr lvl="1">
              <a:lnSpc>
                <a:spcPct val="100000"/>
              </a:lnSpc>
            </a:pPr>
            <a:r>
              <a:rPr lang="en-IN" sz="2400" dirty="0">
                <a:solidFill>
                  <a:schemeClr val="accent1">
                    <a:lumMod val="60000"/>
                    <a:lumOff val="40000"/>
                    <a:alpha val="60000"/>
                  </a:schemeClr>
                </a:solidFill>
                <a:latin typeface="Amasis MT Pro" panose="02040504050005020304" pitchFamily="18" charset="0"/>
              </a:rPr>
              <a:t>R2 score: 0.82</a:t>
            </a:r>
          </a:p>
          <a:p>
            <a:pPr lvl="1"/>
            <a:r>
              <a:rPr lang="en-IN" sz="2400" dirty="0">
                <a:solidFill>
                  <a:schemeClr val="accent1">
                    <a:lumMod val="60000"/>
                    <a:lumOff val="40000"/>
                    <a:alpha val="60000"/>
                  </a:schemeClr>
                </a:solidFill>
                <a:latin typeface="Amasis MT Pro" panose="02040504050005020304" pitchFamily="18" charset="0"/>
              </a:rPr>
              <a:t>Adjusted R2 score: 0.80</a:t>
            </a:r>
          </a:p>
        </p:txBody>
      </p:sp>
      <p:sp>
        <p:nvSpPr>
          <p:cNvPr id="6" name="Slide Number Placeholder 5">
            <a:extLst>
              <a:ext uri="{FF2B5EF4-FFF2-40B4-BE49-F238E27FC236}">
                <a16:creationId xmlns:a16="http://schemas.microsoft.com/office/drawing/2014/main" id="{60DA37FA-0B66-49AA-A3F6-C6FBCA67E2D6}"/>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1349784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2" name="Group 13">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3" name="Freeform: Shape 14">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Oval 15">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16">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Shape 17">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7" name="Rectangle 1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0DADE-3AFA-4368-B425-968A8A7C1162}"/>
              </a:ext>
            </a:extLst>
          </p:cNvPr>
          <p:cNvSpPr>
            <a:spLocks noGrp="1"/>
          </p:cNvSpPr>
          <p:nvPr>
            <p:ph type="title"/>
          </p:nvPr>
        </p:nvSpPr>
        <p:spPr>
          <a:xfrm>
            <a:off x="550863" y="4508500"/>
            <a:ext cx="4500562" cy="1562959"/>
          </a:xfrm>
        </p:spPr>
        <p:txBody>
          <a:bodyPr vert="horz" wrap="square" lIns="0" tIns="0" rIns="0" bIns="0" rtlCol="0" anchor="t" anchorCtr="0">
            <a:normAutofit/>
          </a:bodyPr>
          <a:lstStyle/>
          <a:p>
            <a:pPr>
              <a:lnSpc>
                <a:spcPct val="100000"/>
              </a:lnSpc>
            </a:pPr>
            <a:r>
              <a:rPr lang="en-US"/>
              <a:t>Model Evaluation</a:t>
            </a:r>
          </a:p>
        </p:txBody>
      </p:sp>
      <p:pic>
        <p:nvPicPr>
          <p:cNvPr id="9" name="Picture 8">
            <a:extLst>
              <a:ext uri="{FF2B5EF4-FFF2-40B4-BE49-F238E27FC236}">
                <a16:creationId xmlns:a16="http://schemas.microsoft.com/office/drawing/2014/main" id="{E76620AE-D60B-40B6-B968-36EA4C13BCEC}"/>
              </a:ext>
            </a:extLst>
          </p:cNvPr>
          <p:cNvPicPr>
            <a:picLocks noChangeAspect="1"/>
          </p:cNvPicPr>
          <p:nvPr/>
        </p:nvPicPr>
        <p:blipFill>
          <a:blip r:embed="rId2"/>
          <a:stretch>
            <a:fillRect/>
          </a:stretch>
        </p:blipFill>
        <p:spPr>
          <a:xfrm>
            <a:off x="673430" y="196900"/>
            <a:ext cx="10692458" cy="4030193"/>
          </a:xfrm>
          <a:custGeom>
            <a:avLst/>
            <a:gdLst/>
            <a:ahLst/>
            <a:cxnLst/>
            <a:rect l="l" t="t" r="r" b="b"/>
            <a:pathLst>
              <a:path w="12192000" h="3227900">
                <a:moveTo>
                  <a:pt x="0" y="0"/>
                </a:moveTo>
                <a:lnTo>
                  <a:pt x="12192000" y="0"/>
                </a:lnTo>
                <a:lnTo>
                  <a:pt x="12192000" y="3227900"/>
                </a:lnTo>
                <a:lnTo>
                  <a:pt x="0" y="3227900"/>
                </a:lnTo>
                <a:close/>
              </a:path>
            </a:pathLst>
          </a:custGeom>
        </p:spPr>
      </p:pic>
      <p:grpSp>
        <p:nvGrpSpPr>
          <p:cNvPr id="38" name="Group 21">
            <a:extLst>
              <a:ext uri="{FF2B5EF4-FFF2-40B4-BE49-F238E27FC236}">
                <a16:creationId xmlns:a16="http://schemas.microsoft.com/office/drawing/2014/main" id="{30493E29-1143-4080-A31C-64E36832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863" y="398538"/>
            <a:ext cx="631474" cy="667800"/>
            <a:chOff x="2994153" y="1378666"/>
            <a:chExt cx="631474" cy="667800"/>
          </a:xfrm>
        </p:grpSpPr>
        <p:sp>
          <p:nvSpPr>
            <p:cNvPr id="39" name="Freeform: Shape 22">
              <a:extLst>
                <a:ext uri="{FF2B5EF4-FFF2-40B4-BE49-F238E27FC236}">
                  <a16:creationId xmlns:a16="http://schemas.microsoft.com/office/drawing/2014/main" id="{54F335CB-D905-4ACD-9B94-4BFC5E45C8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23">
              <a:extLst>
                <a:ext uri="{FF2B5EF4-FFF2-40B4-BE49-F238E27FC236}">
                  <a16:creationId xmlns:a16="http://schemas.microsoft.com/office/drawing/2014/main" id="{E30707A2-C7E1-4028-BD83-12C7212FF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1" name="Oval 25">
            <a:extLst>
              <a:ext uri="{FF2B5EF4-FFF2-40B4-BE49-F238E27FC236}">
                <a16:creationId xmlns:a16="http://schemas.microsoft.com/office/drawing/2014/main" id="{D7AA753E-FFC2-4B5B-A791-BEC976053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65888" y="360283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Content Placeholder 3">
            <a:extLst>
              <a:ext uri="{FF2B5EF4-FFF2-40B4-BE49-F238E27FC236}">
                <a16:creationId xmlns:a16="http://schemas.microsoft.com/office/drawing/2014/main" id="{EE87FB66-EEC5-416E-9262-9465CB779F91}"/>
              </a:ext>
            </a:extLst>
          </p:cNvPr>
          <p:cNvSpPr>
            <a:spLocks noGrp="1"/>
          </p:cNvSpPr>
          <p:nvPr>
            <p:ph sz="quarter" idx="15"/>
          </p:nvPr>
        </p:nvSpPr>
        <p:spPr>
          <a:xfrm>
            <a:off x="5267325" y="4508500"/>
            <a:ext cx="6373813" cy="1562959"/>
          </a:xfrm>
        </p:spPr>
        <p:txBody>
          <a:bodyPr vert="horz" wrap="square" lIns="0" tIns="0" rIns="0" bIns="0" rtlCol="0" anchor="t">
            <a:normAutofit/>
          </a:bodyPr>
          <a:lstStyle/>
          <a:p>
            <a:pPr marL="342900" indent="-228600">
              <a:buFont typeface="Arial" panose="020B0604020202020204" pitchFamily="34" charset="0"/>
              <a:buChar char="•"/>
            </a:pPr>
            <a:r>
              <a:rPr lang="en-US" sz="1600"/>
              <a:t>Scatter plot to understand the prediction spread. </a:t>
            </a:r>
          </a:p>
          <a:p>
            <a:pPr marL="342900" indent="-228600">
              <a:buFont typeface="Arial" panose="020B0604020202020204" pitchFamily="34" charset="0"/>
              <a:buChar char="•"/>
            </a:pPr>
            <a:r>
              <a:rPr lang="en-US" sz="1600"/>
              <a:t>And Visualising the fit in the test set</a:t>
            </a:r>
          </a:p>
        </p:txBody>
      </p:sp>
      <p:sp>
        <p:nvSpPr>
          <p:cNvPr id="7" name="Slide Number Placeholder 6">
            <a:extLst>
              <a:ext uri="{FF2B5EF4-FFF2-40B4-BE49-F238E27FC236}">
                <a16:creationId xmlns:a16="http://schemas.microsoft.com/office/drawing/2014/main" id="{7DAC8489-1727-4B41-9880-709C394CB849}"/>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Tree>
    <p:extLst>
      <p:ext uri="{BB962C8B-B14F-4D97-AF65-F5344CB8AC3E}">
        <p14:creationId xmlns:p14="http://schemas.microsoft.com/office/powerpoint/2010/main" val="1766401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1520825"/>
            <a:ext cx="5437188" cy="3779838"/>
          </a:xfrm>
        </p:spPr>
        <p:txBody>
          <a:bodyPr anchor="ctr">
            <a:normAutofit/>
          </a:bodyPr>
          <a:lstStyle/>
          <a:p>
            <a:r>
              <a:rPr lang="en-US" sz="4400" dirty="0">
                <a:solidFill>
                  <a:srgbClr val="FFFF00"/>
                </a:solidFill>
                <a:latin typeface="Algerian" panose="04020705040A02060702" pitchFamily="82" charset="0"/>
              </a:rPr>
              <a:t>Analysis Comparison</a:t>
            </a:r>
            <a:r>
              <a:rPr lang="en-US" sz="4400" dirty="0">
                <a:latin typeface="Algerian" panose="04020705040A02060702" pitchFamily="82" charset="0"/>
              </a:rPr>
              <a:t>:</a:t>
            </a:r>
            <a:br>
              <a:rPr lang="en-US" sz="4400" dirty="0">
                <a:latin typeface="Algerian" panose="04020705040A02060702" pitchFamily="82" charset="0"/>
              </a:rPr>
            </a:br>
            <a:r>
              <a:rPr lang="en-US" sz="4400" dirty="0">
                <a:latin typeface="Algerian" panose="04020705040A02060702" pitchFamily="82" charset="0"/>
              </a:rPr>
              <a:t> </a:t>
            </a:r>
            <a:r>
              <a:rPr lang="en-US" sz="4400" dirty="0">
                <a:solidFill>
                  <a:schemeClr val="accent3">
                    <a:lumMod val="60000"/>
                    <a:lumOff val="40000"/>
                  </a:schemeClr>
                </a:solidFill>
                <a:latin typeface="Bauhaus 93" panose="04030905020B02020C02" pitchFamily="82" charset="0"/>
              </a:rPr>
              <a:t>Train Model Vs Test Model </a:t>
            </a:r>
          </a:p>
        </p:txBody>
      </p:sp>
      <p:sp>
        <p:nvSpPr>
          <p:cNvPr id="15" name="Freeform: Shape 13">
            <a:extLst>
              <a:ext uri="{FF2B5EF4-FFF2-40B4-BE49-F238E27FC236}">
                <a16:creationId xmlns:a16="http://schemas.microsoft.com/office/drawing/2014/main" id="{AFF323B2-FCDB-4497-8AF0-2F7A3C88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787" y="0"/>
            <a:ext cx="1972470" cy="1377426"/>
          </a:xfrm>
          <a:custGeom>
            <a:avLst/>
            <a:gdLst>
              <a:gd name="connsiteX0" fmla="*/ 81022 w 1972470"/>
              <a:gd name="connsiteY0" fmla="*/ 0 h 1377426"/>
              <a:gd name="connsiteX1" fmla="*/ 1891449 w 1972470"/>
              <a:gd name="connsiteY1" fmla="*/ 0 h 1377426"/>
              <a:gd name="connsiteX2" fmla="*/ 1894967 w 1972470"/>
              <a:gd name="connsiteY2" fmla="*/ 7304 h 1377426"/>
              <a:gd name="connsiteX3" fmla="*/ 1972470 w 1972470"/>
              <a:gd name="connsiteY3" fmla="*/ 391191 h 1377426"/>
              <a:gd name="connsiteX4" fmla="*/ 986235 w 1972470"/>
              <a:gd name="connsiteY4" fmla="*/ 1377426 h 1377426"/>
              <a:gd name="connsiteX5" fmla="*/ 0 w 1972470"/>
              <a:gd name="connsiteY5" fmla="*/ 391191 h 1377426"/>
              <a:gd name="connsiteX6" fmla="*/ 77503 w 1972470"/>
              <a:gd name="connsiteY6" fmla="*/ 7304 h 137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377426">
                <a:moveTo>
                  <a:pt x="81022" y="0"/>
                </a:moveTo>
                <a:lnTo>
                  <a:pt x="1891449" y="0"/>
                </a:lnTo>
                <a:lnTo>
                  <a:pt x="1894967" y="7304"/>
                </a:lnTo>
                <a:cubicBezTo>
                  <a:pt x="1944873" y="125295"/>
                  <a:pt x="1972470" y="255020"/>
                  <a:pt x="1972470" y="391191"/>
                </a:cubicBezTo>
                <a:cubicBezTo>
                  <a:pt x="1972470" y="935874"/>
                  <a:pt x="1530918" y="1377426"/>
                  <a:pt x="986235" y="1377426"/>
                </a:cubicBezTo>
                <a:cubicBezTo>
                  <a:pt x="441552" y="1377426"/>
                  <a:pt x="0" y="935874"/>
                  <a:pt x="0" y="391191"/>
                </a:cubicBezTo>
                <a:cubicBezTo>
                  <a:pt x="0" y="255020"/>
                  <a:pt x="27597" y="125295"/>
                  <a:pt x="77503" y="7304"/>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7" name="Group 15">
            <a:extLst>
              <a:ext uri="{FF2B5EF4-FFF2-40B4-BE49-F238E27FC236}">
                <a16:creationId xmlns:a16="http://schemas.microsoft.com/office/drawing/2014/main" id="{7B7CADF7-83F2-4D18-8E02-975078DBAA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55456" y="1041329"/>
            <a:ext cx="734257" cy="760506"/>
            <a:chOff x="5243759" y="1363788"/>
            <a:chExt cx="734257" cy="760506"/>
          </a:xfrm>
        </p:grpSpPr>
        <p:sp>
          <p:nvSpPr>
            <p:cNvPr id="17" name="Freeform 5">
              <a:extLst>
                <a:ext uri="{FF2B5EF4-FFF2-40B4-BE49-F238E27FC236}">
                  <a16:creationId xmlns:a16="http://schemas.microsoft.com/office/drawing/2014/main" id="{5B68AF98-121D-4CB9-B8F9-066483D45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6">
              <a:extLst>
                <a:ext uri="{FF2B5EF4-FFF2-40B4-BE49-F238E27FC236}">
                  <a16:creationId xmlns:a16="http://schemas.microsoft.com/office/drawing/2014/main" id="{25579FD5-6C6A-4E96-8A86-B6F79A2B5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8">
              <a:extLst>
                <a:ext uri="{FF2B5EF4-FFF2-40B4-BE49-F238E27FC236}">
                  <a16:creationId xmlns:a16="http://schemas.microsoft.com/office/drawing/2014/main" id="{9F6C08C9-D1BF-4C48-81D5-86996BD956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3" name="Group 20">
            <a:extLst>
              <a:ext uri="{FF2B5EF4-FFF2-40B4-BE49-F238E27FC236}">
                <a16:creationId xmlns:a16="http://schemas.microsoft.com/office/drawing/2014/main" id="{F76A531C-147A-4C94-B721-EA95D8E88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95682" y="4989421"/>
            <a:ext cx="1335600" cy="1262947"/>
            <a:chOff x="7735641" y="2106638"/>
            <a:chExt cx="1335600" cy="1262947"/>
          </a:xfrm>
        </p:grpSpPr>
        <p:sp>
          <p:nvSpPr>
            <p:cNvPr id="37" name="Freeform: Shape 21">
              <a:extLst>
                <a:ext uri="{FF2B5EF4-FFF2-40B4-BE49-F238E27FC236}">
                  <a16:creationId xmlns:a16="http://schemas.microsoft.com/office/drawing/2014/main" id="{EC9CFF41-146B-4B53-A1D0-A1241BF493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735641" y="210663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22">
              <a:extLst>
                <a:ext uri="{FF2B5EF4-FFF2-40B4-BE49-F238E27FC236}">
                  <a16:creationId xmlns:a16="http://schemas.microsoft.com/office/drawing/2014/main" id="{0194B0DA-7496-49E2-8ECA-BC44509DD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261241" y="2453712"/>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14</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330759930"/>
              </p:ext>
            </p:extLst>
          </p:nvPr>
        </p:nvGraphicFramePr>
        <p:xfrm>
          <a:off x="7140576" y="196900"/>
          <a:ext cx="4500561" cy="646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63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solidFill>
                  <a:srgbClr val="FFFF00"/>
                </a:solidFill>
                <a:latin typeface="Algerian" panose="04020705040A02060702" pitchFamily="82" charset="0"/>
              </a:rPr>
              <a:t>Final Analysis: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428104" y="1530352"/>
            <a:ext cx="5429114" cy="3515555"/>
          </a:xfrm>
        </p:spPr>
        <p:txBody>
          <a:bodyPr/>
          <a:lstStyle/>
          <a:p>
            <a:pPr algn="l">
              <a:buFont typeface="Arial" panose="020B0604020202020204" pitchFamily="34" charset="0"/>
              <a:buChar char="•"/>
            </a:pPr>
            <a:r>
              <a:rPr lang="en-US" dirty="0">
                <a:solidFill>
                  <a:schemeClr val="accent2">
                    <a:lumMod val="60000"/>
                    <a:lumOff val="40000"/>
                  </a:schemeClr>
                </a:solidFill>
                <a:latin typeface="Abadi" panose="020B0604020104020204" pitchFamily="34" charset="0"/>
                <a:cs typeface="FrankRuehl" panose="020B0604020202020204" pitchFamily="34" charset="-79"/>
              </a:rPr>
              <a:t>T</a:t>
            </a:r>
            <a:r>
              <a:rPr lang="en-US" b="0" i="0" dirty="0">
                <a:solidFill>
                  <a:schemeClr val="accent2">
                    <a:lumMod val="60000"/>
                    <a:lumOff val="40000"/>
                  </a:schemeClr>
                </a:solidFill>
                <a:effectLst/>
                <a:latin typeface="Abadi" panose="020B0604020104020204" pitchFamily="34" charset="0"/>
                <a:cs typeface="FrankRuehl" panose="020B0604020202020204" pitchFamily="34" charset="-79"/>
              </a:rPr>
              <a:t>he temperature variable has the highest coefficient of 0.3680, which means if the temperature increases by one unit, the number of bike rentals increases by 0.3680.</a:t>
            </a:r>
          </a:p>
          <a:p>
            <a:pPr algn="l">
              <a:buFont typeface="Arial" panose="020B0604020202020204" pitchFamily="34" charset="0"/>
              <a:buChar char="•"/>
            </a:pPr>
            <a:r>
              <a:rPr lang="en-US" dirty="0">
                <a:solidFill>
                  <a:schemeClr val="accent2">
                    <a:lumMod val="60000"/>
                    <a:lumOff val="40000"/>
                  </a:schemeClr>
                </a:solidFill>
                <a:latin typeface="Abadi" panose="020B0604020104020204" pitchFamily="34" charset="0"/>
                <a:cs typeface="FrankRuehl" panose="020B0604020202020204" pitchFamily="34" charset="-79"/>
              </a:rPr>
              <a:t>T</a:t>
            </a:r>
            <a:r>
              <a:rPr lang="en-US" b="0" i="0" dirty="0">
                <a:solidFill>
                  <a:schemeClr val="accent2">
                    <a:lumMod val="60000"/>
                    <a:lumOff val="40000"/>
                  </a:schemeClr>
                </a:solidFill>
                <a:effectLst/>
                <a:latin typeface="Abadi" panose="020B0604020104020204" pitchFamily="34" charset="0"/>
                <a:cs typeface="FrankRuehl" panose="020B0604020202020204" pitchFamily="34" charset="-79"/>
              </a:rPr>
              <a:t>here are some variables with negative coefficients. A negative coefficient suggests that the dependent variable tends to decrease as the independent variable increases</a:t>
            </a:r>
            <a:r>
              <a:rPr lang="en-US" b="0" i="0" dirty="0">
                <a:solidFill>
                  <a:schemeClr val="accent2">
                    <a:lumMod val="60000"/>
                    <a:lumOff val="40000"/>
                  </a:schemeClr>
                </a:solidFill>
                <a:effectLst/>
                <a:latin typeface="Abadi" panose="020B0604020104020204" pitchFamily="34" charset="0"/>
              </a:rPr>
              <a:t>.</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109446" y="2155912"/>
            <a:ext cx="5436391" cy="3515555"/>
          </a:xfrm>
        </p:spPr>
        <p:txBody>
          <a:bodyPr/>
          <a:lstStyle/>
          <a:p>
            <a:pPr algn="l">
              <a:buFont typeface="Arial" panose="020B0604020202020204" pitchFamily="34" charset="0"/>
              <a:buChar char="•"/>
            </a:pPr>
            <a:r>
              <a:rPr lang="en-US" sz="2000" b="0" i="0" dirty="0">
                <a:solidFill>
                  <a:schemeClr val="accent2">
                    <a:lumMod val="60000"/>
                    <a:lumOff val="40000"/>
                  </a:schemeClr>
                </a:solidFill>
                <a:effectLst/>
                <a:latin typeface="Abadi" panose="020B0604020104020204" pitchFamily="34" charset="0"/>
              </a:rPr>
              <a:t>Mist + Cloudy: -0.0799, light snow: -0.3135, spring: -0.1462 has a negative coefficient, which suggests as the independent variable changes have given a one-unit shift in the independent variable while holding other variables in the model constant.</a:t>
            </a:r>
          </a:p>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0" name="Group 22">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Oval 24">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Shape 26">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51" name="Rectangle 2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2" y="580363"/>
            <a:ext cx="6379210" cy="1333057"/>
          </a:xfrm>
        </p:spPr>
        <p:txBody>
          <a:bodyPr vert="horz" wrap="square" lIns="0" tIns="0" rIns="0" bIns="0" rtlCol="0" anchor="t" anchorCtr="0">
            <a:normAutofit/>
          </a:bodyPr>
          <a:lstStyle/>
          <a:p>
            <a:pPr>
              <a:lnSpc>
                <a:spcPct val="100000"/>
              </a:lnSpc>
            </a:pPr>
            <a:r>
              <a:rPr lang="en-US" kern="1200" dirty="0">
                <a:solidFill>
                  <a:schemeClr val="tx1"/>
                </a:solidFill>
                <a:latin typeface="+mj-lt"/>
                <a:ea typeface="+mj-ea"/>
                <a:cs typeface="+mj-cs"/>
              </a:rPr>
              <a:t> </a:t>
            </a:r>
            <a:r>
              <a:rPr lang="en-US" kern="1200" dirty="0">
                <a:solidFill>
                  <a:srgbClr val="FF0000"/>
                </a:solidFill>
                <a:latin typeface="Algerian" panose="04020705040A02060702" pitchFamily="82" charset="0"/>
              </a:rPr>
              <a:t>Business Goals:</a:t>
            </a:r>
          </a:p>
        </p:txBody>
      </p:sp>
      <p:sp>
        <p:nvSpPr>
          <p:cNvPr id="52" name="Oval 30">
            <a:extLst>
              <a:ext uri="{FF2B5EF4-FFF2-40B4-BE49-F238E27FC236}">
                <a16:creationId xmlns:a16="http://schemas.microsoft.com/office/drawing/2014/main" id="{6B425BBD-042F-4CF8-A9EE-42CC14D25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0575" y="5492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8" name="Picture Placeholder 17">
            <a:extLst>
              <a:ext uri="{FF2B5EF4-FFF2-40B4-BE49-F238E27FC236}">
                <a16:creationId xmlns:a16="http://schemas.microsoft.com/office/drawing/2014/main" id="{1A9474D9-BDB2-4D7B-8712-29BFAF67B7A3}"/>
              </a:ext>
            </a:extLst>
          </p:cNvPr>
          <p:cNvPicPr>
            <a:picLocks noGrp="1" noChangeAspect="1"/>
          </p:cNvPicPr>
          <p:nvPr>
            <p:ph type="pic" sz="quarter" idx="13"/>
          </p:nvPr>
        </p:nvPicPr>
        <p:blipFill rotWithShape="1">
          <a:blip r:embed="rId3"/>
          <a:srcRect l="7039" r="7037" b="-2"/>
          <a:stretch/>
        </p:blipFill>
        <p:spPr>
          <a:xfrm>
            <a:off x="550863" y="2530474"/>
            <a:ext cx="5773738" cy="3779838"/>
          </a:xfrm>
          <a:custGeom>
            <a:avLst/>
            <a:gdLst/>
            <a:ahLst/>
            <a:cxnLst/>
            <a:rect l="l" t="t" r="r" b="b"/>
            <a:pathLst>
              <a:path w="5773738" h="3779838">
                <a:moveTo>
                  <a:pt x="0" y="0"/>
                </a:moveTo>
                <a:lnTo>
                  <a:pt x="5773738" y="0"/>
                </a:lnTo>
                <a:lnTo>
                  <a:pt x="5773738" y="3779838"/>
                </a:lnTo>
                <a:lnTo>
                  <a:pt x="0" y="3779838"/>
                </a:lnTo>
                <a:close/>
              </a:path>
            </a:pathLst>
          </a:custGeom>
        </p:spPr>
      </p:pic>
      <p:grpSp>
        <p:nvGrpSpPr>
          <p:cNvPr id="53" name="Group 32">
            <a:extLst>
              <a:ext uri="{FF2B5EF4-FFF2-40B4-BE49-F238E27FC236}">
                <a16:creationId xmlns:a16="http://schemas.microsoft.com/office/drawing/2014/main" id="{F8ED97E8-4320-4F9F-8AB2-2EC6D9FC97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0191" y="1665774"/>
            <a:ext cx="1262947" cy="1335600"/>
            <a:chOff x="2678417" y="2427951"/>
            <a:chExt cx="1262947" cy="1335600"/>
          </a:xfrm>
        </p:grpSpPr>
        <p:sp>
          <p:nvSpPr>
            <p:cNvPr id="54" name="Freeform: Shape 33">
              <a:extLst>
                <a:ext uri="{FF2B5EF4-FFF2-40B4-BE49-F238E27FC236}">
                  <a16:creationId xmlns:a16="http://schemas.microsoft.com/office/drawing/2014/main" id="{DDAE1E3F-711D-4F2E-AF4B-0A3CF77C56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34">
              <a:extLst>
                <a:ext uri="{FF2B5EF4-FFF2-40B4-BE49-F238E27FC236}">
                  <a16:creationId xmlns:a16="http://schemas.microsoft.com/office/drawing/2014/main" id="{717A35D9-9F09-4A9F-AD47-CF2115100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 name="TextBox 14">
            <a:extLst>
              <a:ext uri="{FF2B5EF4-FFF2-40B4-BE49-F238E27FC236}">
                <a16:creationId xmlns:a16="http://schemas.microsoft.com/office/drawing/2014/main" id="{52098304-AD97-4AE3-B446-A515E2855D6D}"/>
              </a:ext>
            </a:extLst>
          </p:cNvPr>
          <p:cNvSpPr txBox="1"/>
          <p:nvPr/>
        </p:nvSpPr>
        <p:spPr>
          <a:xfrm>
            <a:off x="7140575" y="1520825"/>
            <a:ext cx="4500562" cy="2808288"/>
          </a:xfrm>
          <a:prstGeom prst="rect">
            <a:avLst/>
          </a:prstGeom>
        </p:spPr>
        <p:txBody>
          <a:bodyPr vert="horz" wrap="square" lIns="0" tIns="0" rIns="0" bIns="0" rtlCol="0" anchor="t">
            <a:normAutofit/>
          </a:bodyPr>
          <a:lstStyle/>
          <a:p>
            <a:pPr indent="-228600">
              <a:spcAft>
                <a:spcPts val="800"/>
              </a:spcAft>
              <a:buFont typeface="Arial" panose="020B0604020202020204" pitchFamily="34" charset="0"/>
              <a:buChar char="•"/>
            </a:pPr>
            <a:r>
              <a:rPr lang="en-US" sz="2000" b="1" i="0" dirty="0">
                <a:solidFill>
                  <a:srgbClr val="FFC000">
                    <a:alpha val="60000"/>
                  </a:srgbClr>
                </a:solidFill>
                <a:effectLst/>
              </a:rPr>
              <a:t>Temperature could be a prime factor in making the decision for the Organization.</a:t>
            </a:r>
          </a:p>
          <a:p>
            <a:pPr indent="-228600">
              <a:spcAft>
                <a:spcPts val="800"/>
              </a:spcAft>
              <a:buFont typeface="Arial" panose="020B0604020202020204" pitchFamily="34" charset="0"/>
              <a:buChar char="•"/>
            </a:pPr>
            <a:r>
              <a:rPr lang="en-US" sz="2000" b="1" i="0" dirty="0">
                <a:solidFill>
                  <a:srgbClr val="FFC000">
                    <a:alpha val="60000"/>
                  </a:srgbClr>
                </a:solidFill>
                <a:effectLst/>
              </a:rPr>
              <a:t>Demand for bikes was higher in 2019 in comparison to 2018.</a:t>
            </a:r>
          </a:p>
          <a:p>
            <a:pPr indent="-228600">
              <a:spcAft>
                <a:spcPts val="800"/>
              </a:spcAft>
              <a:buFont typeface="Arial" panose="020B0604020202020204" pitchFamily="34" charset="0"/>
              <a:buChar char="•"/>
            </a:pPr>
            <a:r>
              <a:rPr lang="en-US" sz="2000" b="1" i="0" dirty="0">
                <a:solidFill>
                  <a:srgbClr val="FFC000">
                    <a:alpha val="60000"/>
                  </a:srgbClr>
                </a:solidFill>
                <a:effectLst/>
              </a:rPr>
              <a:t>Demands are high during Working Days, so, provide great offers to the working individuals.</a:t>
            </a:r>
          </a:p>
        </p:txBody>
      </p:sp>
      <p:grpSp>
        <p:nvGrpSpPr>
          <p:cNvPr id="56" name="Group 36">
            <a:extLst>
              <a:ext uri="{FF2B5EF4-FFF2-40B4-BE49-F238E27FC236}">
                <a16:creationId xmlns:a16="http://schemas.microsoft.com/office/drawing/2014/main" id="{3F071BFC-FCD5-404E-90E6-D596557747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24513" y="5071998"/>
            <a:ext cx="1980000" cy="1336764"/>
            <a:chOff x="7285270" y="3781428"/>
            <a:chExt cx="1980000" cy="1336764"/>
          </a:xfrm>
        </p:grpSpPr>
        <p:sp>
          <p:nvSpPr>
            <p:cNvPr id="57" name="Freeform: Shape 37">
              <a:extLst>
                <a:ext uri="{FF2B5EF4-FFF2-40B4-BE49-F238E27FC236}">
                  <a16:creationId xmlns:a16="http://schemas.microsoft.com/office/drawing/2014/main" id="{BA0B934F-9437-4904-A573-FD6F8B81F33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285270" y="3781428"/>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Freeform: Shape 38">
              <a:extLst>
                <a:ext uri="{FF2B5EF4-FFF2-40B4-BE49-F238E27FC236}">
                  <a16:creationId xmlns:a16="http://schemas.microsoft.com/office/drawing/2014/main" id="{E0204A86-ED4C-4DD3-9013-C7A4EFF920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351895" y="3784117"/>
              <a:ext cx="1853969" cy="1042921"/>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Oval 39">
              <a:extLst>
                <a:ext uri="{FF2B5EF4-FFF2-40B4-BE49-F238E27FC236}">
                  <a16:creationId xmlns:a16="http://schemas.microsoft.com/office/drawing/2014/main" id="{69EEA625-9D71-403F-B693-78E333447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997401" y="4831348"/>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40">
              <a:extLst>
                <a:ext uri="{FF2B5EF4-FFF2-40B4-BE49-F238E27FC236}">
                  <a16:creationId xmlns:a16="http://schemas.microsoft.com/office/drawing/2014/main" id="{425D8F7F-021F-459C-87EB-5AF697DC3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978427" y="3850321"/>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16</a:t>
            </a:fld>
            <a:endParaRPr lang="en-US">
              <a:solidFill>
                <a:schemeClr val="tx1">
                  <a:alpha val="80000"/>
                </a:schemeClr>
              </a:solidFill>
            </a:endParaRPr>
          </a:p>
        </p:txBody>
      </p:sp>
    </p:spTree>
    <p:extLst>
      <p:ext uri="{BB962C8B-B14F-4D97-AF65-F5344CB8AC3E}">
        <p14:creationId xmlns:p14="http://schemas.microsoft.com/office/powerpoint/2010/main" val="3521561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7" name="Freeform: Shape 5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6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3" name="Group 6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4" name="Freeform: Shape 6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Oval 6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6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9" name="Rectangle 6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a:extLst>
              <a:ext uri="{FF2B5EF4-FFF2-40B4-BE49-F238E27FC236}">
                <a16:creationId xmlns:a16="http://schemas.microsoft.com/office/drawing/2014/main" id="{7FE0A6C1-6D9C-406E-870B-7270CCE71CA4}"/>
              </a:ext>
            </a:extLst>
          </p:cNvPr>
          <p:cNvPicPr>
            <a:picLocks noGrp="1" noChangeAspect="1"/>
          </p:cNvPicPr>
          <p:nvPr>
            <p:ph type="pic" sz="quarter" idx="15"/>
          </p:nvPr>
        </p:nvPicPr>
        <p:blipFill rotWithShape="1">
          <a:blip r:embed="rId2"/>
          <a:srcRect t="5678" r="2" b="15043"/>
          <a:stretch/>
        </p:blipFill>
        <p:spPr>
          <a:xfrm>
            <a:off x="6091200" y="1"/>
            <a:ext cx="6098400" cy="6858000"/>
          </a:xfrm>
          <a:custGeom>
            <a:avLst/>
            <a:gdLst/>
            <a:ahLst/>
            <a:cxnLst/>
            <a:rect l="l" t="t" r="r" b="b"/>
            <a:pathLst>
              <a:path w="6098400" h="6858000">
                <a:moveTo>
                  <a:pt x="0" y="0"/>
                </a:moveTo>
                <a:lnTo>
                  <a:pt x="6098400" y="0"/>
                </a:lnTo>
                <a:lnTo>
                  <a:pt x="6098400" y="6858000"/>
                </a:lnTo>
                <a:lnTo>
                  <a:pt x="0" y="6858000"/>
                </a:lnTo>
                <a:close/>
              </a:path>
            </a:pathLst>
          </a:custGeo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alphaModFix amt="40000"/>
            <a:extLst>
              <a:ext uri="{28A0092B-C50C-407E-A947-70E740481C1C}">
                <a14:useLocalDpi xmlns:a14="http://schemas.microsoft.com/office/drawing/2010/main" val="0"/>
              </a:ext>
            </a:extLst>
          </a:blip>
          <a:srcRect l="18222" r="31313" b="-2"/>
          <a:stretch/>
        </p:blipFill>
        <p:spPr>
          <a:xfrm>
            <a:off x="20" y="1"/>
            <a:ext cx="6098380" cy="6858000"/>
          </a:xfrm>
          <a:custGeom>
            <a:avLst/>
            <a:gdLst/>
            <a:ahLst/>
            <a:cxnLst/>
            <a:rect l="l" t="t" r="r" b="b"/>
            <a:pathLst>
              <a:path w="6098400" h="6858000">
                <a:moveTo>
                  <a:pt x="0" y="0"/>
                </a:moveTo>
                <a:lnTo>
                  <a:pt x="6098400" y="0"/>
                </a:lnTo>
                <a:lnTo>
                  <a:pt x="6098400" y="6858000"/>
                </a:lnTo>
                <a:lnTo>
                  <a:pt x="0" y="6858000"/>
                </a:lnTo>
                <a:close/>
              </a:path>
            </a:pathLst>
          </a:custGeom>
        </p:spPr>
      </p:pic>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Thank You</a:t>
            </a:r>
          </a:p>
        </p:txBody>
      </p:sp>
      <p:sp>
        <p:nvSpPr>
          <p:cNvPr id="71" name="Rectangle 70">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03406"/>
            <a:ext cx="3565525" cy="2289419"/>
          </a:xfrm>
        </p:spPr>
        <p:txBody>
          <a:bodyPr vert="horz" wrap="square" lIns="0" tIns="0" rIns="0" bIns="0" rtlCol="0">
            <a:normAutofit/>
          </a:bodyPr>
          <a:lstStyle/>
          <a:p>
            <a:pPr marL="0" indent="0">
              <a:lnSpc>
                <a:spcPct val="100000"/>
              </a:lnSpc>
            </a:pPr>
            <a:r>
              <a:rPr lang="en-US" sz="2000" b="1" kern="1200">
                <a:latin typeface="+mn-lt"/>
                <a:ea typeface="+mn-ea"/>
                <a:cs typeface="+mn-cs"/>
              </a:rPr>
              <a:t>Ami Gandhi</a:t>
            </a:r>
          </a:p>
          <a:p>
            <a:pPr marL="0" indent="0">
              <a:lnSpc>
                <a:spcPct val="100000"/>
              </a:lnSpc>
            </a:pPr>
            <a:r>
              <a:rPr lang="en-US" sz="2000" kern="1200">
                <a:latin typeface="+mn-lt"/>
                <a:ea typeface="+mn-ea"/>
                <a:cs typeface="+mn-cs"/>
              </a:rPr>
              <a:t>amitamakuwala9@gmail.com</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17</a:t>
            </a:fld>
            <a:endParaRPr lang="en-US">
              <a:solidFill>
                <a:schemeClr val="tx1">
                  <a:alpha val="80000"/>
                </a:schemeClr>
              </a:solidFill>
            </a:endParaRPr>
          </a:p>
        </p:txBody>
      </p:sp>
    </p:spTree>
    <p:extLst>
      <p:ext uri="{BB962C8B-B14F-4D97-AF65-F5344CB8AC3E}">
        <p14:creationId xmlns:p14="http://schemas.microsoft.com/office/powerpoint/2010/main" val="324779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700"/>
                                        <p:tgtEl>
                                          <p:spTgt spid="2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2"/>
                                        </p:tgtEl>
                                        <p:attrNameLst>
                                          <p:attrName>style.visibility</p:attrName>
                                        </p:attrNameLst>
                                      </p:cBhvr>
                                      <p:to>
                                        <p:strVal val="visible"/>
                                      </p:to>
                                    </p:set>
                                    <p:animEffect transition="in" filter="fade">
                                      <p:cBhvr>
                                        <p:cTn id="10" dur="7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23">
                                            <p:txEl>
                                              <p:pRg st="1" end="1"/>
                                            </p:txEl>
                                          </p:spTgt>
                                        </p:tgtEl>
                                        <p:attrNameLst>
                                          <p:attrName>style.visibility</p:attrName>
                                        </p:attrNameLst>
                                      </p:cBhvr>
                                      <p:to>
                                        <p:strVal val="visible"/>
                                      </p:to>
                                    </p:set>
                                    <p:animEffect transition="in" filter="fade">
                                      <p:cBhvr>
                                        <p:cTn id="15" dur="700"/>
                                        <p:tgtEl>
                                          <p:spTgt spid="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4734719" y="237366"/>
            <a:ext cx="2722562" cy="718051"/>
          </a:xfrm>
        </p:spPr>
        <p:txBody>
          <a:bodyPr/>
          <a:lstStyle/>
          <a:p>
            <a:pPr algn="ctr"/>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267326"/>
            <a:ext cx="3448559" cy="5085999"/>
          </a:xfrm>
        </p:spPr>
        <p:txBody>
          <a:bodyPr/>
          <a:lstStyle/>
          <a:p>
            <a:pPr marL="457200" indent="-457200">
              <a:buFont typeface="+mj-lt"/>
              <a:buAutoNum type="arabicPeriod"/>
            </a:pPr>
            <a:r>
              <a:rPr lang="en-US" b="1" dirty="0">
                <a:solidFill>
                  <a:schemeClr val="accent1">
                    <a:lumMod val="60000"/>
                    <a:lumOff val="40000"/>
                    <a:alpha val="60000"/>
                  </a:schemeClr>
                </a:solidFill>
              </a:rPr>
              <a:t>Problem Statement</a:t>
            </a:r>
          </a:p>
          <a:p>
            <a:pPr marL="457200" indent="-457200">
              <a:buFont typeface="+mj-lt"/>
              <a:buAutoNum type="arabicPeriod"/>
            </a:pPr>
            <a:r>
              <a:rPr lang="en-US" b="1" dirty="0">
                <a:solidFill>
                  <a:schemeClr val="accent1">
                    <a:lumMod val="60000"/>
                    <a:lumOff val="40000"/>
                    <a:alpha val="60000"/>
                  </a:schemeClr>
                </a:solidFill>
              </a:rPr>
              <a:t>Reading and Understanding the Data</a:t>
            </a:r>
          </a:p>
          <a:p>
            <a:pPr marL="457200" indent="-457200">
              <a:buFont typeface="+mj-lt"/>
              <a:buAutoNum type="arabicPeriod"/>
            </a:pPr>
            <a:r>
              <a:rPr lang="en-US" b="1" dirty="0">
                <a:solidFill>
                  <a:schemeClr val="accent1">
                    <a:lumMod val="60000"/>
                    <a:lumOff val="40000"/>
                    <a:alpha val="60000"/>
                  </a:schemeClr>
                </a:solidFill>
              </a:rPr>
              <a:t>Data Visualization (Univariate Analysis)</a:t>
            </a:r>
          </a:p>
          <a:p>
            <a:pPr marL="457200" indent="-457200">
              <a:buFont typeface="+mj-lt"/>
              <a:buAutoNum type="arabicPeriod"/>
            </a:pPr>
            <a:r>
              <a:rPr lang="en-US" b="1" dirty="0">
                <a:solidFill>
                  <a:schemeClr val="accent1">
                    <a:lumMod val="60000"/>
                    <a:lumOff val="40000"/>
                    <a:alpha val="60000"/>
                  </a:schemeClr>
                </a:solidFill>
              </a:rPr>
              <a:t>Data Preparation</a:t>
            </a:r>
          </a:p>
          <a:p>
            <a:pPr marL="457200" indent="-457200">
              <a:buFont typeface="+mj-lt"/>
              <a:buAutoNum type="arabicPeriod"/>
            </a:pPr>
            <a:r>
              <a:rPr lang="en-US" b="1" dirty="0">
                <a:solidFill>
                  <a:schemeClr val="accent1">
                    <a:lumMod val="60000"/>
                    <a:lumOff val="40000"/>
                    <a:alpha val="60000"/>
                  </a:schemeClr>
                </a:solidFill>
              </a:rPr>
              <a:t>Splitting the Data into Training and Testing Sets</a:t>
            </a:r>
          </a:p>
          <a:p>
            <a:pPr marL="457200" indent="-457200">
              <a:buFont typeface="+mj-lt"/>
              <a:buAutoNum type="arabicPeriod"/>
            </a:pPr>
            <a:r>
              <a:rPr lang="en-US" b="1" dirty="0">
                <a:solidFill>
                  <a:schemeClr val="accent1">
                    <a:lumMod val="60000"/>
                    <a:lumOff val="40000"/>
                    <a:alpha val="60000"/>
                  </a:schemeClr>
                </a:solidFill>
              </a:rPr>
              <a:t>Building a linear model</a:t>
            </a:r>
          </a:p>
          <a:p>
            <a:pPr marL="457200" indent="-457200">
              <a:buFont typeface="+mj-lt"/>
              <a:buAutoNum type="arabicPeriod"/>
            </a:pPr>
            <a:r>
              <a:rPr lang="en-US" b="1" dirty="0">
                <a:solidFill>
                  <a:schemeClr val="accent1">
                    <a:lumMod val="60000"/>
                    <a:lumOff val="40000"/>
                    <a:alpha val="60000"/>
                  </a:schemeClr>
                </a:solidFill>
              </a:rPr>
              <a:t>Residual Analysis of the train Data</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7" name="Group 12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28" name="Freeform: Shape 12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9" name="Oval 12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0" name="Oval 12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Freeform: Shape 13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58" name="Rectangle 13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2" y="580363"/>
            <a:ext cx="5437188" cy="1333055"/>
          </a:xfrm>
        </p:spPr>
        <p:txBody>
          <a:bodyPr vert="horz" wrap="square" lIns="0" tIns="0" rIns="0" bIns="0" rtlCol="0" anchor="t" anchorCtr="0">
            <a:normAutofit/>
          </a:bodyPr>
          <a:lstStyle/>
          <a:p>
            <a:pPr>
              <a:lnSpc>
                <a:spcPct val="100000"/>
              </a:lnSpc>
            </a:pPr>
            <a:r>
              <a:rPr lang="en-US"/>
              <a:t>Introduction</a:t>
            </a:r>
          </a:p>
        </p:txBody>
      </p:sp>
      <p:grpSp>
        <p:nvGrpSpPr>
          <p:cNvPr id="159" name="Group 134">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136"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7"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0"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4" name="Picture Placeholder 13" descr="A row of motorcycles parked on the side of a road&#10;&#10;Description automatically generated with low confidence">
            <a:extLst>
              <a:ext uri="{FF2B5EF4-FFF2-40B4-BE49-F238E27FC236}">
                <a16:creationId xmlns:a16="http://schemas.microsoft.com/office/drawing/2014/main" id="{982C1102-56D3-49D0-81D4-A11FDA1F4E19}"/>
              </a:ext>
            </a:extLst>
          </p:cNvPr>
          <p:cNvPicPr>
            <a:picLocks noGrp="1" noChangeAspect="1"/>
          </p:cNvPicPr>
          <p:nvPr>
            <p:ph type="pic" sz="quarter" idx="15"/>
          </p:nvPr>
        </p:nvPicPr>
        <p:blipFill rotWithShape="1">
          <a:blip r:embed="rId3"/>
          <a:srcRect t="27660" r="-1" b="27659"/>
          <a:stretch/>
        </p:blipFill>
        <p:spPr>
          <a:xfrm>
            <a:off x="550863" y="2530474"/>
            <a:ext cx="5773738"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7140575" y="1520825"/>
            <a:ext cx="4500562" cy="4572000"/>
          </a:xfrm>
        </p:spPr>
        <p:txBody>
          <a:bodyPr vert="horz" wrap="square" lIns="0" tIns="0" rIns="0" bIns="0" rtlCol="0" anchor="t">
            <a:normAutofit/>
          </a:bodyPr>
          <a:lstStyle/>
          <a:p>
            <a:r>
              <a:rPr lang="en-US" b="1" i="1" dirty="0">
                <a:solidFill>
                  <a:srgbClr val="C00000">
                    <a:alpha val="60000"/>
                  </a:srgbClr>
                </a:solidFill>
                <a:effectLst/>
              </a:rPr>
              <a:t>A US bike-sharing provider ‘</a:t>
            </a:r>
            <a:r>
              <a:rPr lang="en-US" b="1" i="1" dirty="0" err="1">
                <a:solidFill>
                  <a:srgbClr val="C00000">
                    <a:alpha val="60000"/>
                  </a:srgbClr>
                </a:solidFill>
                <a:effectLst/>
              </a:rPr>
              <a:t>BoomBikes</a:t>
            </a:r>
            <a:r>
              <a:rPr lang="en-US" b="1" i="1" dirty="0">
                <a:solidFill>
                  <a:srgbClr val="C00000">
                    <a:alpha val="60000"/>
                  </a:srgbClr>
                </a:solidFill>
                <a:effectLst/>
              </a:rPr>
              <a:t>’ has recently suffered considerable dips in its revenues due to the ongoing Corona pandemic. The company is finding it exceedingly difficult to sustain itself in the current market scenario. So, it has decided to produce a mindful business plan to be able to accelerate its revenue as soon as the ongoing lockdown comes to an end, and the economy restores to a healthy state.</a:t>
            </a:r>
          </a:p>
          <a:p>
            <a:endParaRPr lang="en-US" b="1" i="1"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8"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79"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1"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83"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2"/>
            <a:ext cx="12191999" cy="6857999"/>
          </a:xfrm>
          <a:prstGeom prst="rect">
            <a:avLst/>
          </a:prstGeom>
        </p:spPr>
      </p:pic>
      <p:sp>
        <p:nvSpPr>
          <p:cNvPr id="84" name="Rectangle 68">
            <a:extLst>
              <a:ext uri="{FF2B5EF4-FFF2-40B4-BE49-F238E27FC236}">
                <a16:creationId xmlns:a16="http://schemas.microsoft.com/office/drawing/2014/main" id="{D7750348-5249-48BE-B8D8-43608AD7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marL="285750" indent="-285750">
              <a:lnSpc>
                <a:spcPct val="100000"/>
              </a:lnSpc>
            </a:pPr>
            <a:r>
              <a:rPr lang="en-US" dirty="0">
                <a:effectLst/>
              </a:rPr>
              <a:t>Problem Statement:</a:t>
            </a:r>
            <a:br>
              <a:rPr lang="en-US" dirty="0">
                <a:effectLst/>
              </a:rPr>
            </a:br>
            <a:endParaRPr lang="en-US" dirty="0"/>
          </a:p>
        </p:txBody>
      </p:sp>
      <p:sp>
        <p:nvSpPr>
          <p:cNvPr id="85" name="Rectangle 70">
            <a:extLst>
              <a:ext uri="{FF2B5EF4-FFF2-40B4-BE49-F238E27FC236}">
                <a16:creationId xmlns:a16="http://schemas.microsoft.com/office/drawing/2014/main" id="{1BC3C586-41D9-4369-AF7F-3A2DB21D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301016"/>
            <a:ext cx="5437187" cy="2760779"/>
          </a:xfrm>
        </p:spPr>
        <p:txBody>
          <a:bodyPr vert="horz" wrap="square" lIns="0" tIns="0" rIns="0" bIns="0" rtlCol="0">
            <a:normAutofit/>
          </a:bodyPr>
          <a:lstStyle/>
          <a:p>
            <a:pPr marL="342900" lvl="0" indent="-342900">
              <a:lnSpc>
                <a:spcPct val="90000"/>
              </a:lnSpc>
              <a:buFont typeface="Arial" panose="020B0604020202020204" pitchFamily="34" charset="0"/>
              <a:buChar char="•"/>
            </a:pPr>
            <a:r>
              <a:rPr lang="en-US" sz="2000" b="1" dirty="0">
                <a:solidFill>
                  <a:schemeClr val="accent2">
                    <a:lumMod val="60000"/>
                    <a:lumOff val="40000"/>
                    <a:alpha val="60000"/>
                  </a:schemeClr>
                </a:solidFill>
                <a:effectLst/>
              </a:rPr>
              <a:t>Which variables are significant in predicting the demand for shared bikes?</a:t>
            </a:r>
          </a:p>
          <a:p>
            <a:pPr marL="342900" lvl="0" indent="-342900">
              <a:lnSpc>
                <a:spcPct val="90000"/>
              </a:lnSpc>
              <a:buFont typeface="Arial" panose="020B0604020202020204" pitchFamily="34" charset="0"/>
              <a:buChar char="•"/>
            </a:pPr>
            <a:r>
              <a:rPr lang="en-US" sz="2000" b="1" dirty="0">
                <a:solidFill>
                  <a:schemeClr val="accent2">
                    <a:lumMod val="60000"/>
                    <a:lumOff val="40000"/>
                    <a:alpha val="60000"/>
                  </a:schemeClr>
                </a:solidFill>
                <a:effectLst/>
              </a:rPr>
              <a:t>How well do those variables describe the bike demands?</a:t>
            </a:r>
          </a:p>
          <a:p>
            <a:pPr marL="0" indent="0">
              <a:lnSpc>
                <a:spcPct val="90000"/>
              </a:lnSpc>
            </a:pPr>
            <a:r>
              <a:rPr lang="en-US" dirty="0">
                <a:effectLst/>
              </a:rPr>
              <a:t> </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3" y="1520825"/>
            <a:ext cx="5437188" cy="3779838"/>
          </a:xfrm>
        </p:spPr>
        <p:txBody>
          <a:bodyPr anchor="ctr">
            <a:normAutofit fontScale="90000"/>
          </a:bodyPr>
          <a:lstStyle/>
          <a:p>
            <a:r>
              <a:rPr lang="en-US" sz="5600" b="1" dirty="0">
                <a:solidFill>
                  <a:srgbClr val="FFFF00"/>
                </a:solidFill>
                <a:latin typeface="Algerian" panose="04020705040A02060702" pitchFamily="82" charset="0"/>
              </a:rPr>
              <a:t>Data Visualization</a:t>
            </a:r>
            <a:br>
              <a:rPr lang="en-US" sz="5600" dirty="0"/>
            </a:br>
            <a:r>
              <a:rPr lang="en-US" sz="5600" i="1" dirty="0">
                <a:solidFill>
                  <a:schemeClr val="accent1">
                    <a:lumMod val="60000"/>
                    <a:lumOff val="40000"/>
                  </a:schemeClr>
                </a:solidFill>
              </a:rPr>
              <a:t>Univariate Analysis(</a:t>
            </a:r>
            <a:r>
              <a:rPr lang="en-US" sz="5600" i="1" dirty="0" err="1">
                <a:solidFill>
                  <a:schemeClr val="accent1">
                    <a:lumMod val="60000"/>
                    <a:lumOff val="40000"/>
                  </a:schemeClr>
                </a:solidFill>
              </a:rPr>
              <a:t>barplot</a:t>
            </a:r>
            <a:r>
              <a:rPr lang="en-US" sz="5600" i="1" dirty="0">
                <a:solidFill>
                  <a:schemeClr val="accent1">
                    <a:lumMod val="60000"/>
                    <a:lumOff val="40000"/>
                  </a:schemeClr>
                </a:solidFill>
              </a:rPr>
              <a:t>)</a:t>
            </a:r>
            <a:br>
              <a:rPr lang="en-US" sz="5600" i="1" dirty="0">
                <a:solidFill>
                  <a:schemeClr val="accent1">
                    <a:lumMod val="60000"/>
                    <a:lumOff val="40000"/>
                  </a:schemeClr>
                </a:solidFill>
              </a:rPr>
            </a:br>
            <a:r>
              <a:rPr lang="en-US" sz="5600" i="1" dirty="0"/>
              <a:t>- </a:t>
            </a:r>
            <a:r>
              <a:rPr lang="en-US" sz="3100" i="1" dirty="0">
                <a:solidFill>
                  <a:schemeClr val="accent3">
                    <a:lumMod val="40000"/>
                    <a:lumOff val="60000"/>
                  </a:schemeClr>
                </a:solidFill>
              </a:rPr>
              <a:t>For Year</a:t>
            </a:r>
            <a:br>
              <a:rPr lang="en-US" sz="3100" i="1" dirty="0">
                <a:solidFill>
                  <a:schemeClr val="accent3">
                    <a:lumMod val="40000"/>
                    <a:lumOff val="60000"/>
                  </a:schemeClr>
                </a:solidFill>
              </a:rPr>
            </a:br>
            <a:r>
              <a:rPr lang="en-US" sz="3100" i="1" dirty="0">
                <a:solidFill>
                  <a:schemeClr val="accent3">
                    <a:lumMod val="40000"/>
                    <a:lumOff val="60000"/>
                  </a:schemeClr>
                </a:solidFill>
              </a:rPr>
              <a:t>(0: 2018 and 1:2019)</a:t>
            </a:r>
          </a:p>
        </p:txBody>
      </p:sp>
      <p:sp>
        <p:nvSpPr>
          <p:cNvPr id="28" name="Freeform: Shape 17">
            <a:extLst>
              <a:ext uri="{FF2B5EF4-FFF2-40B4-BE49-F238E27FC236}">
                <a16:creationId xmlns:a16="http://schemas.microsoft.com/office/drawing/2014/main" id="{AFF323B2-FCDB-4497-8AF0-2F7A3C88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787" y="0"/>
            <a:ext cx="1972470" cy="1377426"/>
          </a:xfrm>
          <a:custGeom>
            <a:avLst/>
            <a:gdLst>
              <a:gd name="connsiteX0" fmla="*/ 81022 w 1972470"/>
              <a:gd name="connsiteY0" fmla="*/ 0 h 1377426"/>
              <a:gd name="connsiteX1" fmla="*/ 1891449 w 1972470"/>
              <a:gd name="connsiteY1" fmla="*/ 0 h 1377426"/>
              <a:gd name="connsiteX2" fmla="*/ 1894967 w 1972470"/>
              <a:gd name="connsiteY2" fmla="*/ 7304 h 1377426"/>
              <a:gd name="connsiteX3" fmla="*/ 1972470 w 1972470"/>
              <a:gd name="connsiteY3" fmla="*/ 391191 h 1377426"/>
              <a:gd name="connsiteX4" fmla="*/ 986235 w 1972470"/>
              <a:gd name="connsiteY4" fmla="*/ 1377426 h 1377426"/>
              <a:gd name="connsiteX5" fmla="*/ 0 w 1972470"/>
              <a:gd name="connsiteY5" fmla="*/ 391191 h 1377426"/>
              <a:gd name="connsiteX6" fmla="*/ 77503 w 1972470"/>
              <a:gd name="connsiteY6" fmla="*/ 7304 h 137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377426">
                <a:moveTo>
                  <a:pt x="81022" y="0"/>
                </a:moveTo>
                <a:lnTo>
                  <a:pt x="1891449" y="0"/>
                </a:lnTo>
                <a:lnTo>
                  <a:pt x="1894967" y="7304"/>
                </a:lnTo>
                <a:cubicBezTo>
                  <a:pt x="1944873" y="125295"/>
                  <a:pt x="1972470" y="255020"/>
                  <a:pt x="1972470" y="391191"/>
                </a:cubicBezTo>
                <a:cubicBezTo>
                  <a:pt x="1972470" y="935874"/>
                  <a:pt x="1530918" y="1377426"/>
                  <a:pt x="986235" y="1377426"/>
                </a:cubicBezTo>
                <a:cubicBezTo>
                  <a:pt x="441552" y="1377426"/>
                  <a:pt x="0" y="935874"/>
                  <a:pt x="0" y="391191"/>
                </a:cubicBezTo>
                <a:cubicBezTo>
                  <a:pt x="0" y="255020"/>
                  <a:pt x="27597" y="125295"/>
                  <a:pt x="77503" y="7304"/>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9" name="Group 19">
            <a:extLst>
              <a:ext uri="{FF2B5EF4-FFF2-40B4-BE49-F238E27FC236}">
                <a16:creationId xmlns:a16="http://schemas.microsoft.com/office/drawing/2014/main" id="{7B7CADF7-83F2-4D18-8E02-975078DBAA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55456" y="1041329"/>
            <a:ext cx="734257" cy="760506"/>
            <a:chOff x="5243759" y="1363788"/>
            <a:chExt cx="734257" cy="760506"/>
          </a:xfrm>
        </p:grpSpPr>
        <p:sp>
          <p:nvSpPr>
            <p:cNvPr id="21" name="Freeform 5">
              <a:extLst>
                <a:ext uri="{FF2B5EF4-FFF2-40B4-BE49-F238E27FC236}">
                  <a16:creationId xmlns:a16="http://schemas.microsoft.com/office/drawing/2014/main" id="{5B68AF98-121D-4CB9-B8F9-066483D45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6">
              <a:extLst>
                <a:ext uri="{FF2B5EF4-FFF2-40B4-BE49-F238E27FC236}">
                  <a16:creationId xmlns:a16="http://schemas.microsoft.com/office/drawing/2014/main" id="{25579FD5-6C6A-4E96-8A86-B6F79A2B5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8">
              <a:extLst>
                <a:ext uri="{FF2B5EF4-FFF2-40B4-BE49-F238E27FC236}">
                  <a16:creationId xmlns:a16="http://schemas.microsoft.com/office/drawing/2014/main" id="{9F6C08C9-D1BF-4C48-81D5-86996BD956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5" name="Group 24">
            <a:extLst>
              <a:ext uri="{FF2B5EF4-FFF2-40B4-BE49-F238E27FC236}">
                <a16:creationId xmlns:a16="http://schemas.microsoft.com/office/drawing/2014/main" id="{F76A531C-147A-4C94-B721-EA95D8E88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95682" y="4989421"/>
            <a:ext cx="1335600" cy="1262947"/>
            <a:chOff x="7735641" y="2106638"/>
            <a:chExt cx="1335600" cy="1262947"/>
          </a:xfrm>
        </p:grpSpPr>
        <p:sp>
          <p:nvSpPr>
            <p:cNvPr id="26" name="Freeform: Shape 25">
              <a:extLst>
                <a:ext uri="{FF2B5EF4-FFF2-40B4-BE49-F238E27FC236}">
                  <a16:creationId xmlns:a16="http://schemas.microsoft.com/office/drawing/2014/main" id="{EC9CFF41-146B-4B53-A1D0-A1241BF493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735641" y="210663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0194B0DA-7496-49E2-8ECA-BC44509DD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261241" y="2453712"/>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5</a:t>
            </a:fld>
            <a:endParaRPr lang="en-US"/>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1656015244"/>
              </p:ext>
            </p:extLst>
          </p:nvPr>
        </p:nvGraphicFramePr>
        <p:xfrm>
          <a:off x="7140575" y="549275"/>
          <a:ext cx="4500563" cy="5759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4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Oval 4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3" name="Group 5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3" name="Freeform: Shape 5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Shape 5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Oval 5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5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5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Chart, bar chart&#10;&#10;Description automatically generated">
            <a:extLst>
              <a:ext uri="{FF2B5EF4-FFF2-40B4-BE49-F238E27FC236}">
                <a16:creationId xmlns:a16="http://schemas.microsoft.com/office/drawing/2014/main" id="{7BDF6432-AD84-4A64-8C6D-9BF1F517B756}"/>
              </a:ext>
            </a:extLst>
          </p:cNvPr>
          <p:cNvPicPr>
            <a:picLocks noGrp="1" noChangeAspect="1"/>
          </p:cNvPicPr>
          <p:nvPr>
            <p:ph idx="1"/>
          </p:nvPr>
        </p:nvPicPr>
        <p:blipFill rotWithShape="1">
          <a:blip r:embed="rId2"/>
          <a:srcRect t="5014" b="7394"/>
          <a:stretch/>
        </p:blipFill>
        <p:spPr>
          <a:xfrm>
            <a:off x="324088" y="236583"/>
            <a:ext cx="11215546" cy="6308724"/>
          </a:xfrm>
          <a:custGeom>
            <a:avLst/>
            <a:gdLst/>
            <a:ahLst/>
            <a:cxnLst/>
            <a:rect l="l" t="t" r="r" b="b"/>
            <a:pathLst>
              <a:path w="12192000" h="6308724">
                <a:moveTo>
                  <a:pt x="0" y="0"/>
                </a:moveTo>
                <a:lnTo>
                  <a:pt x="12192000" y="0"/>
                </a:lnTo>
                <a:lnTo>
                  <a:pt x="12192000" y="6308724"/>
                </a:lnTo>
                <a:lnTo>
                  <a:pt x="0" y="6308724"/>
                </a:lnTo>
                <a:close/>
              </a:path>
            </a:pathLst>
          </a:custGeom>
        </p:spPr>
      </p:pic>
      <p:sp>
        <p:nvSpPr>
          <p:cNvPr id="60" name="Rectangle 59">
            <a:extLst>
              <a:ext uri="{FF2B5EF4-FFF2-40B4-BE49-F238E27FC236}">
                <a16:creationId xmlns:a16="http://schemas.microsoft.com/office/drawing/2014/main" id="{B089A443-F4FA-43F4-9F47-CCCBDB13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250D5-973E-4029-89D7-F0AA79FD07CC}"/>
              </a:ext>
            </a:extLst>
          </p:cNvPr>
          <p:cNvSpPr>
            <a:spLocks noGrp="1"/>
          </p:cNvSpPr>
          <p:nvPr>
            <p:ph type="title"/>
          </p:nvPr>
        </p:nvSpPr>
        <p:spPr>
          <a:xfrm>
            <a:off x="550864" y="549275"/>
            <a:ext cx="6373812" cy="984885"/>
          </a:xfrm>
        </p:spPr>
        <p:txBody>
          <a:bodyPr vert="horz" wrap="square" lIns="0" tIns="0" rIns="0" bIns="0" rtlCol="0" anchor="ctr" anchorCtr="0">
            <a:normAutofit/>
          </a:bodyPr>
          <a:lstStyle/>
          <a:p>
            <a:pPr algn="ctr">
              <a:lnSpc>
                <a:spcPct val="100000"/>
              </a:lnSpc>
            </a:pPr>
            <a:r>
              <a:rPr lang="en-US" sz="3600" b="1" dirty="0">
                <a:solidFill>
                  <a:schemeClr val="accent2">
                    <a:lumMod val="60000"/>
                    <a:lumOff val="40000"/>
                  </a:schemeClr>
                </a:solidFill>
              </a:rPr>
              <a:t>Bar plot for Season</a:t>
            </a:r>
          </a:p>
        </p:txBody>
      </p:sp>
      <p:sp>
        <p:nvSpPr>
          <p:cNvPr id="6" name="Slide Number Placeholder 5">
            <a:extLst>
              <a:ext uri="{FF2B5EF4-FFF2-40B4-BE49-F238E27FC236}">
                <a16:creationId xmlns:a16="http://schemas.microsoft.com/office/drawing/2014/main" id="{D5E35212-3280-470B-98C9-3B1DC228101F}"/>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61570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7"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8"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9"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11"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27">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3" name="Group 29">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1" name="Freeform: Shape 30">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F50170F-76DB-448E-B7B9-FE3A39A0B285}"/>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sz="4800" b="1"/>
              <a:t>Univariate Analysis (bar plot)</a:t>
            </a:r>
          </a:p>
        </p:txBody>
      </p:sp>
      <p:grpSp>
        <p:nvGrpSpPr>
          <p:cNvPr id="114" name="Group 33">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5"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 name="Text Placeholder 3">
            <a:extLst>
              <a:ext uri="{FF2B5EF4-FFF2-40B4-BE49-F238E27FC236}">
                <a16:creationId xmlns:a16="http://schemas.microsoft.com/office/drawing/2014/main" id="{85A4E9EF-7033-4969-9559-F5AF698911E3}"/>
              </a:ext>
            </a:extLst>
          </p:cNvPr>
          <p:cNvSpPr>
            <a:spLocks noGrp="1"/>
          </p:cNvSpPr>
          <p:nvPr>
            <p:ph type="body" sz="half" idx="2"/>
          </p:nvPr>
        </p:nvSpPr>
        <p:spPr>
          <a:xfrm>
            <a:off x="550863" y="3803406"/>
            <a:ext cx="3565525" cy="2289419"/>
          </a:xfrm>
        </p:spPr>
        <p:txBody>
          <a:bodyPr vert="horz" wrap="square" lIns="0" tIns="0" rIns="0" bIns="0" rtlCol="0">
            <a:normAutofit/>
          </a:bodyPr>
          <a:lstStyle/>
          <a:p>
            <a:pPr>
              <a:lnSpc>
                <a:spcPct val="100000"/>
              </a:lnSpc>
            </a:pPr>
            <a:r>
              <a:rPr lang="en-US" sz="2000"/>
              <a:t>Plot for Weathers</a:t>
            </a:r>
          </a:p>
        </p:txBody>
      </p:sp>
      <p:pic>
        <p:nvPicPr>
          <p:cNvPr id="9" name="Content Placeholder 8" descr="Chart, box and whisker chart&#10;&#10;Description automatically generated">
            <a:extLst>
              <a:ext uri="{FF2B5EF4-FFF2-40B4-BE49-F238E27FC236}">
                <a16:creationId xmlns:a16="http://schemas.microsoft.com/office/drawing/2014/main" id="{33BCE87D-93D3-4732-B0B1-EB7BA14BCF85}"/>
              </a:ext>
            </a:extLst>
          </p:cNvPr>
          <p:cNvPicPr>
            <a:picLocks noGrp="1" noChangeAspect="1"/>
          </p:cNvPicPr>
          <p:nvPr>
            <p:ph idx="1"/>
          </p:nvPr>
        </p:nvPicPr>
        <p:blipFill>
          <a:blip r:embed="rId2"/>
          <a:stretch>
            <a:fillRect/>
          </a:stretch>
        </p:blipFill>
        <p:spPr>
          <a:xfrm>
            <a:off x="4295776" y="1198801"/>
            <a:ext cx="7345363" cy="4461985"/>
          </a:xfrm>
          <a:custGeom>
            <a:avLst/>
            <a:gdLst/>
            <a:ahLst/>
            <a:cxnLst/>
            <a:rect l="l" t="t" r="r" b="b"/>
            <a:pathLst>
              <a:path w="7345363" h="5761037">
                <a:moveTo>
                  <a:pt x="0" y="0"/>
                </a:moveTo>
                <a:lnTo>
                  <a:pt x="7345363" y="0"/>
                </a:lnTo>
                <a:lnTo>
                  <a:pt x="7345363" y="5761037"/>
                </a:lnTo>
                <a:lnTo>
                  <a:pt x="0" y="5761037"/>
                </a:lnTo>
                <a:close/>
              </a:path>
            </a:pathLst>
          </a:custGeom>
        </p:spPr>
      </p:pic>
      <p:sp>
        <p:nvSpPr>
          <p:cNvPr id="7" name="Slide Number Placeholder 6">
            <a:extLst>
              <a:ext uri="{FF2B5EF4-FFF2-40B4-BE49-F238E27FC236}">
                <a16:creationId xmlns:a16="http://schemas.microsoft.com/office/drawing/2014/main" id="{6736BC55-AC1C-46FD-954F-8BA36139E512}"/>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342242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0" name="Freeform: Shape 9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2" name="Oval 10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6" name="Group 10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07" name="Freeform: Shape 10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Freeform: Shape 10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 name="Oval 10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 name="Oval 10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12" name="Rectangle 11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30A9A867-AE2B-47B4-AB93-6330256F29A1}"/>
              </a:ext>
            </a:extLst>
          </p:cNvPr>
          <p:cNvSpPr>
            <a:spLocks noGrp="1"/>
          </p:cNvSpPr>
          <p:nvPr>
            <p:ph type="ctrTitle"/>
          </p:nvPr>
        </p:nvSpPr>
        <p:spPr>
          <a:xfrm>
            <a:off x="8075614" y="549275"/>
            <a:ext cx="3565524" cy="3034657"/>
          </a:xfrm>
        </p:spPr>
        <p:txBody>
          <a:bodyPr vert="horz" wrap="square" lIns="0" tIns="0" rIns="0" bIns="0" rtlCol="0" anchor="b" anchorCtr="0">
            <a:normAutofit/>
          </a:bodyPr>
          <a:lstStyle/>
          <a:p>
            <a:pPr>
              <a:lnSpc>
                <a:spcPct val="100000"/>
              </a:lnSpc>
            </a:pPr>
            <a:r>
              <a:rPr lang="en-US" sz="4800" b="1" dirty="0"/>
              <a:t>Scatter Plot</a:t>
            </a:r>
          </a:p>
        </p:txBody>
      </p:sp>
      <p:pic>
        <p:nvPicPr>
          <p:cNvPr id="9" name="Picture 8" descr="Chart, scatter chart&#10;&#10;Description automatically generated">
            <a:extLst>
              <a:ext uri="{FF2B5EF4-FFF2-40B4-BE49-F238E27FC236}">
                <a16:creationId xmlns:a16="http://schemas.microsoft.com/office/drawing/2014/main" id="{63362BE9-AEB8-4F4F-A2B8-7B748A39D35B}"/>
              </a:ext>
            </a:extLst>
          </p:cNvPr>
          <p:cNvPicPr>
            <a:picLocks noChangeAspect="1"/>
          </p:cNvPicPr>
          <p:nvPr/>
        </p:nvPicPr>
        <p:blipFill rotWithShape="1">
          <a:blip r:embed="rId2"/>
          <a:srcRect b="9399"/>
          <a:stretch/>
        </p:blipFill>
        <p:spPr>
          <a:xfrm>
            <a:off x="550864" y="1468391"/>
            <a:ext cx="6973888" cy="4293392"/>
          </a:xfrm>
          <a:custGeom>
            <a:avLst/>
            <a:gdLst/>
            <a:ahLst/>
            <a:cxnLst/>
            <a:rect l="l" t="t" r="r" b="b"/>
            <a:pathLst>
              <a:path w="6973888" h="5761037">
                <a:moveTo>
                  <a:pt x="0" y="0"/>
                </a:moveTo>
                <a:lnTo>
                  <a:pt x="6973888" y="0"/>
                </a:lnTo>
                <a:lnTo>
                  <a:pt x="6973888" y="5761037"/>
                </a:lnTo>
                <a:lnTo>
                  <a:pt x="0" y="5761037"/>
                </a:lnTo>
                <a:close/>
              </a:path>
            </a:pathLst>
          </a:custGeom>
        </p:spPr>
      </p:pic>
      <p:sp>
        <p:nvSpPr>
          <p:cNvPr id="114" name="Oval 113">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Subtitle 6">
            <a:extLst>
              <a:ext uri="{FF2B5EF4-FFF2-40B4-BE49-F238E27FC236}">
                <a16:creationId xmlns:a16="http://schemas.microsoft.com/office/drawing/2014/main" id="{12CFFA51-EE29-4C50-A7B0-A1873ED33242}"/>
              </a:ext>
            </a:extLst>
          </p:cNvPr>
          <p:cNvSpPr>
            <a:spLocks noGrp="1"/>
          </p:cNvSpPr>
          <p:nvPr>
            <p:ph type="subTitle" idx="1"/>
          </p:nvPr>
        </p:nvSpPr>
        <p:spPr>
          <a:xfrm>
            <a:off x="8075613" y="3803406"/>
            <a:ext cx="3565525" cy="2289419"/>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2000" b="1" i="1" u="sng" dirty="0">
                <a:solidFill>
                  <a:schemeClr val="accent2">
                    <a:lumMod val="60000"/>
                    <a:lumOff val="40000"/>
                    <a:alpha val="60000"/>
                  </a:schemeClr>
                </a:solidFill>
              </a:rPr>
              <a:t>Temperature</a:t>
            </a:r>
            <a:r>
              <a:rPr lang="en-US" sz="2000" b="1" u="sng" dirty="0">
                <a:solidFill>
                  <a:schemeClr val="accent2">
                    <a:lumMod val="60000"/>
                    <a:lumOff val="40000"/>
                    <a:alpha val="60000"/>
                  </a:schemeClr>
                </a:solidFill>
              </a:rPr>
              <a:t> </a:t>
            </a:r>
          </a:p>
          <a:p>
            <a:pPr marL="0" indent="0">
              <a:lnSpc>
                <a:spcPct val="100000"/>
              </a:lnSpc>
            </a:pPr>
            <a:r>
              <a:rPr lang="en-US" altLang="en-US" sz="2000" dirty="0">
                <a:solidFill>
                  <a:srgbClr val="FF0000"/>
                </a:solidFill>
                <a:latin typeface="Courier New" panose="02070309020205020404" pitchFamily="49" charset="0"/>
              </a:rPr>
              <a:t>The count of the bike is higher when the temperature is mostly between 20 to 35 deg. Celsius.</a:t>
            </a:r>
            <a:endParaRPr lang="en-US" sz="2000" dirty="0">
              <a:solidFill>
                <a:srgbClr val="FF0000"/>
              </a:solidFill>
            </a:endParaRPr>
          </a:p>
        </p:txBody>
      </p:sp>
      <p:sp>
        <p:nvSpPr>
          <p:cNvPr id="5" name="Slide Number Placeholder 4">
            <a:extLst>
              <a:ext uri="{FF2B5EF4-FFF2-40B4-BE49-F238E27FC236}">
                <a16:creationId xmlns:a16="http://schemas.microsoft.com/office/drawing/2014/main" id="{A3CEBC7F-C914-41D6-93A2-6745292F8100}"/>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356425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7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700"/>
                                        <p:tgtEl>
                                          <p:spTgt spid="7">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6"/>
                                        </p:tgtEl>
                                        <p:attrNameLst>
                                          <p:attrName>style.visibility</p:attrName>
                                        </p:attrNameLst>
                                      </p:cBhvr>
                                      <p:to>
                                        <p:strVal val="visible"/>
                                      </p:to>
                                    </p:set>
                                    <p:animEffect transition="in" filter="fade">
                                      <p:cBhvr>
                                        <p:cTn id="15"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Freeform: Shape 5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Oval 5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Oval 5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3" name="Group 5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94" name="Freeform: Shape 5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Freeform: Shape 5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6" name="Oval 6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Oval 6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98" name="Rectangle 6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scatter chart&#10;&#10;Description automatically generated">
            <a:extLst>
              <a:ext uri="{FF2B5EF4-FFF2-40B4-BE49-F238E27FC236}">
                <a16:creationId xmlns:a16="http://schemas.microsoft.com/office/drawing/2014/main" id="{94B5060A-1DE2-463C-9D8B-1B1B4991C190}"/>
              </a:ext>
            </a:extLst>
          </p:cNvPr>
          <p:cNvPicPr>
            <a:picLocks noChangeAspect="1"/>
          </p:cNvPicPr>
          <p:nvPr/>
        </p:nvPicPr>
        <p:blipFill>
          <a:blip r:embed="rId2"/>
          <a:stretch>
            <a:fillRect/>
          </a:stretch>
        </p:blipFill>
        <p:spPr>
          <a:xfrm>
            <a:off x="474478" y="-4"/>
            <a:ext cx="11243043" cy="6858003"/>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99" name="Rectangle 65">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1E4CA0-E395-4E67-A4AD-18C3B62F4ACF}"/>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pPr>
              <a:lnSpc>
                <a:spcPct val="100000"/>
              </a:lnSpc>
            </a:pPr>
            <a:r>
              <a:rPr lang="en-US" dirty="0">
                <a:solidFill>
                  <a:schemeClr val="accent1">
                    <a:lumMod val="60000"/>
                    <a:lumOff val="40000"/>
                  </a:schemeClr>
                </a:solidFill>
              </a:rPr>
              <a:t>Scatter Plot</a:t>
            </a:r>
          </a:p>
        </p:txBody>
      </p:sp>
      <p:sp>
        <p:nvSpPr>
          <p:cNvPr id="100" name="Rectangle 67">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256AF92D-D335-4E64-BFE8-8C4DC538F4E7}"/>
              </a:ext>
            </a:extLst>
          </p:cNvPr>
          <p:cNvSpPr>
            <a:spLocks noGrp="1"/>
          </p:cNvSpPr>
          <p:nvPr>
            <p:ph type="body" sz="quarter" idx="14"/>
          </p:nvPr>
        </p:nvSpPr>
        <p:spPr>
          <a:xfrm>
            <a:off x="550863" y="3803406"/>
            <a:ext cx="3565525" cy="2289419"/>
          </a:xfrm>
        </p:spPr>
        <p:txBody>
          <a:bodyPr vert="horz" wrap="square" lIns="0" tIns="0" rIns="0" bIns="0" rtlCol="0">
            <a:normAutofit/>
          </a:bodyPr>
          <a:lstStyle/>
          <a:p>
            <a:pPr marL="0" indent="0">
              <a:lnSpc>
                <a:spcPct val="100000"/>
              </a:lnSpc>
            </a:pPr>
            <a:r>
              <a:rPr lang="en-US" sz="2800" b="1" dirty="0">
                <a:solidFill>
                  <a:srgbClr val="FFFF00">
                    <a:alpha val="60000"/>
                  </a:srgbClr>
                </a:solidFill>
              </a:rPr>
              <a:t>Humidity</a:t>
            </a:r>
          </a:p>
          <a:p>
            <a:pPr marL="0" indent="0">
              <a:lnSpc>
                <a:spcPct val="100000"/>
              </a:lnSpc>
            </a:pPr>
            <a:r>
              <a:rPr lang="en-US" b="1" i="1" dirty="0">
                <a:solidFill>
                  <a:srgbClr val="FFC000">
                    <a:alpha val="60000"/>
                  </a:srgbClr>
                </a:solidFill>
              </a:rPr>
              <a:t>when humidity is between 60% to 100% people prefer bikes more.</a:t>
            </a:r>
          </a:p>
        </p:txBody>
      </p:sp>
    </p:spTree>
    <p:extLst>
      <p:ext uri="{BB962C8B-B14F-4D97-AF65-F5344CB8AC3E}">
        <p14:creationId xmlns:p14="http://schemas.microsoft.com/office/powerpoint/2010/main" val="141219596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{9858FDB3-4CEA-4C08-A623-4D7141CC22B5}tf33713516_win32</Template>
  <TotalTime>309</TotalTime>
  <Words>577</Words>
  <Application>Microsoft Office PowerPoint</Application>
  <PresentationFormat>Widescreen</PresentationFormat>
  <Paragraphs>84</Paragraphs>
  <Slides>17</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Abadi</vt:lpstr>
      <vt:lpstr>Algerian</vt:lpstr>
      <vt:lpstr>Amasis MT Pro</vt:lpstr>
      <vt:lpstr>Arial</vt:lpstr>
      <vt:lpstr>Bauhaus 93</vt:lpstr>
      <vt:lpstr>Berlin Sans FB</vt:lpstr>
      <vt:lpstr>Calibri</vt:lpstr>
      <vt:lpstr>Courier New</vt:lpstr>
      <vt:lpstr>Gill Sans MT</vt:lpstr>
      <vt:lpstr>Symbol</vt:lpstr>
      <vt:lpstr>Walbaum Display</vt:lpstr>
      <vt:lpstr>3DFloatVTI</vt:lpstr>
      <vt:lpstr>Boom Bikes Sharing</vt:lpstr>
      <vt:lpstr>Agenda</vt:lpstr>
      <vt:lpstr>Introduction</vt:lpstr>
      <vt:lpstr>Problem Statement: </vt:lpstr>
      <vt:lpstr>Data Visualization Univariate Analysis(barplot) - For Year (0: 2018 and 1:2019)</vt:lpstr>
      <vt:lpstr>Bar plot for Season</vt:lpstr>
      <vt:lpstr>Univariate Analysis (bar plot)</vt:lpstr>
      <vt:lpstr>Scatter Plot</vt:lpstr>
      <vt:lpstr>Scatter Plot</vt:lpstr>
      <vt:lpstr>Splitting the data into 'Training' and 'Testing’: - In ML will split the data in a 70-30% ratio.</vt:lpstr>
      <vt:lpstr>Residual Analysis of the train data</vt:lpstr>
      <vt:lpstr>Making Predictions  </vt:lpstr>
      <vt:lpstr>Model Evaluation</vt:lpstr>
      <vt:lpstr>Analysis Comparison:  Train Model Vs Test Model </vt:lpstr>
      <vt:lpstr>Final Analysis:</vt:lpstr>
      <vt:lpstr> Business Goals: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BoomBikes Sharing</dc:title>
  <dc:creator>Ami Tamakuwala</dc:creator>
  <cp:lastModifiedBy>Ami Tamakuwala</cp:lastModifiedBy>
  <cp:revision>3</cp:revision>
  <dcterms:created xsi:type="dcterms:W3CDTF">2022-04-12T01:22:33Z</dcterms:created>
  <dcterms:modified xsi:type="dcterms:W3CDTF">2022-04-12T09:37:42Z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