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71A58F-3844-4DBE-B948-2C6B2E9740FB}" v="19" dt="2022-12-19T05:09:41.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12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2A8D3C-EC94-4FA1-972C-90BF8CF2C3A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C6A89C4-0774-460B-828A-EE99B5BE7C5A}">
      <dgm:prSet/>
      <dgm:spPr/>
      <dgm:t>
        <a:bodyPr/>
        <a:lstStyle/>
        <a:p>
          <a:r>
            <a:rPr lang="en-IN" dirty="0"/>
            <a:t>This link contains various crimes that happening in India like cases of crime against women, Custodial Deaths, Victims of Kidnapping &amp; Abduction for specific purposes, Human Rights Violations by Police, Serious Fraud, Murder, Juveniles case, Property Stolen &amp; Recovered, etc.</a:t>
          </a:r>
          <a:endParaRPr lang="en-US" dirty="0"/>
        </a:p>
      </dgm:t>
    </dgm:pt>
    <dgm:pt modelId="{41272CFB-65EB-43BF-AD35-8D0998704288}" type="parTrans" cxnId="{0789FB27-DAEC-4F74-ABF6-7F89806C7242}">
      <dgm:prSet/>
      <dgm:spPr/>
      <dgm:t>
        <a:bodyPr/>
        <a:lstStyle/>
        <a:p>
          <a:endParaRPr lang="en-US"/>
        </a:p>
      </dgm:t>
    </dgm:pt>
    <dgm:pt modelId="{36FCEB6B-92CC-496F-B854-6DBBDE48745A}" type="sibTrans" cxnId="{0789FB27-DAEC-4F74-ABF6-7F89806C7242}">
      <dgm:prSet/>
      <dgm:spPr/>
      <dgm:t>
        <a:bodyPr/>
        <a:lstStyle/>
        <a:p>
          <a:endParaRPr lang="en-US"/>
        </a:p>
      </dgm:t>
    </dgm:pt>
    <dgm:pt modelId="{0842F220-CDB0-4BD4-A8ED-82EED9B06A00}">
      <dgm:prSet/>
      <dgm:spPr/>
      <dgm:t>
        <a:bodyPr/>
        <a:lstStyle/>
        <a:p>
          <a:r>
            <a:rPr lang="en-IN" dirty="0"/>
            <a:t>From all these crimes I selected “Crime Against Women”. Crime against women reported every two minutes over the last decade. It is 2022, But still, we survived one of the worst years, and hopefully, everything will be back to normal. But one thing which hasn't changed yet is the number of crimes against women. domestic violence complaints were at a 10-year high during the COVID-19 lockdown.</a:t>
          </a:r>
          <a:endParaRPr lang="en-US" dirty="0"/>
        </a:p>
      </dgm:t>
    </dgm:pt>
    <dgm:pt modelId="{80A72D41-0EFC-422B-8BE5-4BEB190E75B0}" type="parTrans" cxnId="{95632FA8-10ED-4093-8162-40FBCB2C55E3}">
      <dgm:prSet/>
      <dgm:spPr/>
      <dgm:t>
        <a:bodyPr/>
        <a:lstStyle/>
        <a:p>
          <a:endParaRPr lang="en-US"/>
        </a:p>
      </dgm:t>
    </dgm:pt>
    <dgm:pt modelId="{60AE119A-7E7C-47BF-A1E5-E20FE2AF28BB}" type="sibTrans" cxnId="{95632FA8-10ED-4093-8162-40FBCB2C55E3}">
      <dgm:prSet/>
      <dgm:spPr/>
      <dgm:t>
        <a:bodyPr/>
        <a:lstStyle/>
        <a:p>
          <a:endParaRPr lang="en-US"/>
        </a:p>
      </dgm:t>
    </dgm:pt>
    <dgm:pt modelId="{ACA679C7-FF00-4CCA-A17B-6799E0130B59}" type="pres">
      <dgm:prSet presAssocID="{B62A8D3C-EC94-4FA1-972C-90BF8CF2C3AD}" presName="vert0" presStyleCnt="0">
        <dgm:presLayoutVars>
          <dgm:dir/>
          <dgm:animOne val="branch"/>
          <dgm:animLvl val="lvl"/>
        </dgm:presLayoutVars>
      </dgm:prSet>
      <dgm:spPr/>
    </dgm:pt>
    <dgm:pt modelId="{1F9ADE05-36BE-4902-89E7-C56A1852CEBA}" type="pres">
      <dgm:prSet presAssocID="{3C6A89C4-0774-460B-828A-EE99B5BE7C5A}" presName="thickLine" presStyleLbl="alignNode1" presStyleIdx="0" presStyleCnt="2"/>
      <dgm:spPr/>
    </dgm:pt>
    <dgm:pt modelId="{D242837C-A588-42B0-A28A-C2C48F45DE42}" type="pres">
      <dgm:prSet presAssocID="{3C6A89C4-0774-460B-828A-EE99B5BE7C5A}" presName="horz1" presStyleCnt="0"/>
      <dgm:spPr/>
    </dgm:pt>
    <dgm:pt modelId="{C8F5C513-C213-4F6C-B4A8-EF5395B0312D}" type="pres">
      <dgm:prSet presAssocID="{3C6A89C4-0774-460B-828A-EE99B5BE7C5A}" presName="tx1" presStyleLbl="revTx" presStyleIdx="0" presStyleCnt="2"/>
      <dgm:spPr/>
    </dgm:pt>
    <dgm:pt modelId="{84FA4E45-15F8-4535-9A42-B513CA0B9A72}" type="pres">
      <dgm:prSet presAssocID="{3C6A89C4-0774-460B-828A-EE99B5BE7C5A}" presName="vert1" presStyleCnt="0"/>
      <dgm:spPr/>
    </dgm:pt>
    <dgm:pt modelId="{629236B6-8E92-4E1C-879E-87C981280AAD}" type="pres">
      <dgm:prSet presAssocID="{0842F220-CDB0-4BD4-A8ED-82EED9B06A00}" presName="thickLine" presStyleLbl="alignNode1" presStyleIdx="1" presStyleCnt="2"/>
      <dgm:spPr/>
    </dgm:pt>
    <dgm:pt modelId="{8809720C-2111-4580-AB99-8CF6D62C3F28}" type="pres">
      <dgm:prSet presAssocID="{0842F220-CDB0-4BD4-A8ED-82EED9B06A00}" presName="horz1" presStyleCnt="0"/>
      <dgm:spPr/>
    </dgm:pt>
    <dgm:pt modelId="{4F6A45A1-8E47-454F-9B54-5E49F5A0BF8A}" type="pres">
      <dgm:prSet presAssocID="{0842F220-CDB0-4BD4-A8ED-82EED9B06A00}" presName="tx1" presStyleLbl="revTx" presStyleIdx="1" presStyleCnt="2"/>
      <dgm:spPr/>
    </dgm:pt>
    <dgm:pt modelId="{70ED70A0-33E0-4800-890B-34E1E10F39E6}" type="pres">
      <dgm:prSet presAssocID="{0842F220-CDB0-4BD4-A8ED-82EED9B06A00}" presName="vert1" presStyleCnt="0"/>
      <dgm:spPr/>
    </dgm:pt>
  </dgm:ptLst>
  <dgm:cxnLst>
    <dgm:cxn modelId="{837D3925-DB5F-4812-B440-0641B7067344}" type="presOf" srcId="{B62A8D3C-EC94-4FA1-972C-90BF8CF2C3AD}" destId="{ACA679C7-FF00-4CCA-A17B-6799E0130B59}" srcOrd="0" destOrd="0" presId="urn:microsoft.com/office/officeart/2008/layout/LinedList"/>
    <dgm:cxn modelId="{0789FB27-DAEC-4F74-ABF6-7F89806C7242}" srcId="{B62A8D3C-EC94-4FA1-972C-90BF8CF2C3AD}" destId="{3C6A89C4-0774-460B-828A-EE99B5BE7C5A}" srcOrd="0" destOrd="0" parTransId="{41272CFB-65EB-43BF-AD35-8D0998704288}" sibTransId="{36FCEB6B-92CC-496F-B854-6DBBDE48745A}"/>
    <dgm:cxn modelId="{94003941-6A4B-4FAE-B354-45DB64930597}" type="presOf" srcId="{0842F220-CDB0-4BD4-A8ED-82EED9B06A00}" destId="{4F6A45A1-8E47-454F-9B54-5E49F5A0BF8A}" srcOrd="0" destOrd="0" presId="urn:microsoft.com/office/officeart/2008/layout/LinedList"/>
    <dgm:cxn modelId="{93D22387-DA47-4A40-88FA-762E5A454453}" type="presOf" srcId="{3C6A89C4-0774-460B-828A-EE99B5BE7C5A}" destId="{C8F5C513-C213-4F6C-B4A8-EF5395B0312D}" srcOrd="0" destOrd="0" presId="urn:microsoft.com/office/officeart/2008/layout/LinedList"/>
    <dgm:cxn modelId="{95632FA8-10ED-4093-8162-40FBCB2C55E3}" srcId="{B62A8D3C-EC94-4FA1-972C-90BF8CF2C3AD}" destId="{0842F220-CDB0-4BD4-A8ED-82EED9B06A00}" srcOrd="1" destOrd="0" parTransId="{80A72D41-0EFC-422B-8BE5-4BEB190E75B0}" sibTransId="{60AE119A-7E7C-47BF-A1E5-E20FE2AF28BB}"/>
    <dgm:cxn modelId="{994121EF-1954-4909-94AA-8A98D8EDB97E}" type="presParOf" srcId="{ACA679C7-FF00-4CCA-A17B-6799E0130B59}" destId="{1F9ADE05-36BE-4902-89E7-C56A1852CEBA}" srcOrd="0" destOrd="0" presId="urn:microsoft.com/office/officeart/2008/layout/LinedList"/>
    <dgm:cxn modelId="{7CAF577B-ED98-477E-B66D-FE2772CDD664}" type="presParOf" srcId="{ACA679C7-FF00-4CCA-A17B-6799E0130B59}" destId="{D242837C-A588-42B0-A28A-C2C48F45DE42}" srcOrd="1" destOrd="0" presId="urn:microsoft.com/office/officeart/2008/layout/LinedList"/>
    <dgm:cxn modelId="{1A15E651-855D-454D-9560-2B3B2F6CA6D6}" type="presParOf" srcId="{D242837C-A588-42B0-A28A-C2C48F45DE42}" destId="{C8F5C513-C213-4F6C-B4A8-EF5395B0312D}" srcOrd="0" destOrd="0" presId="urn:microsoft.com/office/officeart/2008/layout/LinedList"/>
    <dgm:cxn modelId="{C786058B-007C-4A91-AAB4-FE2A97513BD2}" type="presParOf" srcId="{D242837C-A588-42B0-A28A-C2C48F45DE42}" destId="{84FA4E45-15F8-4535-9A42-B513CA0B9A72}" srcOrd="1" destOrd="0" presId="urn:microsoft.com/office/officeart/2008/layout/LinedList"/>
    <dgm:cxn modelId="{3F7B7E97-8E5B-4F2C-8263-B90FDCC05CEB}" type="presParOf" srcId="{ACA679C7-FF00-4CCA-A17B-6799E0130B59}" destId="{629236B6-8E92-4E1C-879E-87C981280AAD}" srcOrd="2" destOrd="0" presId="urn:microsoft.com/office/officeart/2008/layout/LinedList"/>
    <dgm:cxn modelId="{E2311D80-1EAD-414F-B802-0B0272AA17C8}" type="presParOf" srcId="{ACA679C7-FF00-4CCA-A17B-6799E0130B59}" destId="{8809720C-2111-4580-AB99-8CF6D62C3F28}" srcOrd="3" destOrd="0" presId="urn:microsoft.com/office/officeart/2008/layout/LinedList"/>
    <dgm:cxn modelId="{E5B1B82A-83A0-41E9-B439-6F008981AE0B}" type="presParOf" srcId="{8809720C-2111-4580-AB99-8CF6D62C3F28}" destId="{4F6A45A1-8E47-454F-9B54-5E49F5A0BF8A}" srcOrd="0" destOrd="0" presId="urn:microsoft.com/office/officeart/2008/layout/LinedList"/>
    <dgm:cxn modelId="{3117FFE3-31FC-446E-A862-2846329B6E9D}" type="presParOf" srcId="{8809720C-2111-4580-AB99-8CF6D62C3F28}" destId="{70ED70A0-33E0-4800-890B-34E1E10F39E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0D2A51-19AA-4A36-99BB-DC950BF4329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80DAF46-08C3-4BF1-BF60-3F760E619513}">
      <dgm:prSet/>
      <dgm:spPr/>
      <dgm:t>
        <a:bodyPr/>
        <a:lstStyle/>
        <a:p>
          <a:r>
            <a:rPr lang="en-IN" dirty="0"/>
            <a:t>Rape</a:t>
          </a:r>
          <a:endParaRPr lang="en-US" dirty="0"/>
        </a:p>
      </dgm:t>
    </dgm:pt>
    <dgm:pt modelId="{F636DE5E-6986-4F49-B934-6320574ACDC1}" type="parTrans" cxnId="{ADEA0673-A74D-4CDC-8C4E-F0DA4CFF3346}">
      <dgm:prSet/>
      <dgm:spPr/>
      <dgm:t>
        <a:bodyPr/>
        <a:lstStyle/>
        <a:p>
          <a:endParaRPr lang="en-US"/>
        </a:p>
      </dgm:t>
    </dgm:pt>
    <dgm:pt modelId="{4F543111-B3ED-4B33-8585-9D3BC808BA5B}" type="sibTrans" cxnId="{ADEA0673-A74D-4CDC-8C4E-F0DA4CFF3346}">
      <dgm:prSet/>
      <dgm:spPr/>
      <dgm:t>
        <a:bodyPr/>
        <a:lstStyle/>
        <a:p>
          <a:endParaRPr lang="en-US"/>
        </a:p>
      </dgm:t>
    </dgm:pt>
    <dgm:pt modelId="{25C927C1-92F6-4B6C-AB9B-2C208F216D76}">
      <dgm:prSet/>
      <dgm:spPr/>
      <dgm:t>
        <a:bodyPr/>
        <a:lstStyle/>
        <a:p>
          <a:r>
            <a:rPr lang="en-IN"/>
            <a:t>Kidnapping &amp; Abduction</a:t>
          </a:r>
          <a:endParaRPr lang="en-US"/>
        </a:p>
      </dgm:t>
    </dgm:pt>
    <dgm:pt modelId="{27F51AC5-7DD5-4B92-984F-E703010FC51D}" type="parTrans" cxnId="{FC25D6FB-30C7-4E54-B6D5-2F55C026E117}">
      <dgm:prSet/>
      <dgm:spPr/>
      <dgm:t>
        <a:bodyPr/>
        <a:lstStyle/>
        <a:p>
          <a:endParaRPr lang="en-US"/>
        </a:p>
      </dgm:t>
    </dgm:pt>
    <dgm:pt modelId="{10F80613-6E6A-46DC-BE92-73D6066950F0}" type="sibTrans" cxnId="{FC25D6FB-30C7-4E54-B6D5-2F55C026E117}">
      <dgm:prSet/>
      <dgm:spPr/>
      <dgm:t>
        <a:bodyPr/>
        <a:lstStyle/>
        <a:p>
          <a:endParaRPr lang="en-US"/>
        </a:p>
      </dgm:t>
    </dgm:pt>
    <dgm:pt modelId="{635F1663-EC00-40D3-88CF-87041457FEBE}">
      <dgm:prSet/>
      <dgm:spPr/>
      <dgm:t>
        <a:bodyPr/>
        <a:lstStyle/>
        <a:p>
          <a:r>
            <a:rPr lang="en-IN"/>
            <a:t>Dowery Deaths</a:t>
          </a:r>
          <a:endParaRPr lang="en-US"/>
        </a:p>
      </dgm:t>
    </dgm:pt>
    <dgm:pt modelId="{A02D799C-23E5-4975-9493-F021A02A21A6}" type="parTrans" cxnId="{49FFF4DF-3FB8-485A-AF8A-738157F482D9}">
      <dgm:prSet/>
      <dgm:spPr/>
      <dgm:t>
        <a:bodyPr/>
        <a:lstStyle/>
        <a:p>
          <a:endParaRPr lang="en-US"/>
        </a:p>
      </dgm:t>
    </dgm:pt>
    <dgm:pt modelId="{B243320F-DB88-4396-9A26-C1FD86E82B06}" type="sibTrans" cxnId="{49FFF4DF-3FB8-485A-AF8A-738157F482D9}">
      <dgm:prSet/>
      <dgm:spPr/>
      <dgm:t>
        <a:bodyPr/>
        <a:lstStyle/>
        <a:p>
          <a:endParaRPr lang="en-US"/>
        </a:p>
      </dgm:t>
    </dgm:pt>
    <dgm:pt modelId="{E7777506-1223-43E3-B6AA-C188505754AE}">
      <dgm:prSet/>
      <dgm:spPr/>
      <dgm:t>
        <a:bodyPr/>
        <a:lstStyle/>
        <a:p>
          <a:r>
            <a:rPr lang="en-IN"/>
            <a:t>Assault on women with the internet to outrage their modesty</a:t>
          </a:r>
          <a:endParaRPr lang="en-US"/>
        </a:p>
      </dgm:t>
    </dgm:pt>
    <dgm:pt modelId="{66628023-741E-41D2-8315-64E9142709A6}" type="parTrans" cxnId="{1B84E8E4-EB75-42CD-BA2D-DB957B7AA0A5}">
      <dgm:prSet/>
      <dgm:spPr/>
      <dgm:t>
        <a:bodyPr/>
        <a:lstStyle/>
        <a:p>
          <a:endParaRPr lang="en-US"/>
        </a:p>
      </dgm:t>
    </dgm:pt>
    <dgm:pt modelId="{2F4F0B66-EA53-46F4-A7DF-104478C4C04C}" type="sibTrans" cxnId="{1B84E8E4-EB75-42CD-BA2D-DB957B7AA0A5}">
      <dgm:prSet/>
      <dgm:spPr/>
      <dgm:t>
        <a:bodyPr/>
        <a:lstStyle/>
        <a:p>
          <a:endParaRPr lang="en-US"/>
        </a:p>
      </dgm:t>
    </dgm:pt>
    <dgm:pt modelId="{0BC835DF-24F2-46E1-BD1D-838EA05D357A}">
      <dgm:prSet/>
      <dgm:spPr/>
      <dgm:t>
        <a:bodyPr/>
        <a:lstStyle/>
        <a:p>
          <a:r>
            <a:rPr lang="en-IN"/>
            <a:t>Insult to the modesty of women</a:t>
          </a:r>
          <a:endParaRPr lang="en-US"/>
        </a:p>
      </dgm:t>
    </dgm:pt>
    <dgm:pt modelId="{3D63EBAE-9208-4BA5-826A-F39D4F718D0D}" type="parTrans" cxnId="{5E308C82-6226-4E62-A394-F0C4FC0EB313}">
      <dgm:prSet/>
      <dgm:spPr/>
      <dgm:t>
        <a:bodyPr/>
        <a:lstStyle/>
        <a:p>
          <a:endParaRPr lang="en-US"/>
        </a:p>
      </dgm:t>
    </dgm:pt>
    <dgm:pt modelId="{CDA23F81-52C4-4692-A3F8-EB3DF3909A30}" type="sibTrans" cxnId="{5E308C82-6226-4E62-A394-F0C4FC0EB313}">
      <dgm:prSet/>
      <dgm:spPr/>
      <dgm:t>
        <a:bodyPr/>
        <a:lstStyle/>
        <a:p>
          <a:endParaRPr lang="en-US"/>
        </a:p>
      </dgm:t>
    </dgm:pt>
    <dgm:pt modelId="{CA8B0990-1321-4AE8-BF7E-E6F584279BD4}">
      <dgm:prSet/>
      <dgm:spPr/>
      <dgm:t>
        <a:bodyPr/>
        <a:lstStyle/>
        <a:p>
          <a:r>
            <a:rPr lang="en-IN"/>
            <a:t>Cruelty by Husband or his relatives</a:t>
          </a:r>
          <a:endParaRPr lang="en-US"/>
        </a:p>
      </dgm:t>
    </dgm:pt>
    <dgm:pt modelId="{D8136A8F-06B8-40FD-842C-CD94888D20F7}" type="parTrans" cxnId="{401E278C-94E3-4B14-8395-F4A998B0ABCD}">
      <dgm:prSet/>
      <dgm:spPr/>
      <dgm:t>
        <a:bodyPr/>
        <a:lstStyle/>
        <a:p>
          <a:endParaRPr lang="en-US"/>
        </a:p>
      </dgm:t>
    </dgm:pt>
    <dgm:pt modelId="{E8D32A90-40FB-4224-A9DC-AF517AAE9CD1}" type="sibTrans" cxnId="{401E278C-94E3-4B14-8395-F4A998B0ABCD}">
      <dgm:prSet/>
      <dgm:spPr/>
      <dgm:t>
        <a:bodyPr/>
        <a:lstStyle/>
        <a:p>
          <a:endParaRPr lang="en-US"/>
        </a:p>
      </dgm:t>
    </dgm:pt>
    <dgm:pt modelId="{6BE69026-7072-488A-86A9-0686BC491377}">
      <dgm:prSet/>
      <dgm:spPr/>
      <dgm:t>
        <a:bodyPr/>
        <a:lstStyle/>
        <a:p>
          <a:r>
            <a:rPr lang="en-IN"/>
            <a:t>Importation of Girls</a:t>
          </a:r>
          <a:endParaRPr lang="en-US"/>
        </a:p>
      </dgm:t>
    </dgm:pt>
    <dgm:pt modelId="{877AFA6D-1A03-4758-9748-46C5AE836552}" type="parTrans" cxnId="{21E11572-0C7B-4A2B-831E-AFF05CCC1667}">
      <dgm:prSet/>
      <dgm:spPr/>
      <dgm:t>
        <a:bodyPr/>
        <a:lstStyle/>
        <a:p>
          <a:endParaRPr lang="en-US"/>
        </a:p>
      </dgm:t>
    </dgm:pt>
    <dgm:pt modelId="{1290FC9E-4A6C-4815-829B-3CC539317760}" type="sibTrans" cxnId="{21E11572-0C7B-4A2B-831E-AFF05CCC1667}">
      <dgm:prSet/>
      <dgm:spPr/>
      <dgm:t>
        <a:bodyPr/>
        <a:lstStyle/>
        <a:p>
          <a:endParaRPr lang="en-US"/>
        </a:p>
      </dgm:t>
    </dgm:pt>
    <dgm:pt modelId="{719531D4-7916-4785-BC1A-E6674E7621D5}" type="pres">
      <dgm:prSet presAssocID="{B00D2A51-19AA-4A36-99BB-DC950BF4329A}" presName="vert0" presStyleCnt="0">
        <dgm:presLayoutVars>
          <dgm:dir/>
          <dgm:animOne val="branch"/>
          <dgm:animLvl val="lvl"/>
        </dgm:presLayoutVars>
      </dgm:prSet>
      <dgm:spPr/>
    </dgm:pt>
    <dgm:pt modelId="{D78EF7B9-BB75-4EE4-89A3-4D4B69C9ED61}" type="pres">
      <dgm:prSet presAssocID="{480DAF46-08C3-4BF1-BF60-3F760E619513}" presName="thickLine" presStyleLbl="alignNode1" presStyleIdx="0" presStyleCnt="7"/>
      <dgm:spPr/>
    </dgm:pt>
    <dgm:pt modelId="{F5A99B02-C9C5-43A9-8642-5AB074A5D5BB}" type="pres">
      <dgm:prSet presAssocID="{480DAF46-08C3-4BF1-BF60-3F760E619513}" presName="horz1" presStyleCnt="0"/>
      <dgm:spPr/>
    </dgm:pt>
    <dgm:pt modelId="{418F1116-DD33-4E4E-8F0A-CAA99DCC0111}" type="pres">
      <dgm:prSet presAssocID="{480DAF46-08C3-4BF1-BF60-3F760E619513}" presName="tx1" presStyleLbl="revTx" presStyleIdx="0" presStyleCnt="7"/>
      <dgm:spPr/>
    </dgm:pt>
    <dgm:pt modelId="{5151C9B8-DDF6-406D-B983-10EE58795CE6}" type="pres">
      <dgm:prSet presAssocID="{480DAF46-08C3-4BF1-BF60-3F760E619513}" presName="vert1" presStyleCnt="0"/>
      <dgm:spPr/>
    </dgm:pt>
    <dgm:pt modelId="{46992F0B-FB5E-451D-A2FA-5C8116310E01}" type="pres">
      <dgm:prSet presAssocID="{25C927C1-92F6-4B6C-AB9B-2C208F216D76}" presName="thickLine" presStyleLbl="alignNode1" presStyleIdx="1" presStyleCnt="7"/>
      <dgm:spPr/>
    </dgm:pt>
    <dgm:pt modelId="{0FC4E79C-3141-4710-BC0D-F4E15F03104B}" type="pres">
      <dgm:prSet presAssocID="{25C927C1-92F6-4B6C-AB9B-2C208F216D76}" presName="horz1" presStyleCnt="0"/>
      <dgm:spPr/>
    </dgm:pt>
    <dgm:pt modelId="{0266DD9E-2418-4B55-AC00-29B33CC34D35}" type="pres">
      <dgm:prSet presAssocID="{25C927C1-92F6-4B6C-AB9B-2C208F216D76}" presName="tx1" presStyleLbl="revTx" presStyleIdx="1" presStyleCnt="7"/>
      <dgm:spPr/>
    </dgm:pt>
    <dgm:pt modelId="{A0252E46-EAFF-4AA4-B20C-F728BE6095E2}" type="pres">
      <dgm:prSet presAssocID="{25C927C1-92F6-4B6C-AB9B-2C208F216D76}" presName="vert1" presStyleCnt="0"/>
      <dgm:spPr/>
    </dgm:pt>
    <dgm:pt modelId="{37B9F3D2-A3BA-4816-A97F-414A5EC92215}" type="pres">
      <dgm:prSet presAssocID="{635F1663-EC00-40D3-88CF-87041457FEBE}" presName="thickLine" presStyleLbl="alignNode1" presStyleIdx="2" presStyleCnt="7"/>
      <dgm:spPr/>
    </dgm:pt>
    <dgm:pt modelId="{2C18E9CC-CBE3-4EEE-B744-A024C71BB3D7}" type="pres">
      <dgm:prSet presAssocID="{635F1663-EC00-40D3-88CF-87041457FEBE}" presName="horz1" presStyleCnt="0"/>
      <dgm:spPr/>
    </dgm:pt>
    <dgm:pt modelId="{EB1B7DF1-2A8A-41F8-A3C9-AEAB17FA23A8}" type="pres">
      <dgm:prSet presAssocID="{635F1663-EC00-40D3-88CF-87041457FEBE}" presName="tx1" presStyleLbl="revTx" presStyleIdx="2" presStyleCnt="7"/>
      <dgm:spPr/>
    </dgm:pt>
    <dgm:pt modelId="{75DABA46-3DE4-4965-B41A-5DA0CF346C7E}" type="pres">
      <dgm:prSet presAssocID="{635F1663-EC00-40D3-88CF-87041457FEBE}" presName="vert1" presStyleCnt="0"/>
      <dgm:spPr/>
    </dgm:pt>
    <dgm:pt modelId="{93C26C5C-9F67-42DD-9276-E5F88702E86C}" type="pres">
      <dgm:prSet presAssocID="{E7777506-1223-43E3-B6AA-C188505754AE}" presName="thickLine" presStyleLbl="alignNode1" presStyleIdx="3" presStyleCnt="7"/>
      <dgm:spPr/>
    </dgm:pt>
    <dgm:pt modelId="{F9842F73-CBE5-4C6C-8BB7-3AFD9B74C49E}" type="pres">
      <dgm:prSet presAssocID="{E7777506-1223-43E3-B6AA-C188505754AE}" presName="horz1" presStyleCnt="0"/>
      <dgm:spPr/>
    </dgm:pt>
    <dgm:pt modelId="{47BF8258-75A8-45E7-8E93-D3A40265A376}" type="pres">
      <dgm:prSet presAssocID="{E7777506-1223-43E3-B6AA-C188505754AE}" presName="tx1" presStyleLbl="revTx" presStyleIdx="3" presStyleCnt="7"/>
      <dgm:spPr/>
    </dgm:pt>
    <dgm:pt modelId="{AF216347-910B-4842-AC74-5BD517DCB9B4}" type="pres">
      <dgm:prSet presAssocID="{E7777506-1223-43E3-B6AA-C188505754AE}" presName="vert1" presStyleCnt="0"/>
      <dgm:spPr/>
    </dgm:pt>
    <dgm:pt modelId="{61DD0AA9-6ECA-4CA4-BB12-F189DEADCCD2}" type="pres">
      <dgm:prSet presAssocID="{0BC835DF-24F2-46E1-BD1D-838EA05D357A}" presName="thickLine" presStyleLbl="alignNode1" presStyleIdx="4" presStyleCnt="7"/>
      <dgm:spPr/>
    </dgm:pt>
    <dgm:pt modelId="{6F726226-E088-4995-B111-52B59472189C}" type="pres">
      <dgm:prSet presAssocID="{0BC835DF-24F2-46E1-BD1D-838EA05D357A}" presName="horz1" presStyleCnt="0"/>
      <dgm:spPr/>
    </dgm:pt>
    <dgm:pt modelId="{684C6751-4C40-4734-BC69-341F3C9835AC}" type="pres">
      <dgm:prSet presAssocID="{0BC835DF-24F2-46E1-BD1D-838EA05D357A}" presName="tx1" presStyleLbl="revTx" presStyleIdx="4" presStyleCnt="7"/>
      <dgm:spPr/>
    </dgm:pt>
    <dgm:pt modelId="{428B1C44-E856-41BF-B670-4FCF91525486}" type="pres">
      <dgm:prSet presAssocID="{0BC835DF-24F2-46E1-BD1D-838EA05D357A}" presName="vert1" presStyleCnt="0"/>
      <dgm:spPr/>
    </dgm:pt>
    <dgm:pt modelId="{21002791-C4CE-4464-8AE8-7E516505B5FE}" type="pres">
      <dgm:prSet presAssocID="{CA8B0990-1321-4AE8-BF7E-E6F584279BD4}" presName="thickLine" presStyleLbl="alignNode1" presStyleIdx="5" presStyleCnt="7"/>
      <dgm:spPr/>
    </dgm:pt>
    <dgm:pt modelId="{2C3F04F7-C88F-46A9-9AAD-FEFB3CB037C6}" type="pres">
      <dgm:prSet presAssocID="{CA8B0990-1321-4AE8-BF7E-E6F584279BD4}" presName="horz1" presStyleCnt="0"/>
      <dgm:spPr/>
    </dgm:pt>
    <dgm:pt modelId="{3B726C16-C4A3-4A0C-8B97-40CEC5FF417D}" type="pres">
      <dgm:prSet presAssocID="{CA8B0990-1321-4AE8-BF7E-E6F584279BD4}" presName="tx1" presStyleLbl="revTx" presStyleIdx="5" presStyleCnt="7"/>
      <dgm:spPr/>
    </dgm:pt>
    <dgm:pt modelId="{0E73DB95-DDEA-464C-B2B3-967BD68BF7B4}" type="pres">
      <dgm:prSet presAssocID="{CA8B0990-1321-4AE8-BF7E-E6F584279BD4}" presName="vert1" presStyleCnt="0"/>
      <dgm:spPr/>
    </dgm:pt>
    <dgm:pt modelId="{A67365D1-129D-405A-AF4A-9A8B96A40C85}" type="pres">
      <dgm:prSet presAssocID="{6BE69026-7072-488A-86A9-0686BC491377}" presName="thickLine" presStyleLbl="alignNode1" presStyleIdx="6" presStyleCnt="7"/>
      <dgm:spPr/>
    </dgm:pt>
    <dgm:pt modelId="{A63F40B8-401F-4510-9535-03F93A45198F}" type="pres">
      <dgm:prSet presAssocID="{6BE69026-7072-488A-86A9-0686BC491377}" presName="horz1" presStyleCnt="0"/>
      <dgm:spPr/>
    </dgm:pt>
    <dgm:pt modelId="{29DA43B5-16FB-4B0A-842F-0ACBF9FA19BB}" type="pres">
      <dgm:prSet presAssocID="{6BE69026-7072-488A-86A9-0686BC491377}" presName="tx1" presStyleLbl="revTx" presStyleIdx="6" presStyleCnt="7"/>
      <dgm:spPr/>
    </dgm:pt>
    <dgm:pt modelId="{450E3E64-5E14-489B-83EE-4135E1FF9E74}" type="pres">
      <dgm:prSet presAssocID="{6BE69026-7072-488A-86A9-0686BC491377}" presName="vert1" presStyleCnt="0"/>
      <dgm:spPr/>
    </dgm:pt>
  </dgm:ptLst>
  <dgm:cxnLst>
    <dgm:cxn modelId="{F63A7500-0718-4423-83D5-5768AE83D1E0}" type="presOf" srcId="{0BC835DF-24F2-46E1-BD1D-838EA05D357A}" destId="{684C6751-4C40-4734-BC69-341F3C9835AC}" srcOrd="0" destOrd="0" presId="urn:microsoft.com/office/officeart/2008/layout/LinedList"/>
    <dgm:cxn modelId="{EA215815-E31B-4B4A-B530-C87D5575A900}" type="presOf" srcId="{635F1663-EC00-40D3-88CF-87041457FEBE}" destId="{EB1B7DF1-2A8A-41F8-A3C9-AEAB17FA23A8}" srcOrd="0" destOrd="0" presId="urn:microsoft.com/office/officeart/2008/layout/LinedList"/>
    <dgm:cxn modelId="{15BDEB5C-F8CB-4199-A0C3-1E408E96879B}" type="presOf" srcId="{6BE69026-7072-488A-86A9-0686BC491377}" destId="{29DA43B5-16FB-4B0A-842F-0ACBF9FA19BB}" srcOrd="0" destOrd="0" presId="urn:microsoft.com/office/officeart/2008/layout/LinedList"/>
    <dgm:cxn modelId="{21E11572-0C7B-4A2B-831E-AFF05CCC1667}" srcId="{B00D2A51-19AA-4A36-99BB-DC950BF4329A}" destId="{6BE69026-7072-488A-86A9-0686BC491377}" srcOrd="6" destOrd="0" parTransId="{877AFA6D-1A03-4758-9748-46C5AE836552}" sibTransId="{1290FC9E-4A6C-4815-829B-3CC539317760}"/>
    <dgm:cxn modelId="{ADEA0673-A74D-4CDC-8C4E-F0DA4CFF3346}" srcId="{B00D2A51-19AA-4A36-99BB-DC950BF4329A}" destId="{480DAF46-08C3-4BF1-BF60-3F760E619513}" srcOrd="0" destOrd="0" parTransId="{F636DE5E-6986-4F49-B934-6320574ACDC1}" sibTransId="{4F543111-B3ED-4B33-8585-9D3BC808BA5B}"/>
    <dgm:cxn modelId="{5E308C82-6226-4E62-A394-F0C4FC0EB313}" srcId="{B00D2A51-19AA-4A36-99BB-DC950BF4329A}" destId="{0BC835DF-24F2-46E1-BD1D-838EA05D357A}" srcOrd="4" destOrd="0" parTransId="{3D63EBAE-9208-4BA5-826A-F39D4F718D0D}" sibTransId="{CDA23F81-52C4-4692-A3F8-EB3DF3909A30}"/>
    <dgm:cxn modelId="{B1A40B89-8453-4824-B6DE-BA04774CB92E}" type="presOf" srcId="{480DAF46-08C3-4BF1-BF60-3F760E619513}" destId="{418F1116-DD33-4E4E-8F0A-CAA99DCC0111}" srcOrd="0" destOrd="0" presId="urn:microsoft.com/office/officeart/2008/layout/LinedList"/>
    <dgm:cxn modelId="{401E278C-94E3-4B14-8395-F4A998B0ABCD}" srcId="{B00D2A51-19AA-4A36-99BB-DC950BF4329A}" destId="{CA8B0990-1321-4AE8-BF7E-E6F584279BD4}" srcOrd="5" destOrd="0" parTransId="{D8136A8F-06B8-40FD-842C-CD94888D20F7}" sibTransId="{E8D32A90-40FB-4224-A9DC-AF517AAE9CD1}"/>
    <dgm:cxn modelId="{8237ED97-6381-436E-AE3F-ABFEFFF9A198}" type="presOf" srcId="{E7777506-1223-43E3-B6AA-C188505754AE}" destId="{47BF8258-75A8-45E7-8E93-D3A40265A376}" srcOrd="0" destOrd="0" presId="urn:microsoft.com/office/officeart/2008/layout/LinedList"/>
    <dgm:cxn modelId="{61D83198-D959-49A7-96B1-A957E3A991F2}" type="presOf" srcId="{25C927C1-92F6-4B6C-AB9B-2C208F216D76}" destId="{0266DD9E-2418-4B55-AC00-29B33CC34D35}" srcOrd="0" destOrd="0" presId="urn:microsoft.com/office/officeart/2008/layout/LinedList"/>
    <dgm:cxn modelId="{179B28AB-7F16-40BA-A2CD-697E09EABA38}" type="presOf" srcId="{B00D2A51-19AA-4A36-99BB-DC950BF4329A}" destId="{719531D4-7916-4785-BC1A-E6674E7621D5}" srcOrd="0" destOrd="0" presId="urn:microsoft.com/office/officeart/2008/layout/LinedList"/>
    <dgm:cxn modelId="{49FFF4DF-3FB8-485A-AF8A-738157F482D9}" srcId="{B00D2A51-19AA-4A36-99BB-DC950BF4329A}" destId="{635F1663-EC00-40D3-88CF-87041457FEBE}" srcOrd="2" destOrd="0" parTransId="{A02D799C-23E5-4975-9493-F021A02A21A6}" sibTransId="{B243320F-DB88-4396-9A26-C1FD86E82B06}"/>
    <dgm:cxn modelId="{1B84E8E4-EB75-42CD-BA2D-DB957B7AA0A5}" srcId="{B00D2A51-19AA-4A36-99BB-DC950BF4329A}" destId="{E7777506-1223-43E3-B6AA-C188505754AE}" srcOrd="3" destOrd="0" parTransId="{66628023-741E-41D2-8315-64E9142709A6}" sibTransId="{2F4F0B66-EA53-46F4-A7DF-104478C4C04C}"/>
    <dgm:cxn modelId="{C22962ED-3523-4EAD-B8E2-D5F3350A51F2}" type="presOf" srcId="{CA8B0990-1321-4AE8-BF7E-E6F584279BD4}" destId="{3B726C16-C4A3-4A0C-8B97-40CEC5FF417D}" srcOrd="0" destOrd="0" presId="urn:microsoft.com/office/officeart/2008/layout/LinedList"/>
    <dgm:cxn modelId="{FC25D6FB-30C7-4E54-B6D5-2F55C026E117}" srcId="{B00D2A51-19AA-4A36-99BB-DC950BF4329A}" destId="{25C927C1-92F6-4B6C-AB9B-2C208F216D76}" srcOrd="1" destOrd="0" parTransId="{27F51AC5-7DD5-4B92-984F-E703010FC51D}" sibTransId="{10F80613-6E6A-46DC-BE92-73D6066950F0}"/>
    <dgm:cxn modelId="{082AEE19-7392-4B9D-B4E0-F72ADEDF13E9}" type="presParOf" srcId="{719531D4-7916-4785-BC1A-E6674E7621D5}" destId="{D78EF7B9-BB75-4EE4-89A3-4D4B69C9ED61}" srcOrd="0" destOrd="0" presId="urn:microsoft.com/office/officeart/2008/layout/LinedList"/>
    <dgm:cxn modelId="{BF53522E-7DE9-4906-BE03-F76B984DF4F7}" type="presParOf" srcId="{719531D4-7916-4785-BC1A-E6674E7621D5}" destId="{F5A99B02-C9C5-43A9-8642-5AB074A5D5BB}" srcOrd="1" destOrd="0" presId="urn:microsoft.com/office/officeart/2008/layout/LinedList"/>
    <dgm:cxn modelId="{9FD8E7AF-0DFE-4102-8E48-7A2D5C1EECDE}" type="presParOf" srcId="{F5A99B02-C9C5-43A9-8642-5AB074A5D5BB}" destId="{418F1116-DD33-4E4E-8F0A-CAA99DCC0111}" srcOrd="0" destOrd="0" presId="urn:microsoft.com/office/officeart/2008/layout/LinedList"/>
    <dgm:cxn modelId="{6406E193-36DA-4D04-9476-50643E876FBA}" type="presParOf" srcId="{F5A99B02-C9C5-43A9-8642-5AB074A5D5BB}" destId="{5151C9B8-DDF6-406D-B983-10EE58795CE6}" srcOrd="1" destOrd="0" presId="urn:microsoft.com/office/officeart/2008/layout/LinedList"/>
    <dgm:cxn modelId="{FFEB796D-4D24-4503-82E7-8E1E5786E18B}" type="presParOf" srcId="{719531D4-7916-4785-BC1A-E6674E7621D5}" destId="{46992F0B-FB5E-451D-A2FA-5C8116310E01}" srcOrd="2" destOrd="0" presId="urn:microsoft.com/office/officeart/2008/layout/LinedList"/>
    <dgm:cxn modelId="{1771F24D-873C-4771-B1B3-9E6E01BF6A25}" type="presParOf" srcId="{719531D4-7916-4785-BC1A-E6674E7621D5}" destId="{0FC4E79C-3141-4710-BC0D-F4E15F03104B}" srcOrd="3" destOrd="0" presId="urn:microsoft.com/office/officeart/2008/layout/LinedList"/>
    <dgm:cxn modelId="{FF647326-7F98-42E3-9519-7F3915DC560C}" type="presParOf" srcId="{0FC4E79C-3141-4710-BC0D-F4E15F03104B}" destId="{0266DD9E-2418-4B55-AC00-29B33CC34D35}" srcOrd="0" destOrd="0" presId="urn:microsoft.com/office/officeart/2008/layout/LinedList"/>
    <dgm:cxn modelId="{6ABC8524-BF87-4D32-A852-07A1F9F8799D}" type="presParOf" srcId="{0FC4E79C-3141-4710-BC0D-F4E15F03104B}" destId="{A0252E46-EAFF-4AA4-B20C-F728BE6095E2}" srcOrd="1" destOrd="0" presId="urn:microsoft.com/office/officeart/2008/layout/LinedList"/>
    <dgm:cxn modelId="{B1D9763B-B4AF-41E5-B205-DA791577A1CD}" type="presParOf" srcId="{719531D4-7916-4785-BC1A-E6674E7621D5}" destId="{37B9F3D2-A3BA-4816-A97F-414A5EC92215}" srcOrd="4" destOrd="0" presId="urn:microsoft.com/office/officeart/2008/layout/LinedList"/>
    <dgm:cxn modelId="{50268985-9FA9-40BD-8BB6-8B342DA8A790}" type="presParOf" srcId="{719531D4-7916-4785-BC1A-E6674E7621D5}" destId="{2C18E9CC-CBE3-4EEE-B744-A024C71BB3D7}" srcOrd="5" destOrd="0" presId="urn:microsoft.com/office/officeart/2008/layout/LinedList"/>
    <dgm:cxn modelId="{F828E281-DD42-42BA-B3F9-0F23099C994E}" type="presParOf" srcId="{2C18E9CC-CBE3-4EEE-B744-A024C71BB3D7}" destId="{EB1B7DF1-2A8A-41F8-A3C9-AEAB17FA23A8}" srcOrd="0" destOrd="0" presId="urn:microsoft.com/office/officeart/2008/layout/LinedList"/>
    <dgm:cxn modelId="{82A9509B-9751-46D7-8BED-BAC8140C0141}" type="presParOf" srcId="{2C18E9CC-CBE3-4EEE-B744-A024C71BB3D7}" destId="{75DABA46-3DE4-4965-B41A-5DA0CF346C7E}" srcOrd="1" destOrd="0" presId="urn:microsoft.com/office/officeart/2008/layout/LinedList"/>
    <dgm:cxn modelId="{86AD8EBE-8E24-439A-BA1C-E4C814F155C5}" type="presParOf" srcId="{719531D4-7916-4785-BC1A-E6674E7621D5}" destId="{93C26C5C-9F67-42DD-9276-E5F88702E86C}" srcOrd="6" destOrd="0" presId="urn:microsoft.com/office/officeart/2008/layout/LinedList"/>
    <dgm:cxn modelId="{CF6EEB9B-1D52-4507-9CEB-6B2F60EF2BAA}" type="presParOf" srcId="{719531D4-7916-4785-BC1A-E6674E7621D5}" destId="{F9842F73-CBE5-4C6C-8BB7-3AFD9B74C49E}" srcOrd="7" destOrd="0" presId="urn:microsoft.com/office/officeart/2008/layout/LinedList"/>
    <dgm:cxn modelId="{8C6FA00B-3565-4165-975E-A853168197A7}" type="presParOf" srcId="{F9842F73-CBE5-4C6C-8BB7-3AFD9B74C49E}" destId="{47BF8258-75A8-45E7-8E93-D3A40265A376}" srcOrd="0" destOrd="0" presId="urn:microsoft.com/office/officeart/2008/layout/LinedList"/>
    <dgm:cxn modelId="{FB436C5F-4A43-4E05-8B9C-A38878F73873}" type="presParOf" srcId="{F9842F73-CBE5-4C6C-8BB7-3AFD9B74C49E}" destId="{AF216347-910B-4842-AC74-5BD517DCB9B4}" srcOrd="1" destOrd="0" presId="urn:microsoft.com/office/officeart/2008/layout/LinedList"/>
    <dgm:cxn modelId="{C4A8A81E-C416-4294-BC34-84E2CCDCC71F}" type="presParOf" srcId="{719531D4-7916-4785-BC1A-E6674E7621D5}" destId="{61DD0AA9-6ECA-4CA4-BB12-F189DEADCCD2}" srcOrd="8" destOrd="0" presId="urn:microsoft.com/office/officeart/2008/layout/LinedList"/>
    <dgm:cxn modelId="{F00311A7-5FBD-40BC-80BA-DFC6FC2EFD9A}" type="presParOf" srcId="{719531D4-7916-4785-BC1A-E6674E7621D5}" destId="{6F726226-E088-4995-B111-52B59472189C}" srcOrd="9" destOrd="0" presId="urn:microsoft.com/office/officeart/2008/layout/LinedList"/>
    <dgm:cxn modelId="{75391EF8-61EF-4E64-A824-F5D187D60410}" type="presParOf" srcId="{6F726226-E088-4995-B111-52B59472189C}" destId="{684C6751-4C40-4734-BC69-341F3C9835AC}" srcOrd="0" destOrd="0" presId="urn:microsoft.com/office/officeart/2008/layout/LinedList"/>
    <dgm:cxn modelId="{1BF5B13B-2280-4CD8-ADFC-3069B640961B}" type="presParOf" srcId="{6F726226-E088-4995-B111-52B59472189C}" destId="{428B1C44-E856-41BF-B670-4FCF91525486}" srcOrd="1" destOrd="0" presId="urn:microsoft.com/office/officeart/2008/layout/LinedList"/>
    <dgm:cxn modelId="{7C05A41A-75BF-43C7-844D-7DDD01D1ECC9}" type="presParOf" srcId="{719531D4-7916-4785-BC1A-E6674E7621D5}" destId="{21002791-C4CE-4464-8AE8-7E516505B5FE}" srcOrd="10" destOrd="0" presId="urn:microsoft.com/office/officeart/2008/layout/LinedList"/>
    <dgm:cxn modelId="{ABABC8DC-3C47-4BFC-A815-DE456C1A9C48}" type="presParOf" srcId="{719531D4-7916-4785-BC1A-E6674E7621D5}" destId="{2C3F04F7-C88F-46A9-9AAD-FEFB3CB037C6}" srcOrd="11" destOrd="0" presId="urn:microsoft.com/office/officeart/2008/layout/LinedList"/>
    <dgm:cxn modelId="{FDA2F55F-8F17-4553-A5B5-9C0B72770143}" type="presParOf" srcId="{2C3F04F7-C88F-46A9-9AAD-FEFB3CB037C6}" destId="{3B726C16-C4A3-4A0C-8B97-40CEC5FF417D}" srcOrd="0" destOrd="0" presId="urn:microsoft.com/office/officeart/2008/layout/LinedList"/>
    <dgm:cxn modelId="{AB2C5FC5-B6C3-4CA2-A4E7-A030C7175A27}" type="presParOf" srcId="{2C3F04F7-C88F-46A9-9AAD-FEFB3CB037C6}" destId="{0E73DB95-DDEA-464C-B2B3-967BD68BF7B4}" srcOrd="1" destOrd="0" presId="urn:microsoft.com/office/officeart/2008/layout/LinedList"/>
    <dgm:cxn modelId="{0984BF80-E4A7-4BCC-AEE3-5665B718C825}" type="presParOf" srcId="{719531D4-7916-4785-BC1A-E6674E7621D5}" destId="{A67365D1-129D-405A-AF4A-9A8B96A40C85}" srcOrd="12" destOrd="0" presId="urn:microsoft.com/office/officeart/2008/layout/LinedList"/>
    <dgm:cxn modelId="{3F039618-F513-4903-B26A-91A147431D5F}" type="presParOf" srcId="{719531D4-7916-4785-BC1A-E6674E7621D5}" destId="{A63F40B8-401F-4510-9535-03F93A45198F}" srcOrd="13" destOrd="0" presId="urn:microsoft.com/office/officeart/2008/layout/LinedList"/>
    <dgm:cxn modelId="{6C9415B9-B5F2-49BD-8BD6-D7922669F662}" type="presParOf" srcId="{A63F40B8-401F-4510-9535-03F93A45198F}" destId="{29DA43B5-16FB-4B0A-842F-0ACBF9FA19BB}" srcOrd="0" destOrd="0" presId="urn:microsoft.com/office/officeart/2008/layout/LinedList"/>
    <dgm:cxn modelId="{5FD70D95-994D-4454-AF0A-BFE5E7CB4ACE}" type="presParOf" srcId="{A63F40B8-401F-4510-9535-03F93A45198F}" destId="{450E3E64-5E14-489B-83EE-4135E1FF9E7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6FD259-869C-46E4-B6D1-E91C7D3F982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F7A4145-7181-45B2-98F9-98EA6668DE3C}">
      <dgm:prSet/>
      <dgm:spPr/>
      <dgm:t>
        <a:bodyPr/>
        <a:lstStyle/>
        <a:p>
          <a:r>
            <a:rPr lang="en-US" dirty="0"/>
            <a:t>"Andhra Pradesh" has the highest number of crime cases.</a:t>
          </a:r>
        </a:p>
      </dgm:t>
    </dgm:pt>
    <dgm:pt modelId="{82058C1A-B061-4419-8A61-BAAB9DDE638D}" type="parTrans" cxnId="{6B11CBF6-EBE8-4A6E-98E5-F8306B50A522}">
      <dgm:prSet/>
      <dgm:spPr/>
      <dgm:t>
        <a:bodyPr/>
        <a:lstStyle/>
        <a:p>
          <a:endParaRPr lang="en-US"/>
        </a:p>
      </dgm:t>
    </dgm:pt>
    <dgm:pt modelId="{6C5DDC23-9F64-4F29-9839-D648FA11C130}" type="sibTrans" cxnId="{6B11CBF6-EBE8-4A6E-98E5-F8306B50A522}">
      <dgm:prSet/>
      <dgm:spPr/>
      <dgm:t>
        <a:bodyPr/>
        <a:lstStyle/>
        <a:p>
          <a:endParaRPr lang="en-US"/>
        </a:p>
      </dgm:t>
    </dgm:pt>
    <dgm:pt modelId="{86AC088B-8BC6-4574-B7A7-1B124A923BFA}">
      <dgm:prSet/>
      <dgm:spPr/>
      <dgm:t>
        <a:bodyPr/>
        <a:lstStyle/>
        <a:p>
          <a:r>
            <a:rPr lang="en-US"/>
            <a:t>"Uttar Pradesh" is the second highest.</a:t>
          </a:r>
        </a:p>
      </dgm:t>
    </dgm:pt>
    <dgm:pt modelId="{352CD5CF-C2EE-4EDB-8742-6D5C2B7E8C63}" type="parTrans" cxnId="{1E91F204-7287-4F97-8FF3-CD594D94AB42}">
      <dgm:prSet/>
      <dgm:spPr/>
      <dgm:t>
        <a:bodyPr/>
        <a:lstStyle/>
        <a:p>
          <a:endParaRPr lang="en-US"/>
        </a:p>
      </dgm:t>
    </dgm:pt>
    <dgm:pt modelId="{966B28D4-CBCF-4DB1-98D3-88B7EA7AFCD6}" type="sibTrans" cxnId="{1E91F204-7287-4F97-8FF3-CD594D94AB42}">
      <dgm:prSet/>
      <dgm:spPr/>
      <dgm:t>
        <a:bodyPr/>
        <a:lstStyle/>
        <a:p>
          <a:endParaRPr lang="en-US"/>
        </a:p>
      </dgm:t>
    </dgm:pt>
    <dgm:pt modelId="{5ECC87B8-AF47-471D-BC03-72A3D302D9E9}" type="pres">
      <dgm:prSet presAssocID="{596FD259-869C-46E4-B6D1-E91C7D3F9822}" presName="root" presStyleCnt="0">
        <dgm:presLayoutVars>
          <dgm:dir/>
          <dgm:resizeHandles val="exact"/>
        </dgm:presLayoutVars>
      </dgm:prSet>
      <dgm:spPr/>
    </dgm:pt>
    <dgm:pt modelId="{BDA6D552-D69E-48DB-B3AF-EFE255453DAA}" type="pres">
      <dgm:prSet presAssocID="{9F7A4145-7181-45B2-98F9-98EA6668DE3C}" presName="compNode" presStyleCnt="0"/>
      <dgm:spPr/>
    </dgm:pt>
    <dgm:pt modelId="{891C89AE-F081-4128-BD7A-F94516647A88}" type="pres">
      <dgm:prSet presAssocID="{9F7A4145-7181-45B2-98F9-98EA6668DE3C}" presName="iconRect" presStyleLbl="node1" presStyleIdx="0" presStyleCnt="2" custScaleX="74229" custScaleY="63621"/>
      <dgm:spPr>
        <a:blipFill>
          <a:blip xmlns:r="http://schemas.openxmlformats.org/officeDocument/2006/relationships" r:embed="rId1"/>
          <a:srcRect/>
          <a:stretch>
            <a:fillRect t="-10000" b="-10000"/>
          </a:stretch>
        </a:blipFill>
        <a:ln>
          <a:noFill/>
        </a:ln>
      </dgm:spPr>
    </dgm:pt>
    <dgm:pt modelId="{8C926651-A21E-4145-8C0B-8156F1BEE4D2}" type="pres">
      <dgm:prSet presAssocID="{9F7A4145-7181-45B2-98F9-98EA6668DE3C}" presName="spaceRect" presStyleCnt="0"/>
      <dgm:spPr/>
    </dgm:pt>
    <dgm:pt modelId="{B51C5A2F-17B4-4B84-A6D4-5C97D0625068}" type="pres">
      <dgm:prSet presAssocID="{9F7A4145-7181-45B2-98F9-98EA6668DE3C}" presName="textRect" presStyleLbl="revTx" presStyleIdx="0" presStyleCnt="2">
        <dgm:presLayoutVars>
          <dgm:chMax val="1"/>
          <dgm:chPref val="1"/>
        </dgm:presLayoutVars>
      </dgm:prSet>
      <dgm:spPr/>
    </dgm:pt>
    <dgm:pt modelId="{3BC8CC79-B57E-4BAF-A0A1-72BDDE2EDBF0}" type="pres">
      <dgm:prSet presAssocID="{6C5DDC23-9F64-4F29-9839-D648FA11C130}" presName="sibTrans" presStyleCnt="0"/>
      <dgm:spPr/>
    </dgm:pt>
    <dgm:pt modelId="{B39C98CD-050C-44BA-B534-F0CDABCEEDA6}" type="pres">
      <dgm:prSet presAssocID="{86AC088B-8BC6-4574-B7A7-1B124A923BFA}" presName="compNode" presStyleCnt="0"/>
      <dgm:spPr/>
    </dgm:pt>
    <dgm:pt modelId="{E9D1B41A-9FE3-42C1-B2D0-F4CAC8EF41E0}" type="pres">
      <dgm:prSet presAssocID="{86AC088B-8BC6-4574-B7A7-1B124A923BFA}" presName="iconRect" presStyleLbl="node1" presStyleIdx="1" presStyleCnt="2" custScaleX="61612" custScaleY="53255"/>
      <dgm:spPr>
        <a:blipFill>
          <a:blip xmlns:r="http://schemas.openxmlformats.org/officeDocument/2006/relationships" r:embed="rId2"/>
          <a:srcRect/>
          <a:stretch>
            <a:fillRect t="-4000" b="-4000"/>
          </a:stretch>
        </a:blipFill>
        <a:ln>
          <a:noFill/>
        </a:ln>
      </dgm:spPr>
    </dgm:pt>
    <dgm:pt modelId="{93931AFC-A62E-4ED6-BAEF-D5E1F6E7249B}" type="pres">
      <dgm:prSet presAssocID="{86AC088B-8BC6-4574-B7A7-1B124A923BFA}" presName="spaceRect" presStyleCnt="0"/>
      <dgm:spPr/>
    </dgm:pt>
    <dgm:pt modelId="{B6ED3998-65D3-44A5-8F34-D10B465614DD}" type="pres">
      <dgm:prSet presAssocID="{86AC088B-8BC6-4574-B7A7-1B124A923BFA}" presName="textRect" presStyleLbl="revTx" presStyleIdx="1" presStyleCnt="2">
        <dgm:presLayoutVars>
          <dgm:chMax val="1"/>
          <dgm:chPref val="1"/>
        </dgm:presLayoutVars>
      </dgm:prSet>
      <dgm:spPr/>
    </dgm:pt>
  </dgm:ptLst>
  <dgm:cxnLst>
    <dgm:cxn modelId="{1E91F204-7287-4F97-8FF3-CD594D94AB42}" srcId="{596FD259-869C-46E4-B6D1-E91C7D3F9822}" destId="{86AC088B-8BC6-4574-B7A7-1B124A923BFA}" srcOrd="1" destOrd="0" parTransId="{352CD5CF-C2EE-4EDB-8742-6D5C2B7E8C63}" sibTransId="{966B28D4-CBCF-4DB1-98D3-88B7EA7AFCD6}"/>
    <dgm:cxn modelId="{58FAB8D4-2370-4CD9-B4AF-932E1210929F}" type="presOf" srcId="{9F7A4145-7181-45B2-98F9-98EA6668DE3C}" destId="{B51C5A2F-17B4-4B84-A6D4-5C97D0625068}" srcOrd="0" destOrd="0" presId="urn:microsoft.com/office/officeart/2018/2/layout/IconLabelList"/>
    <dgm:cxn modelId="{5EE9D8E4-756A-4B7C-8ADE-E06BEB4B0191}" type="presOf" srcId="{596FD259-869C-46E4-B6D1-E91C7D3F9822}" destId="{5ECC87B8-AF47-471D-BC03-72A3D302D9E9}" srcOrd="0" destOrd="0" presId="urn:microsoft.com/office/officeart/2018/2/layout/IconLabelList"/>
    <dgm:cxn modelId="{A115A3F4-AE0C-4D62-A289-FCF0E8DD57D7}" type="presOf" srcId="{86AC088B-8BC6-4574-B7A7-1B124A923BFA}" destId="{B6ED3998-65D3-44A5-8F34-D10B465614DD}" srcOrd="0" destOrd="0" presId="urn:microsoft.com/office/officeart/2018/2/layout/IconLabelList"/>
    <dgm:cxn modelId="{6B11CBF6-EBE8-4A6E-98E5-F8306B50A522}" srcId="{596FD259-869C-46E4-B6D1-E91C7D3F9822}" destId="{9F7A4145-7181-45B2-98F9-98EA6668DE3C}" srcOrd="0" destOrd="0" parTransId="{82058C1A-B061-4419-8A61-BAAB9DDE638D}" sibTransId="{6C5DDC23-9F64-4F29-9839-D648FA11C130}"/>
    <dgm:cxn modelId="{1FE420B6-1D1D-44FE-87D2-FA41ABCF4BDD}" type="presParOf" srcId="{5ECC87B8-AF47-471D-BC03-72A3D302D9E9}" destId="{BDA6D552-D69E-48DB-B3AF-EFE255453DAA}" srcOrd="0" destOrd="0" presId="urn:microsoft.com/office/officeart/2018/2/layout/IconLabelList"/>
    <dgm:cxn modelId="{3DC186A3-1911-41AB-A963-A4AB54F050DD}" type="presParOf" srcId="{BDA6D552-D69E-48DB-B3AF-EFE255453DAA}" destId="{891C89AE-F081-4128-BD7A-F94516647A88}" srcOrd="0" destOrd="0" presId="urn:microsoft.com/office/officeart/2018/2/layout/IconLabelList"/>
    <dgm:cxn modelId="{290B3E81-4650-4046-96D3-3ECA32D48E21}" type="presParOf" srcId="{BDA6D552-D69E-48DB-B3AF-EFE255453DAA}" destId="{8C926651-A21E-4145-8C0B-8156F1BEE4D2}" srcOrd="1" destOrd="0" presId="urn:microsoft.com/office/officeart/2018/2/layout/IconLabelList"/>
    <dgm:cxn modelId="{70412302-6DAA-46A5-9BA5-297BA5D40A9D}" type="presParOf" srcId="{BDA6D552-D69E-48DB-B3AF-EFE255453DAA}" destId="{B51C5A2F-17B4-4B84-A6D4-5C97D0625068}" srcOrd="2" destOrd="0" presId="urn:microsoft.com/office/officeart/2018/2/layout/IconLabelList"/>
    <dgm:cxn modelId="{A38D7E9D-A84B-4CAB-907F-E7B49A90F30B}" type="presParOf" srcId="{5ECC87B8-AF47-471D-BC03-72A3D302D9E9}" destId="{3BC8CC79-B57E-4BAF-A0A1-72BDDE2EDBF0}" srcOrd="1" destOrd="0" presId="urn:microsoft.com/office/officeart/2018/2/layout/IconLabelList"/>
    <dgm:cxn modelId="{8CB2D976-AD01-4582-8E41-A7A5725FDEC1}" type="presParOf" srcId="{5ECC87B8-AF47-471D-BC03-72A3D302D9E9}" destId="{B39C98CD-050C-44BA-B534-F0CDABCEEDA6}" srcOrd="2" destOrd="0" presId="urn:microsoft.com/office/officeart/2018/2/layout/IconLabelList"/>
    <dgm:cxn modelId="{DA0A698F-AB96-4010-A8B6-DD868CB0FC67}" type="presParOf" srcId="{B39C98CD-050C-44BA-B534-F0CDABCEEDA6}" destId="{E9D1B41A-9FE3-42C1-B2D0-F4CAC8EF41E0}" srcOrd="0" destOrd="0" presId="urn:microsoft.com/office/officeart/2018/2/layout/IconLabelList"/>
    <dgm:cxn modelId="{DA4CF2CC-0353-483E-9FBD-BCD3C9C61E99}" type="presParOf" srcId="{B39C98CD-050C-44BA-B534-F0CDABCEEDA6}" destId="{93931AFC-A62E-4ED6-BAEF-D5E1F6E7249B}" srcOrd="1" destOrd="0" presId="urn:microsoft.com/office/officeart/2018/2/layout/IconLabelList"/>
    <dgm:cxn modelId="{66F0C013-8FF4-49C5-B77B-015306162ECD}" type="presParOf" srcId="{B39C98CD-050C-44BA-B534-F0CDABCEEDA6}" destId="{B6ED3998-65D3-44A5-8F34-D10B465614DD}"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E88262-D7E9-4C4E-83F4-A3C6A3298FA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CC11B91-A18C-4838-B680-EB40D94AC6BA}">
      <dgm:prSet/>
      <dgm:spPr/>
      <dgm:t>
        <a:bodyPr/>
        <a:lstStyle/>
        <a:p>
          <a:r>
            <a:rPr lang="en-IN"/>
            <a:t>Rehabilitation of victims after the crime should be the priority.</a:t>
          </a:r>
          <a:endParaRPr lang="en-US"/>
        </a:p>
      </dgm:t>
    </dgm:pt>
    <dgm:pt modelId="{01F5A7C4-0D74-474A-8DFA-EFCD217D49BA}" type="parTrans" cxnId="{08202E73-27AE-4FF5-B113-E79060F30D85}">
      <dgm:prSet/>
      <dgm:spPr/>
      <dgm:t>
        <a:bodyPr/>
        <a:lstStyle/>
        <a:p>
          <a:endParaRPr lang="en-US"/>
        </a:p>
      </dgm:t>
    </dgm:pt>
    <dgm:pt modelId="{2D5C78D4-BFE2-43F3-8465-1EAF9EB2AB2A}" type="sibTrans" cxnId="{08202E73-27AE-4FF5-B113-E79060F30D85}">
      <dgm:prSet/>
      <dgm:spPr/>
      <dgm:t>
        <a:bodyPr/>
        <a:lstStyle/>
        <a:p>
          <a:endParaRPr lang="en-US"/>
        </a:p>
      </dgm:t>
    </dgm:pt>
    <dgm:pt modelId="{22E3692D-B136-425C-AAFB-276FC63732A9}">
      <dgm:prSet/>
      <dgm:spPr/>
      <dgm:t>
        <a:bodyPr/>
        <a:lstStyle/>
        <a:p>
          <a:r>
            <a:rPr lang="en-IN"/>
            <a:t>Making and implementing laws to combat the rising percentage of crime against women.</a:t>
          </a:r>
          <a:endParaRPr lang="en-US"/>
        </a:p>
      </dgm:t>
    </dgm:pt>
    <dgm:pt modelId="{60F32999-3AA5-4751-93E7-6A003AF9B863}" type="parTrans" cxnId="{1FB06070-1329-44FC-887D-B056AE192265}">
      <dgm:prSet/>
      <dgm:spPr/>
      <dgm:t>
        <a:bodyPr/>
        <a:lstStyle/>
        <a:p>
          <a:endParaRPr lang="en-US"/>
        </a:p>
      </dgm:t>
    </dgm:pt>
    <dgm:pt modelId="{4EF0850C-7215-4FC5-9669-0D16D2424C28}" type="sibTrans" cxnId="{1FB06070-1329-44FC-887D-B056AE192265}">
      <dgm:prSet/>
      <dgm:spPr/>
      <dgm:t>
        <a:bodyPr/>
        <a:lstStyle/>
        <a:p>
          <a:endParaRPr lang="en-US"/>
        </a:p>
      </dgm:t>
    </dgm:pt>
    <dgm:pt modelId="{24BF4E7F-5EF1-489C-8866-4CA226835392}">
      <dgm:prSet/>
      <dgm:spPr/>
      <dgm:t>
        <a:bodyPr/>
        <a:lstStyle/>
        <a:p>
          <a:r>
            <a:rPr lang="en-IN"/>
            <a:t>Capital punishment should be awarded to the accused.</a:t>
          </a:r>
          <a:endParaRPr lang="en-US"/>
        </a:p>
      </dgm:t>
    </dgm:pt>
    <dgm:pt modelId="{2BDD9703-2A87-436F-BBBB-A3428B4144E5}" type="parTrans" cxnId="{AFC1CBA4-1417-4F2B-87AC-5AAB507D5B03}">
      <dgm:prSet/>
      <dgm:spPr/>
      <dgm:t>
        <a:bodyPr/>
        <a:lstStyle/>
        <a:p>
          <a:endParaRPr lang="en-US"/>
        </a:p>
      </dgm:t>
    </dgm:pt>
    <dgm:pt modelId="{B9D7DC6F-CF83-4D85-8362-2F4E1E601DE0}" type="sibTrans" cxnId="{AFC1CBA4-1417-4F2B-87AC-5AAB507D5B03}">
      <dgm:prSet/>
      <dgm:spPr/>
      <dgm:t>
        <a:bodyPr/>
        <a:lstStyle/>
        <a:p>
          <a:endParaRPr lang="en-US"/>
        </a:p>
      </dgm:t>
    </dgm:pt>
    <dgm:pt modelId="{3A12F681-0B5E-4AA0-85B8-2985F980E017}">
      <dgm:prSet/>
      <dgm:spPr/>
      <dgm:t>
        <a:bodyPr/>
        <a:lstStyle/>
        <a:p>
          <a:r>
            <a:rPr lang="en-IN"/>
            <a:t>Faster judicial process is another through which crimes can be stopped </a:t>
          </a:r>
          <a:r>
            <a:rPr lang="en-IN" b="1"/>
            <a:t>effectively</a:t>
          </a:r>
          <a:r>
            <a:rPr lang="en-IN"/>
            <a:t>.</a:t>
          </a:r>
          <a:endParaRPr lang="en-US"/>
        </a:p>
      </dgm:t>
    </dgm:pt>
    <dgm:pt modelId="{8C7F0D4C-8589-4D2D-B3C8-EEDB95A39910}" type="parTrans" cxnId="{C4CD9752-1501-4EC5-84AB-0D5DF3E52514}">
      <dgm:prSet/>
      <dgm:spPr/>
      <dgm:t>
        <a:bodyPr/>
        <a:lstStyle/>
        <a:p>
          <a:endParaRPr lang="en-US"/>
        </a:p>
      </dgm:t>
    </dgm:pt>
    <dgm:pt modelId="{790C1BF8-BCD7-42A4-B255-C9FF75C40BA2}" type="sibTrans" cxnId="{C4CD9752-1501-4EC5-84AB-0D5DF3E52514}">
      <dgm:prSet/>
      <dgm:spPr/>
      <dgm:t>
        <a:bodyPr/>
        <a:lstStyle/>
        <a:p>
          <a:endParaRPr lang="en-US"/>
        </a:p>
      </dgm:t>
    </dgm:pt>
    <dgm:pt modelId="{A82126BE-4AE1-45FE-B5E5-58676D101302}">
      <dgm:prSet/>
      <dgm:spPr/>
      <dgm:t>
        <a:bodyPr/>
        <a:lstStyle/>
        <a:p>
          <a:r>
            <a:rPr lang="en-IN"/>
            <a:t>Making prostitution legal (it has worked in many countries like Italy, Australia, etc)</a:t>
          </a:r>
          <a:endParaRPr lang="en-US"/>
        </a:p>
      </dgm:t>
    </dgm:pt>
    <dgm:pt modelId="{05800357-38CF-45AC-B71E-EE8406BB2552}" type="parTrans" cxnId="{D062211D-B9C3-459A-AF19-6482F5409D08}">
      <dgm:prSet/>
      <dgm:spPr/>
      <dgm:t>
        <a:bodyPr/>
        <a:lstStyle/>
        <a:p>
          <a:endParaRPr lang="en-US"/>
        </a:p>
      </dgm:t>
    </dgm:pt>
    <dgm:pt modelId="{DAFF56DE-3BC8-4760-B602-03306B74C27E}" type="sibTrans" cxnId="{D062211D-B9C3-459A-AF19-6482F5409D08}">
      <dgm:prSet/>
      <dgm:spPr/>
      <dgm:t>
        <a:bodyPr/>
        <a:lstStyle/>
        <a:p>
          <a:endParaRPr lang="en-US"/>
        </a:p>
      </dgm:t>
    </dgm:pt>
    <dgm:pt modelId="{523F01B7-39DA-4074-B99C-E4538D4F1673}">
      <dgm:prSet/>
      <dgm:spPr/>
      <dgm:t>
        <a:bodyPr/>
        <a:lstStyle/>
        <a:p>
          <a:r>
            <a:rPr lang="en-IN"/>
            <a:t>Giving women martial art or self-defence training.</a:t>
          </a:r>
          <a:endParaRPr lang="en-US"/>
        </a:p>
      </dgm:t>
    </dgm:pt>
    <dgm:pt modelId="{5BD7EFB9-81B3-4CC8-A6D7-64D520FC4A54}" type="parTrans" cxnId="{34E0A6A0-9AC3-429D-B0B1-B6F162F75780}">
      <dgm:prSet/>
      <dgm:spPr/>
      <dgm:t>
        <a:bodyPr/>
        <a:lstStyle/>
        <a:p>
          <a:endParaRPr lang="en-US"/>
        </a:p>
      </dgm:t>
    </dgm:pt>
    <dgm:pt modelId="{550FA59F-B41A-4B7E-91F2-0829C78F38A2}" type="sibTrans" cxnId="{34E0A6A0-9AC3-429D-B0B1-B6F162F75780}">
      <dgm:prSet/>
      <dgm:spPr/>
      <dgm:t>
        <a:bodyPr/>
        <a:lstStyle/>
        <a:p>
          <a:endParaRPr lang="en-US"/>
        </a:p>
      </dgm:t>
    </dgm:pt>
    <dgm:pt modelId="{EFB9091B-A4D7-4D26-86CC-3155BB125571}" type="pres">
      <dgm:prSet presAssocID="{9BE88262-D7E9-4C4E-83F4-A3C6A3298FA0}" presName="linear" presStyleCnt="0">
        <dgm:presLayoutVars>
          <dgm:animLvl val="lvl"/>
          <dgm:resizeHandles val="exact"/>
        </dgm:presLayoutVars>
      </dgm:prSet>
      <dgm:spPr/>
    </dgm:pt>
    <dgm:pt modelId="{42BC323E-6417-4702-9CCA-7385E5D005C3}" type="pres">
      <dgm:prSet presAssocID="{2CC11B91-A18C-4838-B680-EB40D94AC6BA}" presName="parentText" presStyleLbl="node1" presStyleIdx="0" presStyleCnt="6">
        <dgm:presLayoutVars>
          <dgm:chMax val="0"/>
          <dgm:bulletEnabled val="1"/>
        </dgm:presLayoutVars>
      </dgm:prSet>
      <dgm:spPr/>
    </dgm:pt>
    <dgm:pt modelId="{AF25374A-D37F-44E1-8667-A64C76D7CFD5}" type="pres">
      <dgm:prSet presAssocID="{2D5C78D4-BFE2-43F3-8465-1EAF9EB2AB2A}" presName="spacer" presStyleCnt="0"/>
      <dgm:spPr/>
    </dgm:pt>
    <dgm:pt modelId="{C6CC7868-AD16-46AD-8A22-0CC738C69BE7}" type="pres">
      <dgm:prSet presAssocID="{22E3692D-B136-425C-AAFB-276FC63732A9}" presName="parentText" presStyleLbl="node1" presStyleIdx="1" presStyleCnt="6">
        <dgm:presLayoutVars>
          <dgm:chMax val="0"/>
          <dgm:bulletEnabled val="1"/>
        </dgm:presLayoutVars>
      </dgm:prSet>
      <dgm:spPr/>
    </dgm:pt>
    <dgm:pt modelId="{02DF7832-9FE3-489D-AA05-55A602197F27}" type="pres">
      <dgm:prSet presAssocID="{4EF0850C-7215-4FC5-9669-0D16D2424C28}" presName="spacer" presStyleCnt="0"/>
      <dgm:spPr/>
    </dgm:pt>
    <dgm:pt modelId="{8AF62542-768B-4BD7-ABDD-0D8BA3E5A405}" type="pres">
      <dgm:prSet presAssocID="{24BF4E7F-5EF1-489C-8866-4CA226835392}" presName="parentText" presStyleLbl="node1" presStyleIdx="2" presStyleCnt="6">
        <dgm:presLayoutVars>
          <dgm:chMax val="0"/>
          <dgm:bulletEnabled val="1"/>
        </dgm:presLayoutVars>
      </dgm:prSet>
      <dgm:spPr/>
    </dgm:pt>
    <dgm:pt modelId="{BFBEFE27-B671-4E4F-92C7-11B7CB3BE797}" type="pres">
      <dgm:prSet presAssocID="{B9D7DC6F-CF83-4D85-8362-2F4E1E601DE0}" presName="spacer" presStyleCnt="0"/>
      <dgm:spPr/>
    </dgm:pt>
    <dgm:pt modelId="{EFB17071-E597-4874-A3A1-308933F98E10}" type="pres">
      <dgm:prSet presAssocID="{3A12F681-0B5E-4AA0-85B8-2985F980E017}" presName="parentText" presStyleLbl="node1" presStyleIdx="3" presStyleCnt="6">
        <dgm:presLayoutVars>
          <dgm:chMax val="0"/>
          <dgm:bulletEnabled val="1"/>
        </dgm:presLayoutVars>
      </dgm:prSet>
      <dgm:spPr/>
    </dgm:pt>
    <dgm:pt modelId="{976BF505-1381-40AB-9216-843C3670675D}" type="pres">
      <dgm:prSet presAssocID="{790C1BF8-BCD7-42A4-B255-C9FF75C40BA2}" presName="spacer" presStyleCnt="0"/>
      <dgm:spPr/>
    </dgm:pt>
    <dgm:pt modelId="{6ECA5D6F-BB7F-4A96-9360-F6912A6B1EF5}" type="pres">
      <dgm:prSet presAssocID="{A82126BE-4AE1-45FE-B5E5-58676D101302}" presName="parentText" presStyleLbl="node1" presStyleIdx="4" presStyleCnt="6">
        <dgm:presLayoutVars>
          <dgm:chMax val="0"/>
          <dgm:bulletEnabled val="1"/>
        </dgm:presLayoutVars>
      </dgm:prSet>
      <dgm:spPr/>
    </dgm:pt>
    <dgm:pt modelId="{1B0ADC29-5CDC-4B78-957C-579BE103209F}" type="pres">
      <dgm:prSet presAssocID="{DAFF56DE-3BC8-4760-B602-03306B74C27E}" presName="spacer" presStyleCnt="0"/>
      <dgm:spPr/>
    </dgm:pt>
    <dgm:pt modelId="{15001971-8B71-4214-BCB4-8425320D11E9}" type="pres">
      <dgm:prSet presAssocID="{523F01B7-39DA-4074-B99C-E4538D4F1673}" presName="parentText" presStyleLbl="node1" presStyleIdx="5" presStyleCnt="6">
        <dgm:presLayoutVars>
          <dgm:chMax val="0"/>
          <dgm:bulletEnabled val="1"/>
        </dgm:presLayoutVars>
      </dgm:prSet>
      <dgm:spPr/>
    </dgm:pt>
  </dgm:ptLst>
  <dgm:cxnLst>
    <dgm:cxn modelId="{D062211D-B9C3-459A-AF19-6482F5409D08}" srcId="{9BE88262-D7E9-4C4E-83F4-A3C6A3298FA0}" destId="{A82126BE-4AE1-45FE-B5E5-58676D101302}" srcOrd="4" destOrd="0" parTransId="{05800357-38CF-45AC-B71E-EE8406BB2552}" sibTransId="{DAFF56DE-3BC8-4760-B602-03306B74C27E}"/>
    <dgm:cxn modelId="{4C280227-C0A7-412B-9723-7AEFA64FD69C}" type="presOf" srcId="{A82126BE-4AE1-45FE-B5E5-58676D101302}" destId="{6ECA5D6F-BB7F-4A96-9360-F6912A6B1EF5}" srcOrd="0" destOrd="0" presId="urn:microsoft.com/office/officeart/2005/8/layout/vList2"/>
    <dgm:cxn modelId="{BA039E35-D56B-48D8-AB68-A419C53F0B79}" type="presOf" srcId="{3A12F681-0B5E-4AA0-85B8-2985F980E017}" destId="{EFB17071-E597-4874-A3A1-308933F98E10}" srcOrd="0" destOrd="0" presId="urn:microsoft.com/office/officeart/2005/8/layout/vList2"/>
    <dgm:cxn modelId="{1D3E9339-ADD1-4BB3-BA7B-BD61CB5BD8BB}" type="presOf" srcId="{2CC11B91-A18C-4838-B680-EB40D94AC6BA}" destId="{42BC323E-6417-4702-9CCA-7385E5D005C3}" srcOrd="0" destOrd="0" presId="urn:microsoft.com/office/officeart/2005/8/layout/vList2"/>
    <dgm:cxn modelId="{585ACD67-90B0-4BA9-BCE4-FC50E5483B54}" type="presOf" srcId="{523F01B7-39DA-4074-B99C-E4538D4F1673}" destId="{15001971-8B71-4214-BCB4-8425320D11E9}" srcOrd="0" destOrd="0" presId="urn:microsoft.com/office/officeart/2005/8/layout/vList2"/>
    <dgm:cxn modelId="{1FB06070-1329-44FC-887D-B056AE192265}" srcId="{9BE88262-D7E9-4C4E-83F4-A3C6A3298FA0}" destId="{22E3692D-B136-425C-AAFB-276FC63732A9}" srcOrd="1" destOrd="0" parTransId="{60F32999-3AA5-4751-93E7-6A003AF9B863}" sibTransId="{4EF0850C-7215-4FC5-9669-0D16D2424C28}"/>
    <dgm:cxn modelId="{C4CD9752-1501-4EC5-84AB-0D5DF3E52514}" srcId="{9BE88262-D7E9-4C4E-83F4-A3C6A3298FA0}" destId="{3A12F681-0B5E-4AA0-85B8-2985F980E017}" srcOrd="3" destOrd="0" parTransId="{8C7F0D4C-8589-4D2D-B3C8-EEDB95A39910}" sibTransId="{790C1BF8-BCD7-42A4-B255-C9FF75C40BA2}"/>
    <dgm:cxn modelId="{08202E73-27AE-4FF5-B113-E79060F30D85}" srcId="{9BE88262-D7E9-4C4E-83F4-A3C6A3298FA0}" destId="{2CC11B91-A18C-4838-B680-EB40D94AC6BA}" srcOrd="0" destOrd="0" parTransId="{01F5A7C4-0D74-474A-8DFA-EFCD217D49BA}" sibTransId="{2D5C78D4-BFE2-43F3-8465-1EAF9EB2AB2A}"/>
    <dgm:cxn modelId="{605B7875-B3D6-4116-86EE-AC847426829A}" type="presOf" srcId="{24BF4E7F-5EF1-489C-8866-4CA226835392}" destId="{8AF62542-768B-4BD7-ABDD-0D8BA3E5A405}" srcOrd="0" destOrd="0" presId="urn:microsoft.com/office/officeart/2005/8/layout/vList2"/>
    <dgm:cxn modelId="{5FC05986-D210-40F8-B609-59EB9854FBCD}" type="presOf" srcId="{22E3692D-B136-425C-AAFB-276FC63732A9}" destId="{C6CC7868-AD16-46AD-8A22-0CC738C69BE7}" srcOrd="0" destOrd="0" presId="urn:microsoft.com/office/officeart/2005/8/layout/vList2"/>
    <dgm:cxn modelId="{34E0A6A0-9AC3-429D-B0B1-B6F162F75780}" srcId="{9BE88262-D7E9-4C4E-83F4-A3C6A3298FA0}" destId="{523F01B7-39DA-4074-B99C-E4538D4F1673}" srcOrd="5" destOrd="0" parTransId="{5BD7EFB9-81B3-4CC8-A6D7-64D520FC4A54}" sibTransId="{550FA59F-B41A-4B7E-91F2-0829C78F38A2}"/>
    <dgm:cxn modelId="{AFC1CBA4-1417-4F2B-87AC-5AAB507D5B03}" srcId="{9BE88262-D7E9-4C4E-83F4-A3C6A3298FA0}" destId="{24BF4E7F-5EF1-489C-8866-4CA226835392}" srcOrd="2" destOrd="0" parTransId="{2BDD9703-2A87-436F-BBBB-A3428B4144E5}" sibTransId="{B9D7DC6F-CF83-4D85-8362-2F4E1E601DE0}"/>
    <dgm:cxn modelId="{CF333DCD-508A-4F4F-8CDB-01973AA680D7}" type="presOf" srcId="{9BE88262-D7E9-4C4E-83F4-A3C6A3298FA0}" destId="{EFB9091B-A4D7-4D26-86CC-3155BB125571}" srcOrd="0" destOrd="0" presId="urn:microsoft.com/office/officeart/2005/8/layout/vList2"/>
    <dgm:cxn modelId="{B1DDFAF0-9979-4459-9F54-A3ECEDC09AC0}" type="presParOf" srcId="{EFB9091B-A4D7-4D26-86CC-3155BB125571}" destId="{42BC323E-6417-4702-9CCA-7385E5D005C3}" srcOrd="0" destOrd="0" presId="urn:microsoft.com/office/officeart/2005/8/layout/vList2"/>
    <dgm:cxn modelId="{89F36DBF-7FDC-45D1-AA08-C130E58ACA2F}" type="presParOf" srcId="{EFB9091B-A4D7-4D26-86CC-3155BB125571}" destId="{AF25374A-D37F-44E1-8667-A64C76D7CFD5}" srcOrd="1" destOrd="0" presId="urn:microsoft.com/office/officeart/2005/8/layout/vList2"/>
    <dgm:cxn modelId="{BE2E2135-77E1-4A86-BA0B-441A5684F90A}" type="presParOf" srcId="{EFB9091B-A4D7-4D26-86CC-3155BB125571}" destId="{C6CC7868-AD16-46AD-8A22-0CC738C69BE7}" srcOrd="2" destOrd="0" presId="urn:microsoft.com/office/officeart/2005/8/layout/vList2"/>
    <dgm:cxn modelId="{F66034F0-C41D-4896-AA36-02F7A7BED88D}" type="presParOf" srcId="{EFB9091B-A4D7-4D26-86CC-3155BB125571}" destId="{02DF7832-9FE3-489D-AA05-55A602197F27}" srcOrd="3" destOrd="0" presId="urn:microsoft.com/office/officeart/2005/8/layout/vList2"/>
    <dgm:cxn modelId="{E797A88C-B141-4823-AFD3-89E304D02D3A}" type="presParOf" srcId="{EFB9091B-A4D7-4D26-86CC-3155BB125571}" destId="{8AF62542-768B-4BD7-ABDD-0D8BA3E5A405}" srcOrd="4" destOrd="0" presId="urn:microsoft.com/office/officeart/2005/8/layout/vList2"/>
    <dgm:cxn modelId="{D6DEB8A0-C2A0-4FA5-9F40-6DB4353FF9BA}" type="presParOf" srcId="{EFB9091B-A4D7-4D26-86CC-3155BB125571}" destId="{BFBEFE27-B671-4E4F-92C7-11B7CB3BE797}" srcOrd="5" destOrd="0" presId="urn:microsoft.com/office/officeart/2005/8/layout/vList2"/>
    <dgm:cxn modelId="{E9DDD9C6-A4C5-4CEE-8E5A-77FBD20244B7}" type="presParOf" srcId="{EFB9091B-A4D7-4D26-86CC-3155BB125571}" destId="{EFB17071-E597-4874-A3A1-308933F98E10}" srcOrd="6" destOrd="0" presId="urn:microsoft.com/office/officeart/2005/8/layout/vList2"/>
    <dgm:cxn modelId="{91010301-2D9F-4DFE-AAF5-DADA2CF1FDB5}" type="presParOf" srcId="{EFB9091B-A4D7-4D26-86CC-3155BB125571}" destId="{976BF505-1381-40AB-9216-843C3670675D}" srcOrd="7" destOrd="0" presId="urn:microsoft.com/office/officeart/2005/8/layout/vList2"/>
    <dgm:cxn modelId="{8329F8B7-E79B-4815-B9D2-682F11485CBB}" type="presParOf" srcId="{EFB9091B-A4D7-4D26-86CC-3155BB125571}" destId="{6ECA5D6F-BB7F-4A96-9360-F6912A6B1EF5}" srcOrd="8" destOrd="0" presId="urn:microsoft.com/office/officeart/2005/8/layout/vList2"/>
    <dgm:cxn modelId="{B16FEB0B-BF45-43B0-B89A-9866FEC44601}" type="presParOf" srcId="{EFB9091B-A4D7-4D26-86CC-3155BB125571}" destId="{1B0ADC29-5CDC-4B78-957C-579BE103209F}" srcOrd="9" destOrd="0" presId="urn:microsoft.com/office/officeart/2005/8/layout/vList2"/>
    <dgm:cxn modelId="{28B0373A-17E4-4884-B7FE-242EBA0B6D39}" type="presParOf" srcId="{EFB9091B-A4D7-4D26-86CC-3155BB125571}" destId="{15001971-8B71-4214-BCB4-8425320D11E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A48DC9-8961-4E0C-9931-8D57A09D556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0D051E7C-F7CA-47E3-9CA9-90A0748E3AC1}">
      <dgm:prSet/>
      <dgm:spPr/>
      <dgm:t>
        <a:bodyPr/>
        <a:lstStyle/>
        <a:p>
          <a:r>
            <a:rPr lang="en-IN" dirty="0"/>
            <a:t>Installation of CCTV Cameras in public places.</a:t>
          </a:r>
          <a:endParaRPr lang="en-US" dirty="0"/>
        </a:p>
      </dgm:t>
    </dgm:pt>
    <dgm:pt modelId="{4068C10F-4A4F-44C6-8A0A-1E7A8E9EB2A2}" type="parTrans" cxnId="{3658FB14-D99D-4ED7-8D8C-9A642FEA5130}">
      <dgm:prSet/>
      <dgm:spPr/>
      <dgm:t>
        <a:bodyPr/>
        <a:lstStyle/>
        <a:p>
          <a:endParaRPr lang="en-US"/>
        </a:p>
      </dgm:t>
    </dgm:pt>
    <dgm:pt modelId="{E83A5CE5-EBBC-4486-9344-7E6D432BA74A}" type="sibTrans" cxnId="{3658FB14-D99D-4ED7-8D8C-9A642FEA5130}">
      <dgm:prSet/>
      <dgm:spPr/>
      <dgm:t>
        <a:bodyPr/>
        <a:lstStyle/>
        <a:p>
          <a:endParaRPr lang="en-US"/>
        </a:p>
      </dgm:t>
    </dgm:pt>
    <dgm:pt modelId="{55290A72-4F60-4BC1-BC95-966711FC266D}">
      <dgm:prSet/>
      <dgm:spPr/>
      <dgm:t>
        <a:bodyPr/>
        <a:lstStyle/>
        <a:p>
          <a:r>
            <a:rPr lang="en-IN" dirty="0"/>
            <a:t>Avoid going to lonely places at night.</a:t>
          </a:r>
          <a:endParaRPr lang="en-US" dirty="0"/>
        </a:p>
      </dgm:t>
    </dgm:pt>
    <dgm:pt modelId="{EF005E51-57BB-49B7-9B53-A8F5362449E4}" type="parTrans" cxnId="{9ABD536E-64F5-490C-813B-E7F151507143}">
      <dgm:prSet/>
      <dgm:spPr/>
      <dgm:t>
        <a:bodyPr/>
        <a:lstStyle/>
        <a:p>
          <a:endParaRPr lang="en-US"/>
        </a:p>
      </dgm:t>
    </dgm:pt>
    <dgm:pt modelId="{6B2A48C2-DE73-4035-B6BE-B049F2D3538E}" type="sibTrans" cxnId="{9ABD536E-64F5-490C-813B-E7F151507143}">
      <dgm:prSet/>
      <dgm:spPr/>
      <dgm:t>
        <a:bodyPr/>
        <a:lstStyle/>
        <a:p>
          <a:endParaRPr lang="en-US"/>
        </a:p>
      </dgm:t>
    </dgm:pt>
    <dgm:pt modelId="{C213305B-92A0-46BE-A289-28662BF4E634}">
      <dgm:prSet/>
      <dgm:spPr/>
      <dgm:t>
        <a:bodyPr/>
        <a:lstStyle/>
        <a:p>
          <a:r>
            <a:rPr lang="en-IN" dirty="0"/>
            <a:t>Appointing more female police officers.</a:t>
          </a:r>
          <a:endParaRPr lang="en-US" dirty="0"/>
        </a:p>
      </dgm:t>
    </dgm:pt>
    <dgm:pt modelId="{456CF5CF-9E61-4072-A7D9-68A98E9B2333}" type="parTrans" cxnId="{BB99C161-2D08-4E73-9CE1-8C6764B83B43}">
      <dgm:prSet/>
      <dgm:spPr/>
      <dgm:t>
        <a:bodyPr/>
        <a:lstStyle/>
        <a:p>
          <a:endParaRPr lang="en-US"/>
        </a:p>
      </dgm:t>
    </dgm:pt>
    <dgm:pt modelId="{46C9D6AC-9A25-48F6-98F7-BA6FE14DAB38}" type="sibTrans" cxnId="{BB99C161-2D08-4E73-9CE1-8C6764B83B43}">
      <dgm:prSet/>
      <dgm:spPr/>
      <dgm:t>
        <a:bodyPr/>
        <a:lstStyle/>
        <a:p>
          <a:endParaRPr lang="en-US"/>
        </a:p>
      </dgm:t>
    </dgm:pt>
    <dgm:pt modelId="{43DCC2AD-B5F4-4DC7-935D-5E4A03054D88}">
      <dgm:prSet/>
      <dgm:spPr/>
      <dgm:t>
        <a:bodyPr/>
        <a:lstStyle/>
        <a:p>
          <a:r>
            <a:rPr lang="en-IN" dirty="0"/>
            <a:t>Self-defence techniques (like martial arts, pepper spray).</a:t>
          </a:r>
          <a:endParaRPr lang="en-US" dirty="0"/>
        </a:p>
      </dgm:t>
    </dgm:pt>
    <dgm:pt modelId="{3BB71DFA-BD8C-4543-B74B-D0D6B0BC7AFE}" type="parTrans" cxnId="{DBCAD2A6-AA5B-44CF-9F5C-C5876733BA8D}">
      <dgm:prSet/>
      <dgm:spPr/>
      <dgm:t>
        <a:bodyPr/>
        <a:lstStyle/>
        <a:p>
          <a:endParaRPr lang="en-US"/>
        </a:p>
      </dgm:t>
    </dgm:pt>
    <dgm:pt modelId="{57D068B5-9EF5-4295-92F6-354DAC6319A1}" type="sibTrans" cxnId="{DBCAD2A6-AA5B-44CF-9F5C-C5876733BA8D}">
      <dgm:prSet/>
      <dgm:spPr/>
      <dgm:t>
        <a:bodyPr/>
        <a:lstStyle/>
        <a:p>
          <a:endParaRPr lang="en-US"/>
        </a:p>
      </dgm:t>
    </dgm:pt>
    <dgm:pt modelId="{78867C02-4B40-4EFC-B711-D2C4080727EB}">
      <dgm:prSet/>
      <dgm:spPr/>
      <dgm:t>
        <a:bodyPr/>
        <a:lstStyle/>
        <a:p>
          <a:r>
            <a:rPr lang="en-IN" dirty="0"/>
            <a:t>Seek help from an assistance number when in danger</a:t>
          </a:r>
          <a:endParaRPr lang="en-US" dirty="0"/>
        </a:p>
      </dgm:t>
    </dgm:pt>
    <dgm:pt modelId="{31ACB3A8-CA08-4A56-BAF7-65A23C16815B}" type="parTrans" cxnId="{3753D9FC-50C6-4C8B-98DF-C3A3A197C85B}">
      <dgm:prSet/>
      <dgm:spPr/>
      <dgm:t>
        <a:bodyPr/>
        <a:lstStyle/>
        <a:p>
          <a:endParaRPr lang="en-US"/>
        </a:p>
      </dgm:t>
    </dgm:pt>
    <dgm:pt modelId="{29953053-7A26-45F7-BFEB-CC917C248DC6}" type="sibTrans" cxnId="{3753D9FC-50C6-4C8B-98DF-C3A3A197C85B}">
      <dgm:prSet/>
      <dgm:spPr/>
      <dgm:t>
        <a:bodyPr/>
        <a:lstStyle/>
        <a:p>
          <a:endParaRPr lang="en-US"/>
        </a:p>
      </dgm:t>
    </dgm:pt>
    <dgm:pt modelId="{7E731345-1F84-4210-A83E-32C71143C7F5}" type="pres">
      <dgm:prSet presAssocID="{F0A48DC9-8961-4E0C-9931-8D57A09D5569}" presName="outerComposite" presStyleCnt="0">
        <dgm:presLayoutVars>
          <dgm:chMax val="5"/>
          <dgm:dir/>
          <dgm:resizeHandles val="exact"/>
        </dgm:presLayoutVars>
      </dgm:prSet>
      <dgm:spPr/>
    </dgm:pt>
    <dgm:pt modelId="{719F6042-1E3C-49F1-95D5-226ACFEFC0FF}" type="pres">
      <dgm:prSet presAssocID="{F0A48DC9-8961-4E0C-9931-8D57A09D5569}" presName="dummyMaxCanvas" presStyleCnt="0">
        <dgm:presLayoutVars/>
      </dgm:prSet>
      <dgm:spPr/>
    </dgm:pt>
    <dgm:pt modelId="{154BE9BA-A6C1-4491-90F7-585B054453EC}" type="pres">
      <dgm:prSet presAssocID="{F0A48DC9-8961-4E0C-9931-8D57A09D5569}" presName="FiveNodes_1" presStyleLbl="node1" presStyleIdx="0" presStyleCnt="5">
        <dgm:presLayoutVars>
          <dgm:bulletEnabled val="1"/>
        </dgm:presLayoutVars>
      </dgm:prSet>
      <dgm:spPr/>
    </dgm:pt>
    <dgm:pt modelId="{FC505087-0361-4A05-991C-C10AB4C83D30}" type="pres">
      <dgm:prSet presAssocID="{F0A48DC9-8961-4E0C-9931-8D57A09D5569}" presName="FiveNodes_2" presStyleLbl="node1" presStyleIdx="1" presStyleCnt="5">
        <dgm:presLayoutVars>
          <dgm:bulletEnabled val="1"/>
        </dgm:presLayoutVars>
      </dgm:prSet>
      <dgm:spPr/>
    </dgm:pt>
    <dgm:pt modelId="{9B505B58-FC5F-42B4-93F3-6368D9AE90AE}" type="pres">
      <dgm:prSet presAssocID="{F0A48DC9-8961-4E0C-9931-8D57A09D5569}" presName="FiveNodes_3" presStyleLbl="node1" presStyleIdx="2" presStyleCnt="5">
        <dgm:presLayoutVars>
          <dgm:bulletEnabled val="1"/>
        </dgm:presLayoutVars>
      </dgm:prSet>
      <dgm:spPr/>
    </dgm:pt>
    <dgm:pt modelId="{2762AE0C-2EB2-45FF-A125-7CFE59AD87B3}" type="pres">
      <dgm:prSet presAssocID="{F0A48DC9-8961-4E0C-9931-8D57A09D5569}" presName="FiveNodes_4" presStyleLbl="node1" presStyleIdx="3" presStyleCnt="5">
        <dgm:presLayoutVars>
          <dgm:bulletEnabled val="1"/>
        </dgm:presLayoutVars>
      </dgm:prSet>
      <dgm:spPr/>
    </dgm:pt>
    <dgm:pt modelId="{5AEDD880-7167-43F7-AE04-EA97C2EDD370}" type="pres">
      <dgm:prSet presAssocID="{F0A48DC9-8961-4E0C-9931-8D57A09D5569}" presName="FiveNodes_5" presStyleLbl="node1" presStyleIdx="4" presStyleCnt="5">
        <dgm:presLayoutVars>
          <dgm:bulletEnabled val="1"/>
        </dgm:presLayoutVars>
      </dgm:prSet>
      <dgm:spPr/>
    </dgm:pt>
    <dgm:pt modelId="{39D3878B-736F-4A12-945E-6C660DBF4472}" type="pres">
      <dgm:prSet presAssocID="{F0A48DC9-8961-4E0C-9931-8D57A09D5569}" presName="FiveConn_1-2" presStyleLbl="fgAccFollowNode1" presStyleIdx="0" presStyleCnt="4">
        <dgm:presLayoutVars>
          <dgm:bulletEnabled val="1"/>
        </dgm:presLayoutVars>
      </dgm:prSet>
      <dgm:spPr/>
    </dgm:pt>
    <dgm:pt modelId="{D98F7468-52BC-47F7-A49F-1F6BF26AE0C0}" type="pres">
      <dgm:prSet presAssocID="{F0A48DC9-8961-4E0C-9931-8D57A09D5569}" presName="FiveConn_2-3" presStyleLbl="fgAccFollowNode1" presStyleIdx="1" presStyleCnt="4">
        <dgm:presLayoutVars>
          <dgm:bulletEnabled val="1"/>
        </dgm:presLayoutVars>
      </dgm:prSet>
      <dgm:spPr/>
    </dgm:pt>
    <dgm:pt modelId="{33873B45-BBE6-4B69-AB6E-BB81E575753D}" type="pres">
      <dgm:prSet presAssocID="{F0A48DC9-8961-4E0C-9931-8D57A09D5569}" presName="FiveConn_3-4" presStyleLbl="fgAccFollowNode1" presStyleIdx="2" presStyleCnt="4">
        <dgm:presLayoutVars>
          <dgm:bulletEnabled val="1"/>
        </dgm:presLayoutVars>
      </dgm:prSet>
      <dgm:spPr/>
    </dgm:pt>
    <dgm:pt modelId="{583207CB-E9B6-4F88-A636-7CA6E3DCA5B3}" type="pres">
      <dgm:prSet presAssocID="{F0A48DC9-8961-4E0C-9931-8D57A09D5569}" presName="FiveConn_4-5" presStyleLbl="fgAccFollowNode1" presStyleIdx="3" presStyleCnt="4">
        <dgm:presLayoutVars>
          <dgm:bulletEnabled val="1"/>
        </dgm:presLayoutVars>
      </dgm:prSet>
      <dgm:spPr/>
    </dgm:pt>
    <dgm:pt modelId="{35629416-68AB-42B6-93F2-5C5B8BEDC116}" type="pres">
      <dgm:prSet presAssocID="{F0A48DC9-8961-4E0C-9931-8D57A09D5569}" presName="FiveNodes_1_text" presStyleLbl="node1" presStyleIdx="4" presStyleCnt="5">
        <dgm:presLayoutVars>
          <dgm:bulletEnabled val="1"/>
        </dgm:presLayoutVars>
      </dgm:prSet>
      <dgm:spPr/>
    </dgm:pt>
    <dgm:pt modelId="{3DF256CC-C5DA-40FC-B0CD-1983EBA15643}" type="pres">
      <dgm:prSet presAssocID="{F0A48DC9-8961-4E0C-9931-8D57A09D5569}" presName="FiveNodes_2_text" presStyleLbl="node1" presStyleIdx="4" presStyleCnt="5">
        <dgm:presLayoutVars>
          <dgm:bulletEnabled val="1"/>
        </dgm:presLayoutVars>
      </dgm:prSet>
      <dgm:spPr/>
    </dgm:pt>
    <dgm:pt modelId="{AB4C85F0-D85E-4DBC-B092-DBC9C16D7148}" type="pres">
      <dgm:prSet presAssocID="{F0A48DC9-8961-4E0C-9931-8D57A09D5569}" presName="FiveNodes_3_text" presStyleLbl="node1" presStyleIdx="4" presStyleCnt="5">
        <dgm:presLayoutVars>
          <dgm:bulletEnabled val="1"/>
        </dgm:presLayoutVars>
      </dgm:prSet>
      <dgm:spPr/>
    </dgm:pt>
    <dgm:pt modelId="{1ED4BA02-CAC0-4B6E-9DCA-642EB0E62E08}" type="pres">
      <dgm:prSet presAssocID="{F0A48DC9-8961-4E0C-9931-8D57A09D5569}" presName="FiveNodes_4_text" presStyleLbl="node1" presStyleIdx="4" presStyleCnt="5">
        <dgm:presLayoutVars>
          <dgm:bulletEnabled val="1"/>
        </dgm:presLayoutVars>
      </dgm:prSet>
      <dgm:spPr/>
    </dgm:pt>
    <dgm:pt modelId="{D6FC47E2-0D80-42B3-966A-C5EC1EFF30E9}" type="pres">
      <dgm:prSet presAssocID="{F0A48DC9-8961-4E0C-9931-8D57A09D5569}" presName="FiveNodes_5_text" presStyleLbl="node1" presStyleIdx="4" presStyleCnt="5">
        <dgm:presLayoutVars>
          <dgm:bulletEnabled val="1"/>
        </dgm:presLayoutVars>
      </dgm:prSet>
      <dgm:spPr/>
    </dgm:pt>
  </dgm:ptLst>
  <dgm:cxnLst>
    <dgm:cxn modelId="{27B52201-B5A6-4D0A-81B2-F6EF8E38266A}" type="presOf" srcId="{43DCC2AD-B5F4-4DC7-935D-5E4A03054D88}" destId="{2762AE0C-2EB2-45FF-A125-7CFE59AD87B3}" srcOrd="0" destOrd="0" presId="urn:microsoft.com/office/officeart/2005/8/layout/vProcess5"/>
    <dgm:cxn modelId="{3658FB14-D99D-4ED7-8D8C-9A642FEA5130}" srcId="{F0A48DC9-8961-4E0C-9931-8D57A09D5569}" destId="{0D051E7C-F7CA-47E3-9CA9-90A0748E3AC1}" srcOrd="0" destOrd="0" parTransId="{4068C10F-4A4F-44C6-8A0A-1E7A8E9EB2A2}" sibTransId="{E83A5CE5-EBBC-4486-9344-7E6D432BA74A}"/>
    <dgm:cxn modelId="{9AA44832-F96E-4C64-9903-A9C4679F8DE3}" type="presOf" srcId="{55290A72-4F60-4BC1-BC95-966711FC266D}" destId="{3DF256CC-C5DA-40FC-B0CD-1983EBA15643}" srcOrd="1" destOrd="0" presId="urn:microsoft.com/office/officeart/2005/8/layout/vProcess5"/>
    <dgm:cxn modelId="{ADE77B41-37A6-4E53-873F-93E11E526412}" type="presOf" srcId="{57D068B5-9EF5-4295-92F6-354DAC6319A1}" destId="{583207CB-E9B6-4F88-A636-7CA6E3DCA5B3}" srcOrd="0" destOrd="0" presId="urn:microsoft.com/office/officeart/2005/8/layout/vProcess5"/>
    <dgm:cxn modelId="{BB99C161-2D08-4E73-9CE1-8C6764B83B43}" srcId="{F0A48DC9-8961-4E0C-9931-8D57A09D5569}" destId="{C213305B-92A0-46BE-A289-28662BF4E634}" srcOrd="2" destOrd="0" parTransId="{456CF5CF-9E61-4072-A7D9-68A98E9B2333}" sibTransId="{46C9D6AC-9A25-48F6-98F7-BA6FE14DAB38}"/>
    <dgm:cxn modelId="{5F394A64-5DFC-447F-A71D-6F77185BE38D}" type="presOf" srcId="{55290A72-4F60-4BC1-BC95-966711FC266D}" destId="{FC505087-0361-4A05-991C-C10AB4C83D30}" srcOrd="0" destOrd="0" presId="urn:microsoft.com/office/officeart/2005/8/layout/vProcess5"/>
    <dgm:cxn modelId="{4913684B-AD06-4698-8F5D-A0B9EF71E1FE}" type="presOf" srcId="{F0A48DC9-8961-4E0C-9931-8D57A09D5569}" destId="{7E731345-1F84-4210-A83E-32C71143C7F5}" srcOrd="0" destOrd="0" presId="urn:microsoft.com/office/officeart/2005/8/layout/vProcess5"/>
    <dgm:cxn modelId="{9ABD536E-64F5-490C-813B-E7F151507143}" srcId="{F0A48DC9-8961-4E0C-9931-8D57A09D5569}" destId="{55290A72-4F60-4BC1-BC95-966711FC266D}" srcOrd="1" destOrd="0" parTransId="{EF005E51-57BB-49B7-9B53-A8F5362449E4}" sibTransId="{6B2A48C2-DE73-4035-B6BE-B049F2D3538E}"/>
    <dgm:cxn modelId="{CE933082-A97D-4BF1-9A7F-490C0CE2AAA9}" type="presOf" srcId="{E83A5CE5-EBBC-4486-9344-7E6D432BA74A}" destId="{39D3878B-736F-4A12-945E-6C660DBF4472}" srcOrd="0" destOrd="0" presId="urn:microsoft.com/office/officeart/2005/8/layout/vProcess5"/>
    <dgm:cxn modelId="{ABEAFF93-FC2F-49FB-934A-E8DCDA59D57C}" type="presOf" srcId="{C213305B-92A0-46BE-A289-28662BF4E634}" destId="{AB4C85F0-D85E-4DBC-B092-DBC9C16D7148}" srcOrd="1" destOrd="0" presId="urn:microsoft.com/office/officeart/2005/8/layout/vProcess5"/>
    <dgm:cxn modelId="{63FD9A96-0390-48DA-AB7C-549FE15B67BA}" type="presOf" srcId="{46C9D6AC-9A25-48F6-98F7-BA6FE14DAB38}" destId="{33873B45-BBE6-4B69-AB6E-BB81E575753D}" srcOrd="0" destOrd="0" presId="urn:microsoft.com/office/officeart/2005/8/layout/vProcess5"/>
    <dgm:cxn modelId="{1C98959A-E2AA-4AA7-B7C5-747E423B8909}" type="presOf" srcId="{0D051E7C-F7CA-47E3-9CA9-90A0748E3AC1}" destId="{154BE9BA-A6C1-4491-90F7-585B054453EC}" srcOrd="0" destOrd="0" presId="urn:microsoft.com/office/officeart/2005/8/layout/vProcess5"/>
    <dgm:cxn modelId="{07BCDEA3-68BE-4FA2-A8E5-6499ADE6E084}" type="presOf" srcId="{78867C02-4B40-4EFC-B711-D2C4080727EB}" destId="{5AEDD880-7167-43F7-AE04-EA97C2EDD370}" srcOrd="0" destOrd="0" presId="urn:microsoft.com/office/officeart/2005/8/layout/vProcess5"/>
    <dgm:cxn modelId="{DBCAD2A6-AA5B-44CF-9F5C-C5876733BA8D}" srcId="{F0A48DC9-8961-4E0C-9931-8D57A09D5569}" destId="{43DCC2AD-B5F4-4DC7-935D-5E4A03054D88}" srcOrd="3" destOrd="0" parTransId="{3BB71DFA-BD8C-4543-B74B-D0D6B0BC7AFE}" sibTransId="{57D068B5-9EF5-4295-92F6-354DAC6319A1}"/>
    <dgm:cxn modelId="{7DE259BB-DE5B-4637-98B5-CE9C6A9B8EF7}" type="presOf" srcId="{0D051E7C-F7CA-47E3-9CA9-90A0748E3AC1}" destId="{35629416-68AB-42B6-93F2-5C5B8BEDC116}" srcOrd="1" destOrd="0" presId="urn:microsoft.com/office/officeart/2005/8/layout/vProcess5"/>
    <dgm:cxn modelId="{6EDA2CD4-33C9-42EC-964D-CC0F774D6678}" type="presOf" srcId="{78867C02-4B40-4EFC-B711-D2C4080727EB}" destId="{D6FC47E2-0D80-42B3-966A-C5EC1EFF30E9}" srcOrd="1" destOrd="0" presId="urn:microsoft.com/office/officeart/2005/8/layout/vProcess5"/>
    <dgm:cxn modelId="{55FC8DF0-C28A-4220-98FA-36F9EF2C7594}" type="presOf" srcId="{43DCC2AD-B5F4-4DC7-935D-5E4A03054D88}" destId="{1ED4BA02-CAC0-4B6E-9DCA-642EB0E62E08}" srcOrd="1" destOrd="0" presId="urn:microsoft.com/office/officeart/2005/8/layout/vProcess5"/>
    <dgm:cxn modelId="{C1C631F4-FD25-4430-840C-286FD97BAB29}" type="presOf" srcId="{6B2A48C2-DE73-4035-B6BE-B049F2D3538E}" destId="{D98F7468-52BC-47F7-A49F-1F6BF26AE0C0}" srcOrd="0" destOrd="0" presId="urn:microsoft.com/office/officeart/2005/8/layout/vProcess5"/>
    <dgm:cxn modelId="{3753D9FC-50C6-4C8B-98DF-C3A3A197C85B}" srcId="{F0A48DC9-8961-4E0C-9931-8D57A09D5569}" destId="{78867C02-4B40-4EFC-B711-D2C4080727EB}" srcOrd="4" destOrd="0" parTransId="{31ACB3A8-CA08-4A56-BAF7-65A23C16815B}" sibTransId="{29953053-7A26-45F7-BFEB-CC917C248DC6}"/>
    <dgm:cxn modelId="{5A0EA6FD-D416-4D6C-A39E-21AEB2503459}" type="presOf" srcId="{C213305B-92A0-46BE-A289-28662BF4E634}" destId="{9B505B58-FC5F-42B4-93F3-6368D9AE90AE}" srcOrd="0" destOrd="0" presId="urn:microsoft.com/office/officeart/2005/8/layout/vProcess5"/>
    <dgm:cxn modelId="{B4101F47-C42F-45F2-BD27-5DECCB51BFF1}" type="presParOf" srcId="{7E731345-1F84-4210-A83E-32C71143C7F5}" destId="{719F6042-1E3C-49F1-95D5-226ACFEFC0FF}" srcOrd="0" destOrd="0" presId="urn:microsoft.com/office/officeart/2005/8/layout/vProcess5"/>
    <dgm:cxn modelId="{79ACFFCE-977E-4B52-825B-368108C6B7B7}" type="presParOf" srcId="{7E731345-1F84-4210-A83E-32C71143C7F5}" destId="{154BE9BA-A6C1-4491-90F7-585B054453EC}" srcOrd="1" destOrd="0" presId="urn:microsoft.com/office/officeart/2005/8/layout/vProcess5"/>
    <dgm:cxn modelId="{5412BA26-34F4-4149-9D11-3B51874CCE7F}" type="presParOf" srcId="{7E731345-1F84-4210-A83E-32C71143C7F5}" destId="{FC505087-0361-4A05-991C-C10AB4C83D30}" srcOrd="2" destOrd="0" presId="urn:microsoft.com/office/officeart/2005/8/layout/vProcess5"/>
    <dgm:cxn modelId="{19C7DC80-60A2-435D-8F98-673589BA7099}" type="presParOf" srcId="{7E731345-1F84-4210-A83E-32C71143C7F5}" destId="{9B505B58-FC5F-42B4-93F3-6368D9AE90AE}" srcOrd="3" destOrd="0" presId="urn:microsoft.com/office/officeart/2005/8/layout/vProcess5"/>
    <dgm:cxn modelId="{19AB7FC6-DF9F-4DB4-B295-12795E924DE0}" type="presParOf" srcId="{7E731345-1F84-4210-A83E-32C71143C7F5}" destId="{2762AE0C-2EB2-45FF-A125-7CFE59AD87B3}" srcOrd="4" destOrd="0" presId="urn:microsoft.com/office/officeart/2005/8/layout/vProcess5"/>
    <dgm:cxn modelId="{861E3695-845A-4643-BD28-25E483223E41}" type="presParOf" srcId="{7E731345-1F84-4210-A83E-32C71143C7F5}" destId="{5AEDD880-7167-43F7-AE04-EA97C2EDD370}" srcOrd="5" destOrd="0" presId="urn:microsoft.com/office/officeart/2005/8/layout/vProcess5"/>
    <dgm:cxn modelId="{21F59F2C-5654-4FA8-BD26-CD45A8871442}" type="presParOf" srcId="{7E731345-1F84-4210-A83E-32C71143C7F5}" destId="{39D3878B-736F-4A12-945E-6C660DBF4472}" srcOrd="6" destOrd="0" presId="urn:microsoft.com/office/officeart/2005/8/layout/vProcess5"/>
    <dgm:cxn modelId="{F5957248-29C9-4F6C-A0DD-AC7AD4EB4511}" type="presParOf" srcId="{7E731345-1F84-4210-A83E-32C71143C7F5}" destId="{D98F7468-52BC-47F7-A49F-1F6BF26AE0C0}" srcOrd="7" destOrd="0" presId="urn:microsoft.com/office/officeart/2005/8/layout/vProcess5"/>
    <dgm:cxn modelId="{D9F7EA0D-130D-4D25-880F-833586054F09}" type="presParOf" srcId="{7E731345-1F84-4210-A83E-32C71143C7F5}" destId="{33873B45-BBE6-4B69-AB6E-BB81E575753D}" srcOrd="8" destOrd="0" presId="urn:microsoft.com/office/officeart/2005/8/layout/vProcess5"/>
    <dgm:cxn modelId="{CF197212-C886-412C-B9BE-3A93EF6BDF15}" type="presParOf" srcId="{7E731345-1F84-4210-A83E-32C71143C7F5}" destId="{583207CB-E9B6-4F88-A636-7CA6E3DCA5B3}" srcOrd="9" destOrd="0" presId="urn:microsoft.com/office/officeart/2005/8/layout/vProcess5"/>
    <dgm:cxn modelId="{EB626613-53A5-408C-AC2A-CCDB3F842D39}" type="presParOf" srcId="{7E731345-1F84-4210-A83E-32C71143C7F5}" destId="{35629416-68AB-42B6-93F2-5C5B8BEDC116}" srcOrd="10" destOrd="0" presId="urn:microsoft.com/office/officeart/2005/8/layout/vProcess5"/>
    <dgm:cxn modelId="{1630ABBD-31C2-42F9-8A9D-D3D0915883F1}" type="presParOf" srcId="{7E731345-1F84-4210-A83E-32C71143C7F5}" destId="{3DF256CC-C5DA-40FC-B0CD-1983EBA15643}" srcOrd="11" destOrd="0" presId="urn:microsoft.com/office/officeart/2005/8/layout/vProcess5"/>
    <dgm:cxn modelId="{3F8EC7F9-10F0-4681-8C6D-B1A5FC0F060F}" type="presParOf" srcId="{7E731345-1F84-4210-A83E-32C71143C7F5}" destId="{AB4C85F0-D85E-4DBC-B092-DBC9C16D7148}" srcOrd="12" destOrd="0" presId="urn:microsoft.com/office/officeart/2005/8/layout/vProcess5"/>
    <dgm:cxn modelId="{21C2F4C4-D155-4A5A-8584-7E128194F853}" type="presParOf" srcId="{7E731345-1F84-4210-A83E-32C71143C7F5}" destId="{1ED4BA02-CAC0-4B6E-9DCA-642EB0E62E08}" srcOrd="13" destOrd="0" presId="urn:microsoft.com/office/officeart/2005/8/layout/vProcess5"/>
    <dgm:cxn modelId="{832C65BF-EF3D-479E-AD50-FC1C092F8B11}" type="presParOf" srcId="{7E731345-1F84-4210-A83E-32C71143C7F5}" destId="{D6FC47E2-0D80-42B3-966A-C5EC1EFF30E9}"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ADE05-36BE-4902-89E7-C56A1852CEBA}">
      <dsp:nvSpPr>
        <dsp:cNvPr id="0" name=""/>
        <dsp:cNvSpPr/>
      </dsp:nvSpPr>
      <dsp:spPr>
        <a:xfrm>
          <a:off x="0" y="0"/>
          <a:ext cx="765208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F5C513-C213-4F6C-B4A8-EF5395B0312D}">
      <dsp:nvSpPr>
        <dsp:cNvPr id="0" name=""/>
        <dsp:cNvSpPr/>
      </dsp:nvSpPr>
      <dsp:spPr>
        <a:xfrm>
          <a:off x="0" y="0"/>
          <a:ext cx="7652084" cy="1968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dirty="0"/>
            <a:t>This link contains various crimes that happening in India like cases of crime against women, Custodial Deaths, Victims of Kidnapping &amp; Abduction for specific purposes, Human Rights Violations by Police, Serious Fraud, Murder, Juveniles case, Property Stolen &amp; Recovered, etc.</a:t>
          </a:r>
          <a:endParaRPr lang="en-US" sz="1900" kern="1200" dirty="0"/>
        </a:p>
      </dsp:txBody>
      <dsp:txXfrm>
        <a:off x="0" y="0"/>
        <a:ext cx="7652084" cy="1968551"/>
      </dsp:txXfrm>
    </dsp:sp>
    <dsp:sp modelId="{629236B6-8E92-4E1C-879E-87C981280AAD}">
      <dsp:nvSpPr>
        <dsp:cNvPr id="0" name=""/>
        <dsp:cNvSpPr/>
      </dsp:nvSpPr>
      <dsp:spPr>
        <a:xfrm>
          <a:off x="0" y="1968551"/>
          <a:ext cx="765208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6A45A1-8E47-454F-9B54-5E49F5A0BF8A}">
      <dsp:nvSpPr>
        <dsp:cNvPr id="0" name=""/>
        <dsp:cNvSpPr/>
      </dsp:nvSpPr>
      <dsp:spPr>
        <a:xfrm>
          <a:off x="0" y="1968551"/>
          <a:ext cx="7652084" cy="1968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dirty="0"/>
            <a:t>From all these crimes I selected “Crime Against Women”. Crime against women reported every two minutes over the last decade. It is 2022, But still, we survived one of the worst years, and hopefully, everything will be back to normal. But one thing which hasn't changed yet is the number of crimes against women. domestic violence complaints were at a 10-year high during the COVID-19 lockdown.</a:t>
          </a:r>
          <a:endParaRPr lang="en-US" sz="1900" kern="1200" dirty="0"/>
        </a:p>
      </dsp:txBody>
      <dsp:txXfrm>
        <a:off x="0" y="1968551"/>
        <a:ext cx="7652084" cy="19685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EF7B9-BB75-4EE4-89A3-4D4B69C9ED61}">
      <dsp:nvSpPr>
        <dsp:cNvPr id="0" name=""/>
        <dsp:cNvSpPr/>
      </dsp:nvSpPr>
      <dsp:spPr>
        <a:xfrm>
          <a:off x="0" y="274"/>
          <a:ext cx="773789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8F1116-DD33-4E4E-8F0A-CAA99DCC0111}">
      <dsp:nvSpPr>
        <dsp:cNvPr id="0" name=""/>
        <dsp:cNvSpPr/>
      </dsp:nvSpPr>
      <dsp:spPr>
        <a:xfrm>
          <a:off x="0" y="274"/>
          <a:ext cx="7737894" cy="3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Rape</a:t>
          </a:r>
          <a:endParaRPr lang="en-US" sz="1500" kern="1200" dirty="0"/>
        </a:p>
      </dsp:txBody>
      <dsp:txXfrm>
        <a:off x="0" y="274"/>
        <a:ext cx="7737894" cy="320888"/>
      </dsp:txXfrm>
    </dsp:sp>
    <dsp:sp modelId="{46992F0B-FB5E-451D-A2FA-5C8116310E01}">
      <dsp:nvSpPr>
        <dsp:cNvPr id="0" name=""/>
        <dsp:cNvSpPr/>
      </dsp:nvSpPr>
      <dsp:spPr>
        <a:xfrm>
          <a:off x="0" y="321162"/>
          <a:ext cx="773789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6DD9E-2418-4B55-AC00-29B33CC34D35}">
      <dsp:nvSpPr>
        <dsp:cNvPr id="0" name=""/>
        <dsp:cNvSpPr/>
      </dsp:nvSpPr>
      <dsp:spPr>
        <a:xfrm>
          <a:off x="0" y="321162"/>
          <a:ext cx="7737894" cy="3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Kidnapping &amp; Abduction</a:t>
          </a:r>
          <a:endParaRPr lang="en-US" sz="1500" kern="1200"/>
        </a:p>
      </dsp:txBody>
      <dsp:txXfrm>
        <a:off x="0" y="321162"/>
        <a:ext cx="7737894" cy="320888"/>
      </dsp:txXfrm>
    </dsp:sp>
    <dsp:sp modelId="{37B9F3D2-A3BA-4816-A97F-414A5EC92215}">
      <dsp:nvSpPr>
        <dsp:cNvPr id="0" name=""/>
        <dsp:cNvSpPr/>
      </dsp:nvSpPr>
      <dsp:spPr>
        <a:xfrm>
          <a:off x="0" y="642051"/>
          <a:ext cx="773789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1B7DF1-2A8A-41F8-A3C9-AEAB17FA23A8}">
      <dsp:nvSpPr>
        <dsp:cNvPr id="0" name=""/>
        <dsp:cNvSpPr/>
      </dsp:nvSpPr>
      <dsp:spPr>
        <a:xfrm>
          <a:off x="0" y="642051"/>
          <a:ext cx="7737894" cy="3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Dowery Deaths</a:t>
          </a:r>
          <a:endParaRPr lang="en-US" sz="1500" kern="1200"/>
        </a:p>
      </dsp:txBody>
      <dsp:txXfrm>
        <a:off x="0" y="642051"/>
        <a:ext cx="7737894" cy="320888"/>
      </dsp:txXfrm>
    </dsp:sp>
    <dsp:sp modelId="{93C26C5C-9F67-42DD-9276-E5F88702E86C}">
      <dsp:nvSpPr>
        <dsp:cNvPr id="0" name=""/>
        <dsp:cNvSpPr/>
      </dsp:nvSpPr>
      <dsp:spPr>
        <a:xfrm>
          <a:off x="0" y="962940"/>
          <a:ext cx="773789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F8258-75A8-45E7-8E93-D3A40265A376}">
      <dsp:nvSpPr>
        <dsp:cNvPr id="0" name=""/>
        <dsp:cNvSpPr/>
      </dsp:nvSpPr>
      <dsp:spPr>
        <a:xfrm>
          <a:off x="0" y="962940"/>
          <a:ext cx="7737894" cy="3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Assault on women with the internet to outrage their modesty</a:t>
          </a:r>
          <a:endParaRPr lang="en-US" sz="1500" kern="1200"/>
        </a:p>
      </dsp:txBody>
      <dsp:txXfrm>
        <a:off x="0" y="962940"/>
        <a:ext cx="7737894" cy="320888"/>
      </dsp:txXfrm>
    </dsp:sp>
    <dsp:sp modelId="{61DD0AA9-6ECA-4CA4-BB12-F189DEADCCD2}">
      <dsp:nvSpPr>
        <dsp:cNvPr id="0" name=""/>
        <dsp:cNvSpPr/>
      </dsp:nvSpPr>
      <dsp:spPr>
        <a:xfrm>
          <a:off x="0" y="1283828"/>
          <a:ext cx="773789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C6751-4C40-4734-BC69-341F3C9835AC}">
      <dsp:nvSpPr>
        <dsp:cNvPr id="0" name=""/>
        <dsp:cNvSpPr/>
      </dsp:nvSpPr>
      <dsp:spPr>
        <a:xfrm>
          <a:off x="0" y="1283828"/>
          <a:ext cx="7737894" cy="3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Insult to the modesty of women</a:t>
          </a:r>
          <a:endParaRPr lang="en-US" sz="1500" kern="1200"/>
        </a:p>
      </dsp:txBody>
      <dsp:txXfrm>
        <a:off x="0" y="1283828"/>
        <a:ext cx="7737894" cy="320888"/>
      </dsp:txXfrm>
    </dsp:sp>
    <dsp:sp modelId="{21002791-C4CE-4464-8AE8-7E516505B5FE}">
      <dsp:nvSpPr>
        <dsp:cNvPr id="0" name=""/>
        <dsp:cNvSpPr/>
      </dsp:nvSpPr>
      <dsp:spPr>
        <a:xfrm>
          <a:off x="0" y="1604717"/>
          <a:ext cx="773789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726C16-C4A3-4A0C-8B97-40CEC5FF417D}">
      <dsp:nvSpPr>
        <dsp:cNvPr id="0" name=""/>
        <dsp:cNvSpPr/>
      </dsp:nvSpPr>
      <dsp:spPr>
        <a:xfrm>
          <a:off x="0" y="1604717"/>
          <a:ext cx="7737894" cy="3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Cruelty by Husband or his relatives</a:t>
          </a:r>
          <a:endParaRPr lang="en-US" sz="1500" kern="1200"/>
        </a:p>
      </dsp:txBody>
      <dsp:txXfrm>
        <a:off x="0" y="1604717"/>
        <a:ext cx="7737894" cy="320888"/>
      </dsp:txXfrm>
    </dsp:sp>
    <dsp:sp modelId="{A67365D1-129D-405A-AF4A-9A8B96A40C85}">
      <dsp:nvSpPr>
        <dsp:cNvPr id="0" name=""/>
        <dsp:cNvSpPr/>
      </dsp:nvSpPr>
      <dsp:spPr>
        <a:xfrm>
          <a:off x="0" y="1925606"/>
          <a:ext cx="773789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DA43B5-16FB-4B0A-842F-0ACBF9FA19BB}">
      <dsp:nvSpPr>
        <dsp:cNvPr id="0" name=""/>
        <dsp:cNvSpPr/>
      </dsp:nvSpPr>
      <dsp:spPr>
        <a:xfrm>
          <a:off x="0" y="1925606"/>
          <a:ext cx="7737894" cy="3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Importation of Girls</a:t>
          </a:r>
          <a:endParaRPr lang="en-US" sz="1500" kern="1200"/>
        </a:p>
      </dsp:txBody>
      <dsp:txXfrm>
        <a:off x="0" y="1925606"/>
        <a:ext cx="7737894" cy="3208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C89AE-F081-4128-BD7A-F94516647A88}">
      <dsp:nvSpPr>
        <dsp:cNvPr id="0" name=""/>
        <dsp:cNvSpPr/>
      </dsp:nvSpPr>
      <dsp:spPr>
        <a:xfrm>
          <a:off x="1254963" y="304274"/>
          <a:ext cx="420590" cy="308967"/>
        </a:xfrm>
        <a:prstGeom prst="rect">
          <a:avLst/>
        </a:prstGeom>
        <a:blipFill>
          <a:blip xmlns:r="http://schemas.openxmlformats.org/officeDocument/2006/relationships" r:embed="rId1"/>
          <a:srcRect/>
          <a:stretch>
            <a:fillRect t="-10000" b="-10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1C5A2F-17B4-4B84-A6D4-5C97D0625068}">
      <dsp:nvSpPr>
        <dsp:cNvPr id="0" name=""/>
        <dsp:cNvSpPr/>
      </dsp:nvSpPr>
      <dsp:spPr>
        <a:xfrm>
          <a:off x="617113" y="956025"/>
          <a:ext cx="1696289" cy="67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"Andhra Pradesh" has the highest number of crime cases.</a:t>
          </a:r>
        </a:p>
      </dsp:txBody>
      <dsp:txXfrm>
        <a:off x="617113" y="956025"/>
        <a:ext cx="1696289" cy="678515"/>
      </dsp:txXfrm>
    </dsp:sp>
    <dsp:sp modelId="{E9D1B41A-9FE3-42C1-B2D0-F4CAC8EF41E0}">
      <dsp:nvSpPr>
        <dsp:cNvPr id="0" name=""/>
        <dsp:cNvSpPr/>
      </dsp:nvSpPr>
      <dsp:spPr>
        <a:xfrm>
          <a:off x="1230107" y="2058613"/>
          <a:ext cx="470302" cy="406511"/>
        </a:xfrm>
        <a:prstGeom prst="rect">
          <a:avLst/>
        </a:prstGeom>
        <a:blipFill>
          <a:blip xmlns:r="http://schemas.openxmlformats.org/officeDocument/2006/relationships" r:embed="rId2"/>
          <a:srcRect/>
          <a:stretch>
            <a:fillRect t="-4000" b="-4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ED3998-65D3-44A5-8F34-D10B465614DD}">
      <dsp:nvSpPr>
        <dsp:cNvPr id="0" name=""/>
        <dsp:cNvSpPr/>
      </dsp:nvSpPr>
      <dsp:spPr>
        <a:xfrm>
          <a:off x="617113" y="2897982"/>
          <a:ext cx="1696289" cy="67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"Uttar Pradesh" is the second highest.</a:t>
          </a:r>
        </a:p>
      </dsp:txBody>
      <dsp:txXfrm>
        <a:off x="617113" y="2897982"/>
        <a:ext cx="1696289" cy="6785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C323E-6417-4702-9CCA-7385E5D005C3}">
      <dsp:nvSpPr>
        <dsp:cNvPr id="0" name=""/>
        <dsp:cNvSpPr/>
      </dsp:nvSpPr>
      <dsp:spPr>
        <a:xfrm>
          <a:off x="0" y="74024"/>
          <a:ext cx="6692813" cy="73359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Rehabilitation of victims after the crime should be the priority.</a:t>
          </a:r>
          <a:endParaRPr lang="en-US" sz="1900" kern="1200"/>
        </a:p>
      </dsp:txBody>
      <dsp:txXfrm>
        <a:off x="35811" y="109835"/>
        <a:ext cx="6621191" cy="661968"/>
      </dsp:txXfrm>
    </dsp:sp>
    <dsp:sp modelId="{C6CC7868-AD16-46AD-8A22-0CC738C69BE7}">
      <dsp:nvSpPr>
        <dsp:cNvPr id="0" name=""/>
        <dsp:cNvSpPr/>
      </dsp:nvSpPr>
      <dsp:spPr>
        <a:xfrm>
          <a:off x="0" y="862334"/>
          <a:ext cx="6692813" cy="733590"/>
        </a:xfrm>
        <a:prstGeom prst="roundRect">
          <a:avLst/>
        </a:prstGeom>
        <a:gradFill rotWithShape="0">
          <a:gsLst>
            <a:gs pos="0">
              <a:schemeClr val="accent2">
                <a:hueOff val="-542490"/>
                <a:satOff val="-331"/>
                <a:lumOff val="1294"/>
                <a:alphaOff val="0"/>
                <a:tint val="96000"/>
                <a:lumMod val="100000"/>
              </a:schemeClr>
            </a:gs>
            <a:gs pos="78000">
              <a:schemeClr val="accent2">
                <a:hueOff val="-542490"/>
                <a:satOff val="-331"/>
                <a:lumOff val="129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Making and implementing laws to combat the rising percentage of crime against women.</a:t>
          </a:r>
          <a:endParaRPr lang="en-US" sz="1900" kern="1200"/>
        </a:p>
      </dsp:txBody>
      <dsp:txXfrm>
        <a:off x="35811" y="898145"/>
        <a:ext cx="6621191" cy="661968"/>
      </dsp:txXfrm>
    </dsp:sp>
    <dsp:sp modelId="{8AF62542-768B-4BD7-ABDD-0D8BA3E5A405}">
      <dsp:nvSpPr>
        <dsp:cNvPr id="0" name=""/>
        <dsp:cNvSpPr/>
      </dsp:nvSpPr>
      <dsp:spPr>
        <a:xfrm>
          <a:off x="0" y="1650645"/>
          <a:ext cx="6692813" cy="733590"/>
        </a:xfrm>
        <a:prstGeom prst="roundRect">
          <a:avLst/>
        </a:prstGeom>
        <a:gradFill rotWithShape="0">
          <a:gsLst>
            <a:gs pos="0">
              <a:schemeClr val="accent2">
                <a:hueOff val="-1084980"/>
                <a:satOff val="-662"/>
                <a:lumOff val="2588"/>
                <a:alphaOff val="0"/>
                <a:tint val="96000"/>
                <a:lumMod val="100000"/>
              </a:schemeClr>
            </a:gs>
            <a:gs pos="78000">
              <a:schemeClr val="accent2">
                <a:hueOff val="-1084980"/>
                <a:satOff val="-662"/>
                <a:lumOff val="258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Capital punishment should be awarded to the accused.</a:t>
          </a:r>
          <a:endParaRPr lang="en-US" sz="1900" kern="1200"/>
        </a:p>
      </dsp:txBody>
      <dsp:txXfrm>
        <a:off x="35811" y="1686456"/>
        <a:ext cx="6621191" cy="661968"/>
      </dsp:txXfrm>
    </dsp:sp>
    <dsp:sp modelId="{EFB17071-E597-4874-A3A1-308933F98E10}">
      <dsp:nvSpPr>
        <dsp:cNvPr id="0" name=""/>
        <dsp:cNvSpPr/>
      </dsp:nvSpPr>
      <dsp:spPr>
        <a:xfrm>
          <a:off x="0" y="2438955"/>
          <a:ext cx="6692813" cy="733590"/>
        </a:xfrm>
        <a:prstGeom prst="roundRect">
          <a:avLst/>
        </a:prstGeom>
        <a:gradFill rotWithShape="0">
          <a:gsLst>
            <a:gs pos="0">
              <a:schemeClr val="accent2">
                <a:hueOff val="-1627470"/>
                <a:satOff val="-994"/>
                <a:lumOff val="3883"/>
                <a:alphaOff val="0"/>
                <a:tint val="96000"/>
                <a:lumMod val="100000"/>
              </a:schemeClr>
            </a:gs>
            <a:gs pos="78000">
              <a:schemeClr val="accent2">
                <a:hueOff val="-1627470"/>
                <a:satOff val="-994"/>
                <a:lumOff val="388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Faster judicial process is another through which crimes can be stopped </a:t>
          </a:r>
          <a:r>
            <a:rPr lang="en-IN" sz="1900" b="1" kern="1200"/>
            <a:t>effectively</a:t>
          </a:r>
          <a:r>
            <a:rPr lang="en-IN" sz="1900" kern="1200"/>
            <a:t>.</a:t>
          </a:r>
          <a:endParaRPr lang="en-US" sz="1900" kern="1200"/>
        </a:p>
      </dsp:txBody>
      <dsp:txXfrm>
        <a:off x="35811" y="2474766"/>
        <a:ext cx="6621191" cy="661968"/>
      </dsp:txXfrm>
    </dsp:sp>
    <dsp:sp modelId="{6ECA5D6F-BB7F-4A96-9360-F6912A6B1EF5}">
      <dsp:nvSpPr>
        <dsp:cNvPr id="0" name=""/>
        <dsp:cNvSpPr/>
      </dsp:nvSpPr>
      <dsp:spPr>
        <a:xfrm>
          <a:off x="0" y="3227265"/>
          <a:ext cx="6692813" cy="733590"/>
        </a:xfrm>
        <a:prstGeom prst="roundRect">
          <a:avLst/>
        </a:prstGeom>
        <a:gradFill rotWithShape="0">
          <a:gsLst>
            <a:gs pos="0">
              <a:schemeClr val="accent2">
                <a:hueOff val="-2169960"/>
                <a:satOff val="-1325"/>
                <a:lumOff val="5177"/>
                <a:alphaOff val="0"/>
                <a:tint val="96000"/>
                <a:lumMod val="100000"/>
              </a:schemeClr>
            </a:gs>
            <a:gs pos="78000">
              <a:schemeClr val="accent2">
                <a:hueOff val="-2169960"/>
                <a:satOff val="-1325"/>
                <a:lumOff val="51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Making prostitution legal (it has worked in many countries like Italy, Australia, etc)</a:t>
          </a:r>
          <a:endParaRPr lang="en-US" sz="1900" kern="1200"/>
        </a:p>
      </dsp:txBody>
      <dsp:txXfrm>
        <a:off x="35811" y="3263076"/>
        <a:ext cx="6621191" cy="661968"/>
      </dsp:txXfrm>
    </dsp:sp>
    <dsp:sp modelId="{15001971-8B71-4214-BCB4-8425320D11E9}">
      <dsp:nvSpPr>
        <dsp:cNvPr id="0" name=""/>
        <dsp:cNvSpPr/>
      </dsp:nvSpPr>
      <dsp:spPr>
        <a:xfrm>
          <a:off x="0" y="4015574"/>
          <a:ext cx="6692813" cy="73359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Giving women martial art or self-defence training.</a:t>
          </a:r>
          <a:endParaRPr lang="en-US" sz="1900" kern="1200"/>
        </a:p>
      </dsp:txBody>
      <dsp:txXfrm>
        <a:off x="35811" y="4051385"/>
        <a:ext cx="6621191" cy="6619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BE9BA-A6C1-4491-90F7-585B054453EC}">
      <dsp:nvSpPr>
        <dsp:cNvPr id="0" name=""/>
        <dsp:cNvSpPr/>
      </dsp:nvSpPr>
      <dsp:spPr>
        <a:xfrm>
          <a:off x="0" y="0"/>
          <a:ext cx="3129618" cy="69853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Installation of CCTV Cameras in public places.</a:t>
          </a:r>
          <a:endParaRPr lang="en-US" sz="1300" kern="1200" dirty="0"/>
        </a:p>
      </dsp:txBody>
      <dsp:txXfrm>
        <a:off x="20460" y="20460"/>
        <a:ext cx="2294109" cy="657619"/>
      </dsp:txXfrm>
    </dsp:sp>
    <dsp:sp modelId="{FC505087-0361-4A05-991C-C10AB4C83D30}">
      <dsp:nvSpPr>
        <dsp:cNvPr id="0" name=""/>
        <dsp:cNvSpPr/>
      </dsp:nvSpPr>
      <dsp:spPr>
        <a:xfrm>
          <a:off x="233705" y="795558"/>
          <a:ext cx="3129618" cy="698539"/>
        </a:xfrm>
        <a:prstGeom prst="roundRect">
          <a:avLst>
            <a:gd name="adj" fmla="val 10000"/>
          </a:avLst>
        </a:prstGeom>
        <a:solidFill>
          <a:schemeClr val="accent2">
            <a:hueOff val="-678113"/>
            <a:satOff val="-414"/>
            <a:lumOff val="161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Avoid going to lonely places at night.</a:t>
          </a:r>
          <a:endParaRPr lang="en-US" sz="1300" kern="1200" dirty="0"/>
        </a:p>
      </dsp:txBody>
      <dsp:txXfrm>
        <a:off x="254165" y="816018"/>
        <a:ext cx="2400942" cy="657619"/>
      </dsp:txXfrm>
    </dsp:sp>
    <dsp:sp modelId="{9B505B58-FC5F-42B4-93F3-6368D9AE90AE}">
      <dsp:nvSpPr>
        <dsp:cNvPr id="0" name=""/>
        <dsp:cNvSpPr/>
      </dsp:nvSpPr>
      <dsp:spPr>
        <a:xfrm>
          <a:off x="467410" y="1591116"/>
          <a:ext cx="3129618" cy="698539"/>
        </a:xfrm>
        <a:prstGeom prst="roundRect">
          <a:avLst>
            <a:gd name="adj" fmla="val 10000"/>
          </a:avLst>
        </a:prstGeom>
        <a:solidFill>
          <a:schemeClr val="accent2">
            <a:hueOff val="-1356225"/>
            <a:satOff val="-828"/>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Appointing more female police officers.</a:t>
          </a:r>
          <a:endParaRPr lang="en-US" sz="1300" kern="1200" dirty="0"/>
        </a:p>
      </dsp:txBody>
      <dsp:txXfrm>
        <a:off x="487870" y="1611576"/>
        <a:ext cx="2400942" cy="657619"/>
      </dsp:txXfrm>
    </dsp:sp>
    <dsp:sp modelId="{2762AE0C-2EB2-45FF-A125-7CFE59AD87B3}">
      <dsp:nvSpPr>
        <dsp:cNvPr id="0" name=""/>
        <dsp:cNvSpPr/>
      </dsp:nvSpPr>
      <dsp:spPr>
        <a:xfrm>
          <a:off x="701115" y="2386675"/>
          <a:ext cx="3129618" cy="698539"/>
        </a:xfrm>
        <a:prstGeom prst="roundRect">
          <a:avLst>
            <a:gd name="adj" fmla="val 10000"/>
          </a:avLst>
        </a:prstGeom>
        <a:solidFill>
          <a:schemeClr val="accent2">
            <a:hueOff val="-2034338"/>
            <a:satOff val="-1242"/>
            <a:lumOff val="4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Self-defence techniques (like martial arts, pepper spray).</a:t>
          </a:r>
          <a:endParaRPr lang="en-US" sz="1300" kern="1200" dirty="0"/>
        </a:p>
      </dsp:txBody>
      <dsp:txXfrm>
        <a:off x="721575" y="2407135"/>
        <a:ext cx="2400942" cy="657619"/>
      </dsp:txXfrm>
    </dsp:sp>
    <dsp:sp modelId="{5AEDD880-7167-43F7-AE04-EA97C2EDD370}">
      <dsp:nvSpPr>
        <dsp:cNvPr id="0" name=""/>
        <dsp:cNvSpPr/>
      </dsp:nvSpPr>
      <dsp:spPr>
        <a:xfrm>
          <a:off x="934820" y="3182233"/>
          <a:ext cx="3129618" cy="698539"/>
        </a:xfrm>
        <a:prstGeom prst="roundRect">
          <a:avLst>
            <a:gd name="adj" fmla="val 10000"/>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Seek help from an assistance number when in danger</a:t>
          </a:r>
          <a:endParaRPr lang="en-US" sz="1300" kern="1200" dirty="0"/>
        </a:p>
      </dsp:txBody>
      <dsp:txXfrm>
        <a:off x="955280" y="3202693"/>
        <a:ext cx="2400942" cy="657619"/>
      </dsp:txXfrm>
    </dsp:sp>
    <dsp:sp modelId="{39D3878B-736F-4A12-945E-6C660DBF4472}">
      <dsp:nvSpPr>
        <dsp:cNvPr id="0" name=""/>
        <dsp:cNvSpPr/>
      </dsp:nvSpPr>
      <dsp:spPr>
        <a:xfrm>
          <a:off x="2675567" y="510321"/>
          <a:ext cx="454050" cy="45405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777728" y="510321"/>
        <a:ext cx="249728" cy="341673"/>
      </dsp:txXfrm>
    </dsp:sp>
    <dsp:sp modelId="{D98F7468-52BC-47F7-A49F-1F6BF26AE0C0}">
      <dsp:nvSpPr>
        <dsp:cNvPr id="0" name=""/>
        <dsp:cNvSpPr/>
      </dsp:nvSpPr>
      <dsp:spPr>
        <a:xfrm>
          <a:off x="2909272" y="1305880"/>
          <a:ext cx="454050" cy="454050"/>
        </a:xfrm>
        <a:prstGeom prst="downArrow">
          <a:avLst>
            <a:gd name="adj1" fmla="val 55000"/>
            <a:gd name="adj2" fmla="val 45000"/>
          </a:avLst>
        </a:prstGeom>
        <a:solidFill>
          <a:schemeClr val="accent2">
            <a:tint val="40000"/>
            <a:alpha val="90000"/>
            <a:hueOff val="-1247123"/>
            <a:satOff val="2509"/>
            <a:lumOff val="382"/>
            <a:alphaOff val="0"/>
          </a:schemeClr>
        </a:solidFill>
        <a:ln w="19050" cap="rnd" cmpd="sng" algn="ctr">
          <a:solidFill>
            <a:schemeClr val="accent2">
              <a:tint val="40000"/>
              <a:alpha val="90000"/>
              <a:hueOff val="-1247123"/>
              <a:satOff val="2509"/>
              <a:lumOff val="3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011433" y="1305880"/>
        <a:ext cx="249728" cy="341673"/>
      </dsp:txXfrm>
    </dsp:sp>
    <dsp:sp modelId="{33873B45-BBE6-4B69-AB6E-BB81E575753D}">
      <dsp:nvSpPr>
        <dsp:cNvPr id="0" name=""/>
        <dsp:cNvSpPr/>
      </dsp:nvSpPr>
      <dsp:spPr>
        <a:xfrm>
          <a:off x="3142978" y="2089796"/>
          <a:ext cx="454050" cy="454050"/>
        </a:xfrm>
        <a:prstGeom prst="downArrow">
          <a:avLst>
            <a:gd name="adj1" fmla="val 55000"/>
            <a:gd name="adj2" fmla="val 45000"/>
          </a:avLst>
        </a:prstGeom>
        <a:solidFill>
          <a:schemeClr val="accent2">
            <a:tint val="40000"/>
            <a:alpha val="90000"/>
            <a:hueOff val="-2494246"/>
            <a:satOff val="5017"/>
            <a:lumOff val="765"/>
            <a:alphaOff val="0"/>
          </a:schemeClr>
        </a:solidFill>
        <a:ln w="19050" cap="rnd" cmpd="sng" algn="ctr">
          <a:solidFill>
            <a:schemeClr val="accent2">
              <a:tint val="40000"/>
              <a:alpha val="90000"/>
              <a:hueOff val="-2494246"/>
              <a:satOff val="5017"/>
              <a:lumOff val="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245139" y="2089796"/>
        <a:ext cx="249728" cy="341673"/>
      </dsp:txXfrm>
    </dsp:sp>
    <dsp:sp modelId="{583207CB-E9B6-4F88-A636-7CA6E3DCA5B3}">
      <dsp:nvSpPr>
        <dsp:cNvPr id="0" name=""/>
        <dsp:cNvSpPr/>
      </dsp:nvSpPr>
      <dsp:spPr>
        <a:xfrm>
          <a:off x="3376683" y="2893116"/>
          <a:ext cx="454050" cy="454050"/>
        </a:xfrm>
        <a:prstGeom prst="downArrow">
          <a:avLst>
            <a:gd name="adj1" fmla="val 55000"/>
            <a:gd name="adj2" fmla="val 45000"/>
          </a:avLst>
        </a:prstGeom>
        <a:solidFill>
          <a:schemeClr val="accent2">
            <a:tint val="40000"/>
            <a:alpha val="90000"/>
            <a:hueOff val="-3741368"/>
            <a:satOff val="7526"/>
            <a:lumOff val="1147"/>
            <a:alphaOff val="0"/>
          </a:schemeClr>
        </a:solidFill>
        <a:ln w="19050" cap="rnd" cmpd="sng" algn="ctr">
          <a:solidFill>
            <a:schemeClr val="accent2">
              <a:tint val="40000"/>
              <a:alpha val="90000"/>
              <a:hueOff val="-3741368"/>
              <a:satOff val="7526"/>
              <a:lumOff val="11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478844" y="2893116"/>
        <a:ext cx="249728" cy="3416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FF81C-1FCB-4DBA-8044-F1A0FCFD45A6}" type="datetime1">
              <a:rPr lang="en-US" smtClean="0"/>
              <a:t>12/22/2022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25088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43EDD-D0D2-447F-B24F-3717AF4B109D}" type="datetime1">
              <a:rPr lang="en-US" smtClean="0"/>
              <a:pPr/>
              <a:t>12/22/2022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42358249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43EDD-D0D2-447F-B24F-3717AF4B109D}" type="datetime1">
              <a:rPr lang="en-US" smtClean="0"/>
              <a:pPr/>
              <a:t>12/22/2022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58396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43EDD-D0D2-447F-B24F-3717AF4B109D}" type="datetime1">
              <a:rPr lang="en-US" smtClean="0"/>
              <a:pPr/>
              <a:t>12/22/2022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7887235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43EDD-D0D2-447F-B24F-3717AF4B109D}" type="datetime1">
              <a:rPr lang="en-US" smtClean="0"/>
              <a:pPr/>
              <a:t>12/22/2022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17070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43EDD-D0D2-447F-B24F-3717AF4B109D}" type="datetime1">
              <a:rPr lang="en-US" smtClean="0"/>
              <a:pPr/>
              <a:t>12/22/2022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8142964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9092B3-2D87-4CDF-B84B-C46E5F5D31F7}" type="datetime1">
              <a:rPr lang="en-US" smtClean="0"/>
              <a:t>12/22/2022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897761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769E57-47B1-47B0-B526-3153E4B1E729}" type="datetime1">
              <a:rPr lang="en-US" smtClean="0"/>
              <a:t>12/22/2022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92408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7773D-8987-489A-A650-3D6F7D5C7C38}" type="datetime1">
              <a:rPr lang="en-US" smtClean="0"/>
              <a:t>12/22/2022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29048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150C1-1D78-4D80-810D-E9E86F6E88AB}" type="datetime1">
              <a:rPr lang="en-US" smtClean="0"/>
              <a:t>12/22/2022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74424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E9CBD8-1588-4B6B-B74D-87480DDE94C0}" type="datetime1">
              <a:rPr lang="en-US" smtClean="0"/>
              <a:t>12/22/2022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15718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794440-721C-4D75-BD4F-4CFB3D51CDCA}" type="datetime1">
              <a:rPr lang="en-US" smtClean="0"/>
              <a:t>12/22/2022</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17011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701A64-483B-4532-94FB-D8F90CB6DEE0}" type="datetime1">
              <a:rPr lang="en-US" smtClean="0"/>
              <a:t>12/22/2022</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39998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8FB39-20FB-4E2E-B861-45B709B9C3C5}" type="datetime1">
              <a:rPr lang="en-US" smtClean="0"/>
              <a:t>12/22/2022</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6465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48AC19-8BD6-476C-9770-8884373BCF00}" type="datetime1">
              <a:rPr lang="en-US" smtClean="0"/>
              <a:t>12/22/2022</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32917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5" name="Date Placeholder 4"/>
          <p:cNvSpPr>
            <a:spLocks noGrp="1"/>
          </p:cNvSpPr>
          <p:nvPr>
            <p:ph type="dt" sz="half" idx="10"/>
          </p:nvPr>
        </p:nvSpPr>
        <p:spPr/>
        <p:txBody>
          <a:bodyPr/>
          <a:lstStyle/>
          <a:p>
            <a:fld id="{F3F68C53-8AD1-4F09-9486-FB3406B99CFA}" type="datetime1">
              <a:rPr lang="en-US" smtClean="0"/>
              <a:t>12/22/2022</a:t>
            </a:fld>
            <a:endParaRPr lang="en-US" dirty="0"/>
          </a:p>
        </p:txBody>
      </p:sp>
    </p:spTree>
    <p:extLst>
      <p:ext uri="{BB962C8B-B14F-4D97-AF65-F5344CB8AC3E}">
        <p14:creationId xmlns:p14="http://schemas.microsoft.com/office/powerpoint/2010/main" val="321789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543EDD-D0D2-447F-B24F-3717AF4B109D}" type="datetime1">
              <a:rPr lang="en-US" smtClean="0"/>
              <a:pPr/>
              <a:t>12/22/2022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8995308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lickr.com/photos/griffinyphotography/3929185011"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hyperlink" Target="https://www.gwi-boell.de/en/2013/07/04/violence-against-women-mural-unveiled-johannesburg" TargetMode="External"/><Relationship Id="rId7" Type="http://schemas.openxmlformats.org/officeDocument/2006/relationships/diagramQuickStyle" Target="../diagrams/quickStyle3.xml"/><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9.png"/><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hyperlink" Target="https://www.flickr.com/photos/sepblog/3941048713" TargetMode="External"/><Relationship Id="rId7" Type="http://schemas.openxmlformats.org/officeDocument/2006/relationships/diagramColors" Target="../diagrams/colors5.xml"/><Relationship Id="rId2" Type="http://schemas.openxmlformats.org/officeDocument/2006/relationships/image" Target="../media/image23.jpg"/><Relationship Id="rId1" Type="http://schemas.openxmlformats.org/officeDocument/2006/relationships/slideLayout" Target="../slideLayouts/slideLayout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internationaljournalofresearch.com/2020/06/16/indian-women-who-are-firsts-in-their-field/" TargetMode="External"/><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allresourceupdates.wordpress.com/2013/06/18/put-a-halt-on-women-voilence/" TargetMode="Externa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kaggle.com/datasets/rajanand/crime-in-india" TargetMode="Externa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4F776666-E309-733D-B390-25FB9D70631F}"/>
              </a:ext>
            </a:extLst>
          </p:cNvPr>
          <p:cNvPicPr>
            <a:picLocks noChangeAspect="1"/>
          </p:cNvPicPr>
          <p:nvPr/>
        </p:nvPicPr>
        <p:blipFill rotWithShape="1">
          <a:blip r:embed="rId2">
            <a:duotone>
              <a:prstClr val="black"/>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317" r="9716" b="8315"/>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5716909-E3FA-9F2D-3694-F2C58C479740}"/>
              </a:ext>
            </a:extLst>
          </p:cNvPr>
          <p:cNvSpPr>
            <a:spLocks noGrp="1"/>
          </p:cNvSpPr>
          <p:nvPr>
            <p:ph type="ctrTitle"/>
          </p:nvPr>
        </p:nvSpPr>
        <p:spPr>
          <a:xfrm>
            <a:off x="668866" y="1678666"/>
            <a:ext cx="5123515" cy="2369093"/>
          </a:xfrm>
        </p:spPr>
        <p:txBody>
          <a:bodyPr>
            <a:normAutofit/>
          </a:bodyPr>
          <a:lstStyle/>
          <a:p>
            <a:r>
              <a:rPr lang="en-IN" sz="4800" dirty="0">
                <a:latin typeface="Algerian" panose="04020705040A02060702" pitchFamily="82" charset="0"/>
              </a:rPr>
              <a:t>Crime against Women</a:t>
            </a:r>
          </a:p>
        </p:txBody>
      </p:sp>
      <p:sp>
        <p:nvSpPr>
          <p:cNvPr id="3" name="Subtitle 2">
            <a:extLst>
              <a:ext uri="{FF2B5EF4-FFF2-40B4-BE49-F238E27FC236}">
                <a16:creationId xmlns:a16="http://schemas.microsoft.com/office/drawing/2014/main" id="{59E6111B-9E17-A151-A202-86685D6EA9AD}"/>
              </a:ext>
            </a:extLst>
          </p:cNvPr>
          <p:cNvSpPr>
            <a:spLocks noGrp="1"/>
          </p:cNvSpPr>
          <p:nvPr>
            <p:ph type="subTitle" idx="1"/>
          </p:nvPr>
        </p:nvSpPr>
        <p:spPr>
          <a:xfrm>
            <a:off x="677335" y="4050831"/>
            <a:ext cx="5113217" cy="1096901"/>
          </a:xfrm>
        </p:spPr>
        <p:txBody>
          <a:bodyPr>
            <a:normAutofit/>
          </a:bodyPr>
          <a:lstStyle/>
          <a:p>
            <a:r>
              <a:rPr lang="en-IN" sz="2400" dirty="0">
                <a:latin typeface="Aharoni" panose="02010803020104030203" pitchFamily="2" charset="-79"/>
                <a:cs typeface="Aharoni" panose="02010803020104030203" pitchFamily="2" charset="-79"/>
              </a:rPr>
              <a:t>Crime in India</a:t>
            </a:r>
          </a:p>
          <a:p>
            <a:r>
              <a:rPr lang="en-IN" sz="2400" dirty="0">
                <a:latin typeface="Aharoni" panose="02010803020104030203" pitchFamily="2" charset="-79"/>
                <a:cs typeface="Aharoni" panose="02010803020104030203" pitchFamily="2" charset="-79"/>
              </a:rPr>
              <a:t>(2001-2012)</a:t>
            </a:r>
          </a:p>
        </p:txBody>
      </p:sp>
      <p:sp>
        <p:nvSpPr>
          <p:cNvPr id="6" name="TextBox 5">
            <a:extLst>
              <a:ext uri="{FF2B5EF4-FFF2-40B4-BE49-F238E27FC236}">
                <a16:creationId xmlns:a16="http://schemas.microsoft.com/office/drawing/2014/main" id="{DBFB666F-5EA0-BA1C-CE6D-4ECB7D29110B}"/>
              </a:ext>
            </a:extLst>
          </p:cNvPr>
          <p:cNvSpPr txBox="1"/>
          <p:nvPr/>
        </p:nvSpPr>
        <p:spPr>
          <a:xfrm>
            <a:off x="9665346" y="6657945"/>
            <a:ext cx="2526654"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flickr.com/photos/griffinyphotography/3929185011">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Tree>
    <p:extLst>
      <p:ext uri="{BB962C8B-B14F-4D97-AF65-F5344CB8AC3E}">
        <p14:creationId xmlns:p14="http://schemas.microsoft.com/office/powerpoint/2010/main" val="178247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A6DA-333B-D481-C16D-03F12977A771}"/>
              </a:ext>
            </a:extLst>
          </p:cNvPr>
          <p:cNvSpPr>
            <a:spLocks noGrp="1"/>
          </p:cNvSpPr>
          <p:nvPr>
            <p:ph type="title"/>
          </p:nvPr>
        </p:nvSpPr>
        <p:spPr/>
        <p:txBody>
          <a:bodyPr/>
          <a:lstStyle/>
          <a:p>
            <a:r>
              <a:rPr lang="en-IN" dirty="0"/>
              <a:t>Highest Reported crime from the total crimes dataset:</a:t>
            </a:r>
          </a:p>
        </p:txBody>
      </p:sp>
      <p:pic>
        <p:nvPicPr>
          <p:cNvPr id="4" name="Picture 3">
            <a:extLst>
              <a:ext uri="{FF2B5EF4-FFF2-40B4-BE49-F238E27FC236}">
                <a16:creationId xmlns:a16="http://schemas.microsoft.com/office/drawing/2014/main" id="{69FD46D5-1A08-80DB-DE81-9FF8CA2257A5}"/>
              </a:ext>
            </a:extLst>
          </p:cNvPr>
          <p:cNvPicPr>
            <a:picLocks noChangeAspect="1"/>
          </p:cNvPicPr>
          <p:nvPr/>
        </p:nvPicPr>
        <p:blipFill>
          <a:blip r:embed="rId2"/>
          <a:stretch>
            <a:fillRect/>
          </a:stretch>
        </p:blipFill>
        <p:spPr>
          <a:xfrm>
            <a:off x="214143" y="2608678"/>
            <a:ext cx="4761525" cy="38608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60C2A555-A92D-9C77-0C81-9F42164F408D}"/>
              </a:ext>
            </a:extLst>
          </p:cNvPr>
          <p:cNvSpPr txBox="1"/>
          <p:nvPr/>
        </p:nvSpPr>
        <p:spPr>
          <a:xfrm>
            <a:off x="370935" y="1893342"/>
            <a:ext cx="3925019" cy="369332"/>
          </a:xfrm>
          <a:prstGeom prst="rect">
            <a:avLst/>
          </a:prstGeom>
          <a:noFill/>
        </p:spPr>
        <p:txBody>
          <a:bodyPr wrap="square" rtlCol="0">
            <a:spAutoFit/>
          </a:bodyPr>
          <a:lstStyle/>
          <a:p>
            <a:pPr algn="ctr"/>
            <a:r>
              <a:rPr lang="en-IN" dirty="0"/>
              <a:t>Text Table:</a:t>
            </a:r>
          </a:p>
        </p:txBody>
      </p:sp>
      <p:sp>
        <p:nvSpPr>
          <p:cNvPr id="8" name="Arrow: Right 7">
            <a:extLst>
              <a:ext uri="{FF2B5EF4-FFF2-40B4-BE49-F238E27FC236}">
                <a16:creationId xmlns:a16="http://schemas.microsoft.com/office/drawing/2014/main" id="{EC06E951-B0D4-7B96-CD75-B7CCD3ACC295}"/>
              </a:ext>
            </a:extLst>
          </p:cNvPr>
          <p:cNvSpPr/>
          <p:nvPr/>
        </p:nvSpPr>
        <p:spPr>
          <a:xfrm rot="5400000">
            <a:off x="2053887" y="2233440"/>
            <a:ext cx="369332" cy="353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77B577D-23A9-99F1-803D-6E3551AD2C32}"/>
              </a:ext>
            </a:extLst>
          </p:cNvPr>
          <p:cNvSpPr txBox="1"/>
          <p:nvPr/>
        </p:nvSpPr>
        <p:spPr>
          <a:xfrm>
            <a:off x="6435803" y="2064589"/>
            <a:ext cx="4444954" cy="369332"/>
          </a:xfrm>
          <a:prstGeom prst="rect">
            <a:avLst/>
          </a:prstGeom>
          <a:noFill/>
        </p:spPr>
        <p:txBody>
          <a:bodyPr wrap="square" rtlCol="0">
            <a:spAutoFit/>
          </a:bodyPr>
          <a:lstStyle/>
          <a:p>
            <a:r>
              <a:rPr lang="en-IN" dirty="0"/>
              <a:t>Pie Chart(Percentage of different crime):</a:t>
            </a:r>
          </a:p>
        </p:txBody>
      </p:sp>
      <p:sp>
        <p:nvSpPr>
          <p:cNvPr id="14" name="Arrow: Down 13">
            <a:extLst>
              <a:ext uri="{FF2B5EF4-FFF2-40B4-BE49-F238E27FC236}">
                <a16:creationId xmlns:a16="http://schemas.microsoft.com/office/drawing/2014/main" id="{343F999C-4AFC-96CF-CD92-557853670991}"/>
              </a:ext>
            </a:extLst>
          </p:cNvPr>
          <p:cNvSpPr/>
          <p:nvPr/>
        </p:nvSpPr>
        <p:spPr>
          <a:xfrm>
            <a:off x="8396482" y="2433921"/>
            <a:ext cx="562112" cy="372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descr="Chart, pie chart&#10;&#10;Description automatically generated">
            <a:extLst>
              <a:ext uri="{FF2B5EF4-FFF2-40B4-BE49-F238E27FC236}">
                <a16:creationId xmlns:a16="http://schemas.microsoft.com/office/drawing/2014/main" id="{77235CA0-3E4C-AE87-3009-8C79260DB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2279" y="2937443"/>
            <a:ext cx="5842699" cy="33304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94055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4" name="Group 193">
            <a:extLst>
              <a:ext uri="{FF2B5EF4-FFF2-40B4-BE49-F238E27FC236}">
                <a16:creationId xmlns:a16="http://schemas.microsoft.com/office/drawing/2014/main" id="{2356F361-DB9C-4716-8572-8E67E9AB4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5" name="Straight Connector 194">
              <a:extLst>
                <a:ext uri="{FF2B5EF4-FFF2-40B4-BE49-F238E27FC236}">
                  <a16:creationId xmlns:a16="http://schemas.microsoft.com/office/drawing/2014/main" id="{E6FF2CA3-6D93-438A-AA13-5844C345F8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8D6C7FF8-C6AA-493F-BF62-FC52DE2770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97" name="Rectangle 23">
              <a:extLst>
                <a:ext uri="{FF2B5EF4-FFF2-40B4-BE49-F238E27FC236}">
                  <a16:creationId xmlns:a16="http://schemas.microsoft.com/office/drawing/2014/main" id="{215DAE39-2187-4AA8-8703-0F2B3BCFE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8" name="Rectangle 25">
              <a:extLst>
                <a:ext uri="{FF2B5EF4-FFF2-40B4-BE49-F238E27FC236}">
                  <a16:creationId xmlns:a16="http://schemas.microsoft.com/office/drawing/2014/main" id="{1D0826C5-89FD-49A0-9E8F-19DA04FE6F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9" name="Isosceles Triangle 198">
              <a:extLst>
                <a:ext uri="{FF2B5EF4-FFF2-40B4-BE49-F238E27FC236}">
                  <a16:creationId xmlns:a16="http://schemas.microsoft.com/office/drawing/2014/main" id="{CE0557FD-5B6C-4875-9EA4-18DAD6258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0" name="Rectangle 27">
              <a:extLst>
                <a:ext uri="{FF2B5EF4-FFF2-40B4-BE49-F238E27FC236}">
                  <a16:creationId xmlns:a16="http://schemas.microsoft.com/office/drawing/2014/main" id="{55C096D6-25B6-418D-8FFF-894AC5FB6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1" name="Rectangle 28">
              <a:extLst>
                <a:ext uri="{FF2B5EF4-FFF2-40B4-BE49-F238E27FC236}">
                  <a16:creationId xmlns:a16="http://schemas.microsoft.com/office/drawing/2014/main" id="{4480C8B4-C2F4-427B-B03E-ABF3C9AF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2" name="Rectangle 29">
              <a:extLst>
                <a:ext uri="{FF2B5EF4-FFF2-40B4-BE49-F238E27FC236}">
                  <a16:creationId xmlns:a16="http://schemas.microsoft.com/office/drawing/2014/main" id="{E767DA1E-BBBF-419C-8E95-8393DA0F7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3" name="Isosceles Triangle 202">
              <a:extLst>
                <a:ext uri="{FF2B5EF4-FFF2-40B4-BE49-F238E27FC236}">
                  <a16:creationId xmlns:a16="http://schemas.microsoft.com/office/drawing/2014/main" id="{D88EF27D-D851-4A85-942B-DC69237C8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4" name="Isosceles Triangle 203">
              <a:extLst>
                <a:ext uri="{FF2B5EF4-FFF2-40B4-BE49-F238E27FC236}">
                  <a16:creationId xmlns:a16="http://schemas.microsoft.com/office/drawing/2014/main" id="{808DF878-FD48-4C53-8A3A-4636F450E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38F16F4-F70F-4D6E-916C-C0CDFCB74970}"/>
              </a:ext>
            </a:extLst>
          </p:cNvPr>
          <p:cNvSpPr>
            <a:spLocks noGrp="1"/>
          </p:cNvSpPr>
          <p:nvPr>
            <p:ph type="title"/>
          </p:nvPr>
        </p:nvSpPr>
        <p:spPr>
          <a:xfrm>
            <a:off x="6096000" y="609600"/>
            <a:ext cx="5532582" cy="1320800"/>
          </a:xfrm>
        </p:spPr>
        <p:txBody>
          <a:bodyPr vert="horz" lIns="91440" tIns="45720" rIns="91440" bIns="45720" rtlCol="0" anchor="ctr">
            <a:normAutofit/>
          </a:bodyPr>
          <a:lstStyle/>
          <a:p>
            <a:pPr>
              <a:lnSpc>
                <a:spcPct val="90000"/>
              </a:lnSpc>
            </a:pPr>
            <a:r>
              <a:rPr lang="en-US" sz="2000" dirty="0">
                <a:solidFill>
                  <a:schemeClr val="tx1">
                    <a:lumMod val="50000"/>
                    <a:lumOff val="50000"/>
                  </a:schemeClr>
                </a:solidFill>
                <a:latin typeface="Amasis MT Pro Black" panose="02040A04050005020304" pitchFamily="18" charset="0"/>
              </a:rPr>
              <a:t>Top 10 States/UT  with </a:t>
            </a:r>
            <a:r>
              <a:rPr lang="en-US" sz="2000" dirty="0">
                <a:solidFill>
                  <a:srgbClr val="8E0000"/>
                </a:solidFill>
                <a:latin typeface="Amasis MT Pro Black" panose="02040A04050005020304" pitchFamily="18" charset="0"/>
              </a:rPr>
              <a:t>“Highest” </a:t>
            </a:r>
            <a:r>
              <a:rPr lang="en-US" sz="2000" dirty="0">
                <a:solidFill>
                  <a:schemeClr val="tx1">
                    <a:lumMod val="50000"/>
                    <a:lumOff val="50000"/>
                  </a:schemeClr>
                </a:solidFill>
                <a:latin typeface="Amasis MT Pro Black" panose="02040A04050005020304" pitchFamily="18" charset="0"/>
              </a:rPr>
              <a:t>number of crime Case</a:t>
            </a:r>
            <a:r>
              <a:rPr lang="en-US" sz="2000" dirty="0">
                <a:solidFill>
                  <a:schemeClr val="bg1"/>
                </a:solidFill>
                <a:latin typeface="Amasis MT Pro Black" panose="02040A04050005020304" pitchFamily="18" charset="0"/>
              </a:rPr>
              <a:t>s:</a:t>
            </a:r>
          </a:p>
        </p:txBody>
      </p:sp>
      <p:pic>
        <p:nvPicPr>
          <p:cNvPr id="22" name="Picture 21">
            <a:extLst>
              <a:ext uri="{FF2B5EF4-FFF2-40B4-BE49-F238E27FC236}">
                <a16:creationId xmlns:a16="http://schemas.microsoft.com/office/drawing/2014/main" id="{6098E9DE-839E-C905-85B1-AD38B906479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8660" r="-2" b="-2"/>
          <a:stretch/>
        </p:blipFill>
        <p:spPr>
          <a:xfrm>
            <a:off x="129396" y="129496"/>
            <a:ext cx="5366240" cy="3289484"/>
          </a:xfrm>
          <a:prstGeom prst="rect">
            <a:avLst/>
          </a:prstGeom>
        </p:spPr>
      </p:pic>
      <p:pic>
        <p:nvPicPr>
          <p:cNvPr id="24" name="Picture 23" descr="Table&#10;&#10;Description automatically generated">
            <a:extLst>
              <a:ext uri="{FF2B5EF4-FFF2-40B4-BE49-F238E27FC236}">
                <a16:creationId xmlns:a16="http://schemas.microsoft.com/office/drawing/2014/main" id="{70C04E68-44BF-B5BA-281D-79FFCCF51662}"/>
              </a:ext>
            </a:extLst>
          </p:cNvPr>
          <p:cNvPicPr>
            <a:picLocks noChangeAspect="1"/>
          </p:cNvPicPr>
          <p:nvPr/>
        </p:nvPicPr>
        <p:blipFill>
          <a:blip r:embed="rId4"/>
          <a:stretch>
            <a:fillRect/>
          </a:stretch>
        </p:blipFill>
        <p:spPr>
          <a:xfrm>
            <a:off x="1366982" y="3439020"/>
            <a:ext cx="4003818" cy="3081853"/>
          </a:xfrm>
          <a:prstGeom prst="rect">
            <a:avLst/>
          </a:prstGeom>
        </p:spPr>
      </p:pic>
      <p:graphicFrame>
        <p:nvGraphicFramePr>
          <p:cNvPr id="145" name="TextBox 4">
            <a:extLst>
              <a:ext uri="{FF2B5EF4-FFF2-40B4-BE49-F238E27FC236}">
                <a16:creationId xmlns:a16="http://schemas.microsoft.com/office/drawing/2014/main" id="{BA511063-6185-AE13-D3FD-35554D66BA64}"/>
              </a:ext>
            </a:extLst>
          </p:cNvPr>
          <p:cNvGraphicFramePr/>
          <p:nvPr>
            <p:extLst>
              <p:ext uri="{D42A27DB-BD31-4B8C-83A1-F6EECF244321}">
                <p14:modId xmlns:p14="http://schemas.microsoft.com/office/powerpoint/2010/main" val="1665929779"/>
              </p:ext>
            </p:extLst>
          </p:nvPr>
        </p:nvGraphicFramePr>
        <p:xfrm>
          <a:off x="6343484" y="2160589"/>
          <a:ext cx="2930517" cy="388077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46577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BF20-E977-D061-FD50-0A27FE0A2AC7}"/>
              </a:ext>
            </a:extLst>
          </p:cNvPr>
          <p:cNvSpPr>
            <a:spLocks noGrp="1"/>
          </p:cNvSpPr>
          <p:nvPr>
            <p:ph type="title"/>
          </p:nvPr>
        </p:nvSpPr>
        <p:spPr>
          <a:xfrm>
            <a:off x="391007" y="192261"/>
            <a:ext cx="10517139" cy="1119303"/>
          </a:xfrm>
          <a:solidFill>
            <a:schemeClr val="accent1">
              <a:lumMod val="20000"/>
              <a:lumOff val="80000"/>
              <a:alpha val="95000"/>
            </a:schemeClr>
          </a:solidFill>
        </p:spPr>
        <p:txBody>
          <a:bodyPr>
            <a:normAutofit fontScale="90000"/>
          </a:bodyPr>
          <a:lstStyle/>
          <a:p>
            <a:r>
              <a:rPr lang="en-US" b="1" i="0" dirty="0">
                <a:effectLst/>
                <a:latin typeface="Amasis MT Pro Black" panose="02040A04050005020304" pitchFamily="18" charset="0"/>
              </a:rPr>
              <a:t>Top 10 State/Union Territories with "Lowest" number of crime Cases:</a:t>
            </a:r>
            <a:br>
              <a:rPr lang="en-US" b="1" i="0" dirty="0">
                <a:effectLst/>
                <a:latin typeface="Amasis MT Pro Black" panose="02040A04050005020304" pitchFamily="18" charset="0"/>
              </a:rPr>
            </a:br>
            <a:endParaRPr lang="en-IN" dirty="0">
              <a:latin typeface="Amasis MT Pro Black" panose="02040A04050005020304" pitchFamily="18" charset="0"/>
            </a:endParaRPr>
          </a:p>
        </p:txBody>
      </p:sp>
      <p:pic>
        <p:nvPicPr>
          <p:cNvPr id="3" name="Picture 2" descr="Table&#10;&#10;Description automatically generated">
            <a:extLst>
              <a:ext uri="{FF2B5EF4-FFF2-40B4-BE49-F238E27FC236}">
                <a16:creationId xmlns:a16="http://schemas.microsoft.com/office/drawing/2014/main" id="{4358998A-1F56-FAF2-909F-02E948EE61C1}"/>
              </a:ext>
            </a:extLst>
          </p:cNvPr>
          <p:cNvPicPr>
            <a:picLocks noChangeAspect="1"/>
          </p:cNvPicPr>
          <p:nvPr/>
        </p:nvPicPr>
        <p:blipFill>
          <a:blip r:embed="rId2"/>
          <a:stretch>
            <a:fillRect/>
          </a:stretch>
        </p:blipFill>
        <p:spPr>
          <a:xfrm>
            <a:off x="677333" y="1930400"/>
            <a:ext cx="4714176" cy="46429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CB1EC5AB-9BE4-48AF-E707-AACF038D7268}"/>
              </a:ext>
            </a:extLst>
          </p:cNvPr>
          <p:cNvSpPr txBox="1"/>
          <p:nvPr/>
        </p:nvSpPr>
        <p:spPr>
          <a:xfrm>
            <a:off x="6559784" y="3495400"/>
            <a:ext cx="6104020" cy="375552"/>
          </a:xfrm>
          <a:prstGeom prst="rect">
            <a:avLst/>
          </a:prstGeom>
          <a:noFill/>
        </p:spPr>
        <p:txBody>
          <a:bodyPr wrap="square">
            <a:spAutoFit/>
          </a:bodyPr>
          <a:lstStyle/>
          <a:p>
            <a:pPr marL="342900" marR="75565" lvl="0" indent="-342900" algn="just">
              <a:lnSpc>
                <a:spcPct val="107000"/>
              </a:lnSpc>
              <a:spcAft>
                <a:spcPts val="800"/>
              </a:spcAft>
              <a:buFont typeface="Wingdings" panose="05000000000000000000" pitchFamily="2" charset="2"/>
              <a:buChar char=""/>
              <a:tabLst>
                <a:tab pos="2610485" algn="l"/>
              </a:tabLst>
            </a:pPr>
            <a:r>
              <a:rPr lang="en-IN" sz="1800" b="1" dirty="0">
                <a:effectLst/>
                <a:latin typeface="Calibri" panose="020F0502020204030204" pitchFamily="34" charset="0"/>
                <a:ea typeface="Calibri" panose="020F0502020204030204" pitchFamily="34" charset="0"/>
                <a:cs typeface="Calibri" panose="020F0502020204030204" pitchFamily="34" charset="0"/>
              </a:rPr>
              <a:t>“Lakshadweep” has the lowest crime rate.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5485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D398-69C4-5EB8-BB5A-FE556BEDCD97}"/>
              </a:ext>
            </a:extLst>
          </p:cNvPr>
          <p:cNvSpPr>
            <a:spLocks noGrp="1"/>
          </p:cNvSpPr>
          <p:nvPr>
            <p:ph type="title"/>
          </p:nvPr>
        </p:nvSpPr>
        <p:spPr>
          <a:xfrm>
            <a:off x="304800" y="224113"/>
            <a:ext cx="9615055" cy="1320800"/>
          </a:xfrm>
        </p:spPr>
        <p:txBody>
          <a:bodyPr/>
          <a:lstStyle/>
          <a:p>
            <a:r>
              <a:rPr lang="en-IN" dirty="0">
                <a:latin typeface="Amasis MT Pro Black" panose="02040A04050005020304" pitchFamily="18" charset="0"/>
              </a:rPr>
              <a:t>State/UT has the “maximum” cases of each type of crime:</a:t>
            </a:r>
          </a:p>
        </p:txBody>
      </p:sp>
      <p:pic>
        <p:nvPicPr>
          <p:cNvPr id="3" name="Picture 2" descr="Graphical user interface, text, application&#10;&#10;Description automatically generated">
            <a:extLst>
              <a:ext uri="{FF2B5EF4-FFF2-40B4-BE49-F238E27FC236}">
                <a16:creationId xmlns:a16="http://schemas.microsoft.com/office/drawing/2014/main" id="{9105002F-136C-9F82-F4D9-95EA5F934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09" y="1930400"/>
            <a:ext cx="9684846" cy="3214255"/>
          </a:xfrm>
          <a:prstGeom prst="rect">
            <a:avLst/>
          </a:prstGeom>
          <a:ln>
            <a:noFill/>
          </a:ln>
          <a:effectLst>
            <a:softEdge rad="112500"/>
          </a:effectLst>
        </p:spPr>
      </p:pic>
      <p:sp>
        <p:nvSpPr>
          <p:cNvPr id="5" name="TextBox 4">
            <a:extLst>
              <a:ext uri="{FF2B5EF4-FFF2-40B4-BE49-F238E27FC236}">
                <a16:creationId xmlns:a16="http://schemas.microsoft.com/office/drawing/2014/main" id="{3E759C7D-18F5-37D4-8C56-8104A7DA099E}"/>
              </a:ext>
            </a:extLst>
          </p:cNvPr>
          <p:cNvSpPr txBox="1"/>
          <p:nvPr/>
        </p:nvSpPr>
        <p:spPr>
          <a:xfrm>
            <a:off x="3070571" y="5667469"/>
            <a:ext cx="8748924" cy="966418"/>
          </a:xfrm>
          <a:prstGeom prst="rect">
            <a:avLst/>
          </a:prstGeom>
          <a:noFill/>
        </p:spPr>
        <p:txBody>
          <a:bodyPr wrap="square">
            <a:spAutoFit/>
          </a:bodyPr>
          <a:lstStyle/>
          <a:p>
            <a:pPr marL="285750" marR="75565" lvl="0" indent="-285750" algn="just">
              <a:lnSpc>
                <a:spcPct val="107000"/>
              </a:lnSpc>
              <a:buFont typeface="Wingdings" panose="05000000000000000000" pitchFamily="2" charset="2"/>
              <a:buChar char="ü"/>
              <a:tabLst>
                <a:tab pos="2610485"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 “Madhya Pradesh” and “Uttar Pradesh” has the most registered crimes against women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75565" lvl="0" indent="-342900" algn="just">
              <a:lnSpc>
                <a:spcPct val="107000"/>
              </a:lnSpc>
              <a:spcAft>
                <a:spcPts val="800"/>
              </a:spcAft>
              <a:buFont typeface="Wingdings" panose="05000000000000000000" pitchFamily="2" charset="2"/>
              <a:buChar char=""/>
              <a:tabLst>
                <a:tab pos="2610485"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or in the other words Madhya Pradesh and Uttar Pradesh are not so safe State for women or girls in India.</a:t>
            </a:r>
            <a:r>
              <a:rPr lang="en-IN" sz="1800" dirty="0">
                <a:effectLst/>
                <a:latin typeface="Segoe UI Emoji" panose="020B0502040204020203" pitchFamily="34" charset="0"/>
                <a:ea typeface="Calibri" panose="020F0502020204030204" pitchFamily="34" charset="0"/>
                <a:cs typeface="Segoe UI Emoji" panose="020B0502040204020203"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3015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1326-79E0-3A76-765D-1D412917611E}"/>
              </a:ext>
            </a:extLst>
          </p:cNvPr>
          <p:cNvSpPr>
            <a:spLocks noGrp="1"/>
          </p:cNvSpPr>
          <p:nvPr>
            <p:ph type="title"/>
          </p:nvPr>
        </p:nvSpPr>
        <p:spPr/>
        <p:txBody>
          <a:bodyPr/>
          <a:lstStyle/>
          <a:p>
            <a:r>
              <a:rPr lang="en-IN" dirty="0">
                <a:latin typeface="Amasis MT Pro Black" panose="02040A04050005020304" pitchFamily="18" charset="0"/>
              </a:rPr>
              <a:t>“Lowest” different type of crime in State/UT:</a:t>
            </a:r>
          </a:p>
        </p:txBody>
      </p:sp>
      <p:pic>
        <p:nvPicPr>
          <p:cNvPr id="3" name="Picture 2" descr="Graphical user interface, text, application&#10;&#10;Description automatically generated">
            <a:extLst>
              <a:ext uri="{FF2B5EF4-FFF2-40B4-BE49-F238E27FC236}">
                <a16:creationId xmlns:a16="http://schemas.microsoft.com/office/drawing/2014/main" id="{8286684C-364B-1ECA-9342-9B5759E66F62}"/>
              </a:ext>
            </a:extLst>
          </p:cNvPr>
          <p:cNvPicPr>
            <a:picLocks noChangeAspect="1"/>
          </p:cNvPicPr>
          <p:nvPr/>
        </p:nvPicPr>
        <p:blipFill>
          <a:blip r:embed="rId2"/>
          <a:stretch>
            <a:fillRect/>
          </a:stretch>
        </p:blipFill>
        <p:spPr>
          <a:xfrm>
            <a:off x="3221520" y="3157353"/>
            <a:ext cx="8596668" cy="341325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a:extLst>
              <a:ext uri="{FF2B5EF4-FFF2-40B4-BE49-F238E27FC236}">
                <a16:creationId xmlns:a16="http://schemas.microsoft.com/office/drawing/2014/main" id="{04D3E99E-B06A-1F35-2210-2539FAA33D2E}"/>
              </a:ext>
            </a:extLst>
          </p:cNvPr>
          <p:cNvSpPr txBox="1"/>
          <p:nvPr/>
        </p:nvSpPr>
        <p:spPr>
          <a:xfrm>
            <a:off x="324853" y="2340359"/>
            <a:ext cx="6894094" cy="407035"/>
          </a:xfrm>
          <a:prstGeom prst="rect">
            <a:avLst/>
          </a:prstGeom>
          <a:noFill/>
        </p:spPr>
        <p:txBody>
          <a:bodyPr wrap="square">
            <a:spAutoFit/>
          </a:bodyPr>
          <a:lstStyle/>
          <a:p>
            <a:pPr marL="342900" marR="75565" lvl="0" indent="-342900" algn="just">
              <a:lnSpc>
                <a:spcPct val="107000"/>
              </a:lnSpc>
              <a:spcAft>
                <a:spcPts val="800"/>
              </a:spcAft>
              <a:buFont typeface="Wingdings" panose="05000000000000000000" pitchFamily="2" charset="2"/>
              <a:buChar char=""/>
              <a:tabLst>
                <a:tab pos="2610485" algn="l"/>
              </a:tabLst>
            </a:pPr>
            <a:r>
              <a:rPr lang="en-IN" sz="2000" dirty="0">
                <a:effectLst/>
                <a:latin typeface="Calibri" panose="020F0502020204030204" pitchFamily="34" charset="0"/>
                <a:ea typeface="Calibri" panose="020F0502020204030204" pitchFamily="34" charset="0"/>
                <a:cs typeface="Calibri" panose="020F0502020204030204" pitchFamily="34" charset="0"/>
              </a:rPr>
              <a:t>"Lakshadweep" is the most secure UT for women.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032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A6AF-A17D-2B62-34A9-EF24711D96D1}"/>
              </a:ext>
            </a:extLst>
          </p:cNvPr>
          <p:cNvSpPr>
            <a:spLocks noGrp="1"/>
          </p:cNvSpPr>
          <p:nvPr>
            <p:ph type="title"/>
          </p:nvPr>
        </p:nvSpPr>
        <p:spPr>
          <a:xfrm>
            <a:off x="8525135" y="2757578"/>
            <a:ext cx="2709333" cy="805132"/>
          </a:xfrm>
        </p:spPr>
        <p:txBody>
          <a:bodyPr>
            <a:normAutofit fontScale="90000"/>
          </a:bodyPr>
          <a:lstStyle/>
          <a:p>
            <a:r>
              <a:rPr lang="en-IN" dirty="0">
                <a:solidFill>
                  <a:schemeClr val="bg1">
                    <a:lumMod val="50000"/>
                  </a:schemeClr>
                </a:solidFill>
                <a:effectLst>
                  <a:outerShdw blurRad="38100" dist="38100" dir="2700000" algn="tl">
                    <a:srgbClr val="000000">
                      <a:alpha val="43137"/>
                    </a:srgbClr>
                  </a:outerShdw>
                </a:effectLst>
                <a:latin typeface="Amasis MT Pro Black" panose="02040A04050005020304" pitchFamily="18" charset="0"/>
              </a:rPr>
              <a:t>Correlation:</a:t>
            </a:r>
          </a:p>
        </p:txBody>
      </p:sp>
      <p:pic>
        <p:nvPicPr>
          <p:cNvPr id="4" name="Picture 3">
            <a:extLst>
              <a:ext uri="{FF2B5EF4-FFF2-40B4-BE49-F238E27FC236}">
                <a16:creationId xmlns:a16="http://schemas.microsoft.com/office/drawing/2014/main" id="{57D70A55-7935-9683-685E-240AC7EE0057}"/>
              </a:ext>
            </a:extLst>
          </p:cNvPr>
          <p:cNvPicPr>
            <a:picLocks noChangeAspect="1"/>
          </p:cNvPicPr>
          <p:nvPr/>
        </p:nvPicPr>
        <p:blipFill>
          <a:blip r:embed="rId2"/>
          <a:stretch>
            <a:fillRect/>
          </a:stretch>
        </p:blipFill>
        <p:spPr>
          <a:xfrm>
            <a:off x="300487" y="462951"/>
            <a:ext cx="7808343" cy="55496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TextBox 4">
            <a:extLst>
              <a:ext uri="{FF2B5EF4-FFF2-40B4-BE49-F238E27FC236}">
                <a16:creationId xmlns:a16="http://schemas.microsoft.com/office/drawing/2014/main" id="{DD4A6E90-F68F-5007-0121-A1FC7D21EE43}"/>
              </a:ext>
            </a:extLst>
          </p:cNvPr>
          <p:cNvSpPr txBox="1"/>
          <p:nvPr/>
        </p:nvSpPr>
        <p:spPr>
          <a:xfrm>
            <a:off x="8639355" y="3838754"/>
            <a:ext cx="3252158" cy="2031325"/>
          </a:xfrm>
          <a:prstGeom prst="rect">
            <a:avLst/>
          </a:prstGeom>
          <a:noFill/>
        </p:spPr>
        <p:txBody>
          <a:bodyPr wrap="square" rtlCol="0">
            <a:spAutoFit/>
          </a:bodyPr>
          <a:lstStyle/>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“Kidnapping &amp; Abduction” nearly correlated with “Rape” cases. </a:t>
            </a:r>
          </a:p>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Likewise, “Cruelty by Husband/Relatives” nearly correlated with “Insult to the modesty of women”.</a:t>
            </a:r>
          </a:p>
        </p:txBody>
      </p:sp>
    </p:spTree>
    <p:extLst>
      <p:ext uri="{BB962C8B-B14F-4D97-AF65-F5344CB8AC3E}">
        <p14:creationId xmlns:p14="http://schemas.microsoft.com/office/powerpoint/2010/main" val="225240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5"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6" name="Straight Connector 25">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5781FF4-F6C5-6186-C863-568940EFE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a:t>Prediction of Model for 2013 to 2018:</a:t>
            </a:r>
            <a:br>
              <a:rPr lang="en-US" sz="4100"/>
            </a:br>
            <a:r>
              <a:rPr lang="en-US" sz="4100"/>
              <a:t>(Linear Regression):</a:t>
            </a:r>
          </a:p>
        </p:txBody>
      </p:sp>
      <p:sp>
        <p:nvSpPr>
          <p:cNvPr id="36" name="Isosceles Triangle 35">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Chart, scatter chart&#10;&#10;Description automatically generated">
            <a:extLst>
              <a:ext uri="{FF2B5EF4-FFF2-40B4-BE49-F238E27FC236}">
                <a16:creationId xmlns:a16="http://schemas.microsoft.com/office/drawing/2014/main" id="{CC76DCDE-C8F5-23BD-7E0A-1E34ED02E32B}"/>
              </a:ext>
            </a:extLst>
          </p:cNvPr>
          <p:cNvPicPr>
            <a:picLocks noChangeAspect="1"/>
          </p:cNvPicPr>
          <p:nvPr/>
        </p:nvPicPr>
        <p:blipFill>
          <a:blip r:embed="rId2"/>
          <a:stretch>
            <a:fillRect/>
          </a:stretch>
        </p:blipFill>
        <p:spPr>
          <a:xfrm>
            <a:off x="437033" y="501107"/>
            <a:ext cx="5010178" cy="45826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BBAEBF6C-53E0-7BF5-204D-DE0B154CA668}"/>
              </a:ext>
            </a:extLst>
          </p:cNvPr>
          <p:cNvSpPr txBox="1"/>
          <p:nvPr/>
        </p:nvSpPr>
        <p:spPr>
          <a:xfrm>
            <a:off x="755683" y="5903579"/>
            <a:ext cx="6100618" cy="369332"/>
          </a:xfrm>
          <a:prstGeom prst="rect">
            <a:avLst/>
          </a:prstGeom>
          <a:noFill/>
        </p:spPr>
        <p:txBody>
          <a:bodyPr wrap="square">
            <a:spAutoFit/>
          </a:bodyPr>
          <a:lstStyle/>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Predicted </a:t>
            </a:r>
            <a:r>
              <a:rPr lang="en-IN" b="1" dirty="0">
                <a:latin typeface="Calibri" panose="020F0502020204030204" pitchFamily="34" charset="0"/>
                <a:ea typeface="Calibri" panose="020F0502020204030204" pitchFamily="34" charset="0"/>
                <a:cs typeface="Calibri" panose="020F0502020204030204" pitchFamily="34" charset="0"/>
              </a:rPr>
              <a:t>Rape</a:t>
            </a:r>
            <a:r>
              <a:rPr lang="en-IN" dirty="0">
                <a:latin typeface="Calibri" panose="020F0502020204030204" pitchFamily="34" charset="0"/>
                <a:ea typeface="Calibri" panose="020F0502020204030204" pitchFamily="34" charset="0"/>
                <a:cs typeface="Calibri" panose="020F0502020204030204" pitchFamily="34" charset="0"/>
              </a:rPr>
              <a:t> Cases Values</a:t>
            </a:r>
            <a:r>
              <a:rPr lang="en-IN" dirty="0"/>
              <a:t>:</a:t>
            </a:r>
          </a:p>
        </p:txBody>
      </p:sp>
    </p:spTree>
    <p:extLst>
      <p:ext uri="{BB962C8B-B14F-4D97-AF65-F5344CB8AC3E}">
        <p14:creationId xmlns:p14="http://schemas.microsoft.com/office/powerpoint/2010/main" val="38713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1FF4-F6C5-6186-C863-568940EFE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a:t>Prediction of Model for 2013 to 2018:</a:t>
            </a:r>
            <a:br>
              <a:rPr lang="en-US" sz="4100"/>
            </a:br>
            <a:r>
              <a:rPr lang="en-US" sz="4100"/>
              <a:t>(Linear Regression):</a:t>
            </a:r>
          </a:p>
        </p:txBody>
      </p:sp>
      <p:sp>
        <p:nvSpPr>
          <p:cNvPr id="7" name="TextBox 6">
            <a:extLst>
              <a:ext uri="{FF2B5EF4-FFF2-40B4-BE49-F238E27FC236}">
                <a16:creationId xmlns:a16="http://schemas.microsoft.com/office/drawing/2014/main" id="{BBAEBF6C-53E0-7BF5-204D-DE0B154CA668}"/>
              </a:ext>
            </a:extLst>
          </p:cNvPr>
          <p:cNvSpPr txBox="1"/>
          <p:nvPr/>
        </p:nvSpPr>
        <p:spPr>
          <a:xfrm>
            <a:off x="755683" y="5903579"/>
            <a:ext cx="6100618" cy="369332"/>
          </a:xfrm>
          <a:prstGeom prst="rect">
            <a:avLst/>
          </a:prstGeom>
          <a:noFill/>
        </p:spPr>
        <p:txBody>
          <a:bodyPr wrap="square">
            <a:spAutoFit/>
          </a:bodyPr>
          <a:lstStyle/>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Predicted </a:t>
            </a:r>
            <a:r>
              <a:rPr lang="en-IN" b="1" dirty="0">
                <a:latin typeface="Calibri" panose="020F0502020204030204" pitchFamily="34" charset="0"/>
                <a:ea typeface="Calibri" panose="020F0502020204030204" pitchFamily="34" charset="0"/>
                <a:cs typeface="Calibri" panose="020F0502020204030204" pitchFamily="34" charset="0"/>
              </a:rPr>
              <a:t>Kidnapping &amp; Abduction </a:t>
            </a:r>
            <a:r>
              <a:rPr lang="en-IN" dirty="0">
                <a:latin typeface="Calibri" panose="020F0502020204030204" pitchFamily="34" charset="0"/>
                <a:ea typeface="Calibri" panose="020F0502020204030204" pitchFamily="34" charset="0"/>
                <a:cs typeface="Calibri" panose="020F0502020204030204" pitchFamily="34" charset="0"/>
              </a:rPr>
              <a:t>Cases Values:</a:t>
            </a:r>
          </a:p>
        </p:txBody>
      </p:sp>
      <p:pic>
        <p:nvPicPr>
          <p:cNvPr id="5" name="Picture 4">
            <a:extLst>
              <a:ext uri="{FF2B5EF4-FFF2-40B4-BE49-F238E27FC236}">
                <a16:creationId xmlns:a16="http://schemas.microsoft.com/office/drawing/2014/main" id="{8D894D08-0655-7536-3BBA-F3B8DA54561E}"/>
              </a:ext>
            </a:extLst>
          </p:cNvPr>
          <p:cNvPicPr>
            <a:picLocks noChangeAspect="1"/>
          </p:cNvPicPr>
          <p:nvPr/>
        </p:nvPicPr>
        <p:blipFill>
          <a:blip r:embed="rId2"/>
          <a:stretch>
            <a:fillRect/>
          </a:stretch>
        </p:blipFill>
        <p:spPr>
          <a:xfrm>
            <a:off x="379547" y="196055"/>
            <a:ext cx="5234550" cy="4887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494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1FF4-F6C5-6186-C863-568940EFE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a:t>Prediction of Model for 2013 to 2018:</a:t>
            </a:r>
            <a:br>
              <a:rPr lang="en-US" sz="4100"/>
            </a:br>
            <a:r>
              <a:rPr lang="en-US" sz="4100"/>
              <a:t>(Linear Regression):</a:t>
            </a:r>
          </a:p>
        </p:txBody>
      </p:sp>
      <p:sp>
        <p:nvSpPr>
          <p:cNvPr id="7" name="TextBox 6">
            <a:extLst>
              <a:ext uri="{FF2B5EF4-FFF2-40B4-BE49-F238E27FC236}">
                <a16:creationId xmlns:a16="http://schemas.microsoft.com/office/drawing/2014/main" id="{BBAEBF6C-53E0-7BF5-204D-DE0B154CA668}"/>
              </a:ext>
            </a:extLst>
          </p:cNvPr>
          <p:cNvSpPr txBox="1"/>
          <p:nvPr/>
        </p:nvSpPr>
        <p:spPr>
          <a:xfrm>
            <a:off x="755683" y="5903579"/>
            <a:ext cx="6100618" cy="369332"/>
          </a:xfrm>
          <a:prstGeom prst="rect">
            <a:avLst/>
          </a:prstGeom>
          <a:noFill/>
        </p:spPr>
        <p:txBody>
          <a:bodyPr wrap="square">
            <a:spAutoFit/>
          </a:bodyPr>
          <a:lstStyle/>
          <a:p>
            <a:pPr marL="285750" indent="-285750">
              <a:buFont typeface="Wingdings" panose="05000000000000000000" pitchFamily="2" charset="2"/>
              <a:buChar char="q"/>
            </a:pPr>
            <a:r>
              <a:rPr lang="en-IN" dirty="0"/>
              <a:t>Predicted </a:t>
            </a:r>
            <a:r>
              <a:rPr lang="en-IN" b="1" dirty="0">
                <a:latin typeface="Calibri" panose="020F0502020204030204" pitchFamily="34" charset="0"/>
                <a:ea typeface="Calibri" panose="020F0502020204030204" pitchFamily="34" charset="0"/>
                <a:cs typeface="Calibri" panose="020F0502020204030204" pitchFamily="34" charset="0"/>
              </a:rPr>
              <a:t>Dowery Deaths </a:t>
            </a:r>
            <a:r>
              <a:rPr lang="en-IN" dirty="0"/>
              <a:t>Cases Values:</a:t>
            </a:r>
          </a:p>
        </p:txBody>
      </p:sp>
      <p:pic>
        <p:nvPicPr>
          <p:cNvPr id="8" name="Picture 7">
            <a:extLst>
              <a:ext uri="{FF2B5EF4-FFF2-40B4-BE49-F238E27FC236}">
                <a16:creationId xmlns:a16="http://schemas.microsoft.com/office/drawing/2014/main" id="{42BCC561-B9CF-E57E-88D0-D6199C74C43F}"/>
              </a:ext>
            </a:extLst>
          </p:cNvPr>
          <p:cNvPicPr>
            <a:picLocks noChangeAspect="1"/>
          </p:cNvPicPr>
          <p:nvPr/>
        </p:nvPicPr>
        <p:blipFill>
          <a:blip r:embed="rId2"/>
          <a:stretch>
            <a:fillRect/>
          </a:stretch>
        </p:blipFill>
        <p:spPr>
          <a:xfrm>
            <a:off x="429576" y="476170"/>
            <a:ext cx="5352241" cy="48402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939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1FF4-F6C5-6186-C863-568940EFE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a:t>Prediction of Model for 2013 to 2018:</a:t>
            </a:r>
            <a:br>
              <a:rPr lang="en-US" sz="4100"/>
            </a:br>
            <a:r>
              <a:rPr lang="en-US" sz="4100"/>
              <a:t>(Linear Regression):</a:t>
            </a:r>
          </a:p>
        </p:txBody>
      </p:sp>
      <p:sp>
        <p:nvSpPr>
          <p:cNvPr id="7" name="TextBox 6">
            <a:extLst>
              <a:ext uri="{FF2B5EF4-FFF2-40B4-BE49-F238E27FC236}">
                <a16:creationId xmlns:a16="http://schemas.microsoft.com/office/drawing/2014/main" id="{BBAEBF6C-53E0-7BF5-204D-DE0B154CA668}"/>
              </a:ext>
            </a:extLst>
          </p:cNvPr>
          <p:cNvSpPr txBox="1"/>
          <p:nvPr/>
        </p:nvSpPr>
        <p:spPr>
          <a:xfrm>
            <a:off x="488264" y="5596669"/>
            <a:ext cx="6100618" cy="646331"/>
          </a:xfrm>
          <a:prstGeom prst="rect">
            <a:avLst/>
          </a:prstGeom>
          <a:noFill/>
        </p:spPr>
        <p:txBody>
          <a:bodyPr wrap="square">
            <a:spAutoFit/>
          </a:bodyPr>
          <a:lstStyle/>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Predicted</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Assault on women with intent to outrage her modesty </a:t>
            </a:r>
            <a:r>
              <a:rPr lang="en-IN" dirty="0">
                <a:latin typeface="Calibri" panose="020F0502020204030204" pitchFamily="34" charset="0"/>
                <a:ea typeface="Calibri" panose="020F0502020204030204" pitchFamily="34" charset="0"/>
                <a:cs typeface="Calibri" panose="020F0502020204030204" pitchFamily="34" charset="0"/>
              </a:rPr>
              <a:t>Cases Values:</a:t>
            </a:r>
          </a:p>
        </p:txBody>
      </p:sp>
      <p:pic>
        <p:nvPicPr>
          <p:cNvPr id="5" name="Picture 4">
            <a:extLst>
              <a:ext uri="{FF2B5EF4-FFF2-40B4-BE49-F238E27FC236}">
                <a16:creationId xmlns:a16="http://schemas.microsoft.com/office/drawing/2014/main" id="{61D8C619-02AF-1D08-B834-C228D75E669F}"/>
              </a:ext>
            </a:extLst>
          </p:cNvPr>
          <p:cNvPicPr>
            <a:picLocks noChangeAspect="1"/>
          </p:cNvPicPr>
          <p:nvPr/>
        </p:nvPicPr>
        <p:blipFill>
          <a:blip r:embed="rId2"/>
          <a:stretch>
            <a:fillRect/>
          </a:stretch>
        </p:blipFill>
        <p:spPr>
          <a:xfrm>
            <a:off x="392275" y="460257"/>
            <a:ext cx="5318412" cy="46048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9262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83">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5" name="Straight Connector 84">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0" name="Rectangle 95">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2BA2644-B1DA-312F-68D4-7CF146074110}"/>
              </a:ext>
            </a:extLst>
          </p:cNvPr>
          <p:cNvPicPr>
            <a:picLocks noChangeAspect="1"/>
          </p:cNvPicPr>
          <p:nvPr/>
        </p:nvPicPr>
        <p:blipFill rotWithShape="1">
          <a:blip r:embed="rId2">
            <a:duotone>
              <a:schemeClr val="bg2">
                <a:shade val="45000"/>
                <a:satMod val="135000"/>
              </a:schemeClr>
              <a:prstClr val="white"/>
            </a:duotone>
            <a:alphaModFix amt="25000"/>
          </a:blip>
          <a:srcRect l="1778" r="1" b="1"/>
          <a:stretch/>
        </p:blipFill>
        <p:spPr>
          <a:xfrm>
            <a:off x="1" y="10"/>
            <a:ext cx="12191999" cy="6857990"/>
          </a:xfrm>
          <a:prstGeom prst="rect">
            <a:avLst/>
          </a:prstGeom>
        </p:spPr>
      </p:pic>
      <p:grpSp>
        <p:nvGrpSpPr>
          <p:cNvPr id="98" name="Group 97">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9" name="Straight Connector 98">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1"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Isosceles Triangle 102">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Isosceles Triangle 106">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62D9802-9958-3CEB-7302-299BE6FB8466}"/>
              </a:ext>
            </a:extLst>
          </p:cNvPr>
          <p:cNvSpPr>
            <a:spLocks noGrp="1"/>
          </p:cNvSpPr>
          <p:nvPr>
            <p:ph type="ctrTitle"/>
          </p:nvPr>
        </p:nvSpPr>
        <p:spPr>
          <a:xfrm>
            <a:off x="677334" y="609600"/>
            <a:ext cx="8596668" cy="1320800"/>
          </a:xfrm>
        </p:spPr>
        <p:txBody>
          <a:bodyPr vert="horz" lIns="91440" tIns="45720" rIns="91440" bIns="45720" rtlCol="0" anchor="t">
            <a:normAutofit/>
          </a:bodyPr>
          <a:lstStyle/>
          <a:p>
            <a:pPr algn="l"/>
            <a:r>
              <a:rPr lang="en-US" sz="4000" dirty="0">
                <a:solidFill>
                  <a:schemeClr val="accent1">
                    <a:lumMod val="75000"/>
                  </a:schemeClr>
                </a:solidFill>
                <a:latin typeface="Amasis MT Pro Black" panose="02040A04050005020304" pitchFamily="18" charset="0"/>
              </a:rPr>
              <a:t>Content:</a:t>
            </a:r>
          </a:p>
        </p:txBody>
      </p:sp>
      <p:sp>
        <p:nvSpPr>
          <p:cNvPr id="3" name="Subtitle 2">
            <a:extLst>
              <a:ext uri="{FF2B5EF4-FFF2-40B4-BE49-F238E27FC236}">
                <a16:creationId xmlns:a16="http://schemas.microsoft.com/office/drawing/2014/main" id="{78887451-0502-9AE4-B34A-E0D5CF20C6AE}"/>
              </a:ext>
            </a:extLst>
          </p:cNvPr>
          <p:cNvSpPr>
            <a:spLocks noGrp="1"/>
          </p:cNvSpPr>
          <p:nvPr>
            <p:ph type="subTitle" idx="1"/>
          </p:nvPr>
        </p:nvSpPr>
        <p:spPr>
          <a:xfrm>
            <a:off x="677334" y="2160589"/>
            <a:ext cx="8596668" cy="3880773"/>
          </a:xfrm>
        </p:spPr>
        <p:txBody>
          <a:bodyPr vert="horz" lIns="91440" tIns="45720" rIns="91440" bIns="45720" rtlCol="0">
            <a:normAutofit/>
          </a:bodyPr>
          <a:lstStyle/>
          <a:p>
            <a:pPr marL="285750" indent="-285750" algn="l">
              <a:buFont typeface="Wingdings 3" charset="2"/>
              <a:buChar char=""/>
            </a:pPr>
            <a:r>
              <a:rPr lang="en-US" dirty="0">
                <a:solidFill>
                  <a:schemeClr val="tx1">
                    <a:lumMod val="75000"/>
                    <a:lumOff val="25000"/>
                  </a:schemeClr>
                </a:solidFill>
              </a:rPr>
              <a:t>C</a:t>
            </a:r>
            <a:r>
              <a:rPr lang="en-US" i="0" dirty="0">
                <a:solidFill>
                  <a:schemeClr val="tx1">
                    <a:lumMod val="75000"/>
                    <a:lumOff val="25000"/>
                  </a:schemeClr>
                </a:solidFill>
                <a:effectLst/>
              </a:rPr>
              <a:t>ommencement </a:t>
            </a:r>
            <a:r>
              <a:rPr lang="en-US" dirty="0">
                <a:solidFill>
                  <a:schemeClr val="tx1">
                    <a:lumMod val="75000"/>
                    <a:lumOff val="25000"/>
                  </a:schemeClr>
                </a:solidFill>
              </a:rPr>
              <a:t>&amp; Aim</a:t>
            </a:r>
          </a:p>
          <a:p>
            <a:pPr marL="285750" indent="-285750" algn="l">
              <a:buFont typeface="Wingdings 3" charset="2"/>
              <a:buChar char=""/>
            </a:pPr>
            <a:r>
              <a:rPr lang="en-US" dirty="0">
                <a:solidFill>
                  <a:schemeClr val="tx1">
                    <a:lumMod val="75000"/>
                    <a:lumOff val="25000"/>
                  </a:schemeClr>
                </a:solidFill>
              </a:rPr>
              <a:t>Source / Dataset</a:t>
            </a:r>
          </a:p>
          <a:p>
            <a:pPr marL="285750" indent="-285750" algn="l">
              <a:buFont typeface="Wingdings 3" charset="2"/>
              <a:buChar char=""/>
            </a:pPr>
            <a:r>
              <a:rPr lang="en-US" dirty="0">
                <a:solidFill>
                  <a:schemeClr val="tx1">
                    <a:lumMod val="75000"/>
                    <a:lumOff val="25000"/>
                  </a:schemeClr>
                </a:solidFill>
              </a:rPr>
              <a:t>Different Types Of Crime against women</a:t>
            </a:r>
          </a:p>
          <a:p>
            <a:pPr marL="285750" indent="-285750" algn="l">
              <a:buFont typeface="Wingdings 3" charset="2"/>
              <a:buChar char=""/>
            </a:pPr>
            <a:r>
              <a:rPr lang="en-US" dirty="0">
                <a:solidFill>
                  <a:schemeClr val="tx1">
                    <a:lumMod val="75000"/>
                    <a:lumOff val="25000"/>
                  </a:schemeClr>
                </a:solidFill>
              </a:rPr>
              <a:t>Keywords</a:t>
            </a:r>
          </a:p>
          <a:p>
            <a:pPr marL="285750" indent="-285750" algn="l">
              <a:buFont typeface="Wingdings 3" charset="2"/>
              <a:buChar char=""/>
            </a:pPr>
            <a:r>
              <a:rPr lang="en-US" dirty="0">
                <a:solidFill>
                  <a:schemeClr val="tx1">
                    <a:lumMod val="75000"/>
                    <a:lumOff val="25000"/>
                  </a:schemeClr>
                </a:solidFill>
              </a:rPr>
              <a:t>Correlation</a:t>
            </a:r>
          </a:p>
          <a:p>
            <a:pPr marL="285750" indent="-285750" algn="l">
              <a:buFont typeface="Wingdings 3" charset="2"/>
              <a:buChar char=""/>
            </a:pPr>
            <a:r>
              <a:rPr lang="en-US" dirty="0">
                <a:solidFill>
                  <a:schemeClr val="tx1">
                    <a:lumMod val="75000"/>
                    <a:lumOff val="25000"/>
                  </a:schemeClr>
                </a:solidFill>
              </a:rPr>
              <a:t>Methodology</a:t>
            </a:r>
          </a:p>
          <a:p>
            <a:pPr marL="285750" indent="-285750" algn="l">
              <a:buFont typeface="Wingdings 3" charset="2"/>
              <a:buChar char=""/>
            </a:pPr>
            <a:r>
              <a:rPr lang="en-US" dirty="0">
                <a:solidFill>
                  <a:schemeClr val="tx1">
                    <a:lumMod val="75000"/>
                    <a:lumOff val="25000"/>
                  </a:schemeClr>
                </a:solidFill>
              </a:rPr>
              <a:t>Description</a:t>
            </a:r>
          </a:p>
          <a:p>
            <a:pPr marL="285750" indent="-285750" algn="l">
              <a:buFont typeface="Wingdings 3" charset="2"/>
              <a:buChar char=""/>
            </a:pPr>
            <a:r>
              <a:rPr lang="en-US" dirty="0">
                <a:solidFill>
                  <a:schemeClr val="tx1">
                    <a:lumMod val="75000"/>
                    <a:lumOff val="25000"/>
                  </a:schemeClr>
                </a:solidFill>
              </a:rPr>
              <a:t>Conclusion</a:t>
            </a:r>
          </a:p>
          <a:p>
            <a:pPr marL="285750" indent="-285750" algn="l">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32722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1FF4-F6C5-6186-C863-568940EFE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a:t>Prediction of Model for 2013 to 2018:</a:t>
            </a:r>
            <a:br>
              <a:rPr lang="en-US" sz="4100"/>
            </a:br>
            <a:r>
              <a:rPr lang="en-US" sz="4100"/>
              <a:t>(Linear Regression):</a:t>
            </a:r>
          </a:p>
        </p:txBody>
      </p:sp>
      <p:sp>
        <p:nvSpPr>
          <p:cNvPr id="7" name="TextBox 6">
            <a:extLst>
              <a:ext uri="{FF2B5EF4-FFF2-40B4-BE49-F238E27FC236}">
                <a16:creationId xmlns:a16="http://schemas.microsoft.com/office/drawing/2014/main" id="{BBAEBF6C-53E0-7BF5-204D-DE0B154CA668}"/>
              </a:ext>
            </a:extLst>
          </p:cNvPr>
          <p:cNvSpPr txBox="1"/>
          <p:nvPr/>
        </p:nvSpPr>
        <p:spPr>
          <a:xfrm>
            <a:off x="755683" y="5903579"/>
            <a:ext cx="6100618" cy="369332"/>
          </a:xfrm>
          <a:prstGeom prst="rect">
            <a:avLst/>
          </a:prstGeom>
          <a:noFill/>
        </p:spPr>
        <p:txBody>
          <a:bodyPr wrap="square">
            <a:spAutoFit/>
          </a:bodyPr>
          <a:lstStyle/>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Predicted </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Insult to the modesty of Women</a:t>
            </a:r>
            <a:r>
              <a:rPr lang="en-IN" dirty="0">
                <a:latin typeface="Calibri" panose="020F0502020204030204" pitchFamily="34" charset="0"/>
                <a:ea typeface="Calibri" panose="020F0502020204030204" pitchFamily="34" charset="0"/>
                <a:cs typeface="Calibri" panose="020F0502020204030204" pitchFamily="34" charset="0"/>
              </a:rPr>
              <a:t> Cases Values:</a:t>
            </a:r>
          </a:p>
        </p:txBody>
      </p:sp>
      <p:pic>
        <p:nvPicPr>
          <p:cNvPr id="5" name="Picture 4">
            <a:extLst>
              <a:ext uri="{FF2B5EF4-FFF2-40B4-BE49-F238E27FC236}">
                <a16:creationId xmlns:a16="http://schemas.microsoft.com/office/drawing/2014/main" id="{6FA78D3A-CC88-E957-4D39-2E1B125DB6E5}"/>
              </a:ext>
            </a:extLst>
          </p:cNvPr>
          <p:cNvPicPr>
            <a:picLocks noChangeAspect="1"/>
          </p:cNvPicPr>
          <p:nvPr/>
        </p:nvPicPr>
        <p:blipFill>
          <a:blip r:embed="rId2"/>
          <a:stretch>
            <a:fillRect/>
          </a:stretch>
        </p:blipFill>
        <p:spPr>
          <a:xfrm>
            <a:off x="384089" y="341353"/>
            <a:ext cx="5499126" cy="5188857"/>
          </a:xfrm>
          <a:prstGeom prst="rect">
            <a:avLst/>
          </a:prstGeom>
          <a:ln>
            <a:noFill/>
          </a:ln>
          <a:effectLst>
            <a:softEdge rad="112500"/>
          </a:effectLst>
        </p:spPr>
      </p:pic>
    </p:spTree>
    <p:extLst>
      <p:ext uri="{BB962C8B-B14F-4D97-AF65-F5344CB8AC3E}">
        <p14:creationId xmlns:p14="http://schemas.microsoft.com/office/powerpoint/2010/main" val="436486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1FF4-F6C5-6186-C863-568940EFE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a:t>Prediction of Model for 2013 to 2018:</a:t>
            </a:r>
            <a:br>
              <a:rPr lang="en-US" sz="4100"/>
            </a:br>
            <a:r>
              <a:rPr lang="en-US" sz="4100"/>
              <a:t>(Linear Regression):</a:t>
            </a:r>
          </a:p>
        </p:txBody>
      </p:sp>
      <p:sp>
        <p:nvSpPr>
          <p:cNvPr id="7" name="TextBox 6">
            <a:extLst>
              <a:ext uri="{FF2B5EF4-FFF2-40B4-BE49-F238E27FC236}">
                <a16:creationId xmlns:a16="http://schemas.microsoft.com/office/drawing/2014/main" id="{BBAEBF6C-53E0-7BF5-204D-DE0B154CA668}"/>
              </a:ext>
            </a:extLst>
          </p:cNvPr>
          <p:cNvSpPr txBox="1"/>
          <p:nvPr/>
        </p:nvSpPr>
        <p:spPr>
          <a:xfrm>
            <a:off x="755683" y="5903579"/>
            <a:ext cx="6100618" cy="369332"/>
          </a:xfrm>
          <a:prstGeom prst="rect">
            <a:avLst/>
          </a:prstGeom>
          <a:noFill/>
        </p:spPr>
        <p:txBody>
          <a:bodyPr wrap="square">
            <a:spAutoFit/>
          </a:bodyPr>
          <a:lstStyle/>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Predicted </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Cruelty by Husband or his Relatives </a:t>
            </a:r>
            <a:r>
              <a:rPr lang="en-IN" dirty="0">
                <a:latin typeface="Calibri" panose="020F0502020204030204" pitchFamily="34" charset="0"/>
                <a:ea typeface="Calibri" panose="020F0502020204030204" pitchFamily="34" charset="0"/>
                <a:cs typeface="Calibri" panose="020F0502020204030204" pitchFamily="34" charset="0"/>
              </a:rPr>
              <a:t>Cases Values:</a:t>
            </a:r>
          </a:p>
        </p:txBody>
      </p:sp>
      <p:pic>
        <p:nvPicPr>
          <p:cNvPr id="5" name="Picture 4">
            <a:extLst>
              <a:ext uri="{FF2B5EF4-FFF2-40B4-BE49-F238E27FC236}">
                <a16:creationId xmlns:a16="http://schemas.microsoft.com/office/drawing/2014/main" id="{61A1E7FB-9012-3002-31DF-5893EC4737B7}"/>
              </a:ext>
            </a:extLst>
          </p:cNvPr>
          <p:cNvPicPr>
            <a:picLocks noChangeAspect="1"/>
          </p:cNvPicPr>
          <p:nvPr/>
        </p:nvPicPr>
        <p:blipFill>
          <a:blip r:embed="rId2"/>
          <a:stretch>
            <a:fillRect/>
          </a:stretch>
        </p:blipFill>
        <p:spPr>
          <a:xfrm>
            <a:off x="481263" y="474718"/>
            <a:ext cx="5484110" cy="5121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13181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1FF4-F6C5-6186-C863-568940EFE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dirty="0"/>
              <a:t>Prediction of Model for 2013 to 2018:</a:t>
            </a:r>
            <a:br>
              <a:rPr lang="en-US" sz="4100" dirty="0"/>
            </a:br>
            <a:r>
              <a:rPr lang="en-US" sz="4100" dirty="0"/>
              <a:t>(Linear Regression):</a:t>
            </a:r>
          </a:p>
        </p:txBody>
      </p:sp>
      <p:sp>
        <p:nvSpPr>
          <p:cNvPr id="7" name="TextBox 6">
            <a:extLst>
              <a:ext uri="{FF2B5EF4-FFF2-40B4-BE49-F238E27FC236}">
                <a16:creationId xmlns:a16="http://schemas.microsoft.com/office/drawing/2014/main" id="{BBAEBF6C-53E0-7BF5-204D-DE0B154CA668}"/>
              </a:ext>
            </a:extLst>
          </p:cNvPr>
          <p:cNvSpPr txBox="1"/>
          <p:nvPr/>
        </p:nvSpPr>
        <p:spPr>
          <a:xfrm>
            <a:off x="755683" y="5903579"/>
            <a:ext cx="6100618" cy="369332"/>
          </a:xfrm>
          <a:prstGeom prst="rect">
            <a:avLst/>
          </a:prstGeom>
          <a:noFill/>
        </p:spPr>
        <p:txBody>
          <a:bodyPr wrap="square">
            <a:spAutoFit/>
          </a:bodyPr>
          <a:lstStyle/>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Predicted </a:t>
            </a:r>
            <a:r>
              <a:rPr lang="en-IN" b="1" i="0" dirty="0">
                <a:solidFill>
                  <a:srgbClr val="000000"/>
                </a:solidFill>
                <a:effectLst/>
                <a:latin typeface="Helvetica Neue"/>
              </a:rPr>
              <a:t>Importation of Girls </a:t>
            </a:r>
            <a:r>
              <a:rPr lang="en-IN" dirty="0">
                <a:latin typeface="Calibri" panose="020F0502020204030204" pitchFamily="34" charset="0"/>
                <a:ea typeface="Calibri" panose="020F0502020204030204" pitchFamily="34" charset="0"/>
                <a:cs typeface="Calibri" panose="020F0502020204030204" pitchFamily="34" charset="0"/>
              </a:rPr>
              <a:t>Cases Values:</a:t>
            </a:r>
          </a:p>
        </p:txBody>
      </p:sp>
      <p:pic>
        <p:nvPicPr>
          <p:cNvPr id="4" name="Picture 3">
            <a:extLst>
              <a:ext uri="{FF2B5EF4-FFF2-40B4-BE49-F238E27FC236}">
                <a16:creationId xmlns:a16="http://schemas.microsoft.com/office/drawing/2014/main" id="{CE63CADF-E403-1DE6-E315-9228853142FE}"/>
              </a:ext>
            </a:extLst>
          </p:cNvPr>
          <p:cNvPicPr>
            <a:picLocks noChangeAspect="1"/>
          </p:cNvPicPr>
          <p:nvPr/>
        </p:nvPicPr>
        <p:blipFill>
          <a:blip r:embed="rId2"/>
          <a:stretch>
            <a:fillRect/>
          </a:stretch>
        </p:blipFill>
        <p:spPr>
          <a:xfrm>
            <a:off x="457201" y="412100"/>
            <a:ext cx="5236234" cy="5117432"/>
          </a:xfrm>
          <a:prstGeom prst="rect">
            <a:avLst/>
          </a:prstGeom>
        </p:spPr>
      </p:pic>
    </p:spTree>
    <p:extLst>
      <p:ext uri="{BB962C8B-B14F-4D97-AF65-F5344CB8AC3E}">
        <p14:creationId xmlns:p14="http://schemas.microsoft.com/office/powerpoint/2010/main" val="1503729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47CDE17-06F4-4FCE-8BFE-AD89EACB7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4A64534B-C7D9-476B-876D-0A9259D50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527E124-CDC8-4D04-848D-E43E18F425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768FF94-39B1-44FB-9670-D6F5007FB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FCE6337A-0F72-4D0B-81DA-748DC80AB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2972CF86-A510-4E29-8CED-C0612D08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1B0A8D9-B28B-4CE3-8AB6-6633ADD99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25DA9CC-B1B1-4F33-9ED2-89012EA5B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6AE546F2-92C0-4C9C-BF28-052A7D0A3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111385C-91E7-44E8-AAE5-019E48D76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4455A30-C651-4002-BE70-2A0F05BA3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24" name="Straight Connector 23">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268E729-233F-429F-DEE1-3F233D95E486}"/>
              </a:ext>
            </a:extLst>
          </p:cNvPr>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a:solidFill>
                  <a:schemeClr val="accent1">
                    <a:lumMod val="75000"/>
                  </a:schemeClr>
                </a:solidFill>
                <a:effectLst/>
              </a:rPr>
              <a:t>Crime detection &amp; Prevention:</a:t>
            </a:r>
            <a:endParaRPr lang="en-US" sz="4400">
              <a:solidFill>
                <a:schemeClr val="accent1">
                  <a:lumMod val="75000"/>
                </a:schemeClr>
              </a:solidFill>
            </a:endParaRPr>
          </a:p>
        </p:txBody>
      </p:sp>
      <p:sp>
        <p:nvSpPr>
          <p:cNvPr id="34" name="Rectangle 33">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4F3F0D88-1F12-85E8-4B74-4068CEFD3CFA}"/>
              </a:ext>
            </a:extLst>
          </p:cNvPr>
          <p:cNvGraphicFramePr/>
          <p:nvPr>
            <p:extLst>
              <p:ext uri="{D42A27DB-BD31-4B8C-83A1-F6EECF244321}">
                <p14:modId xmlns:p14="http://schemas.microsoft.com/office/powerpoint/2010/main" val="1554308466"/>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583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8" name="Straight Connector 107">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0"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Isosceles Triangle 115">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Isosceles Triangle 116">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F34709-E744-6F7F-DFD5-571B7E39BFA9}"/>
              </a:ext>
            </a:extLst>
          </p:cNvPr>
          <p:cNvSpPr>
            <a:spLocks noGrp="1"/>
          </p:cNvSpPr>
          <p:nvPr>
            <p:ph type="title"/>
          </p:nvPr>
        </p:nvSpPr>
        <p:spPr>
          <a:xfrm>
            <a:off x="5536734" y="609600"/>
            <a:ext cx="3737268" cy="1320800"/>
          </a:xfrm>
        </p:spPr>
        <p:txBody>
          <a:bodyPr vert="horz" lIns="91440" tIns="45720" rIns="91440" bIns="45720" rtlCol="0" anchor="t">
            <a:normAutofit/>
          </a:bodyPr>
          <a:lstStyle/>
          <a:p>
            <a:r>
              <a:rPr lang="en-US">
                <a:effectLst/>
              </a:rPr>
              <a:t>Safety Measures:</a:t>
            </a:r>
            <a:br>
              <a:rPr lang="en-US">
                <a:effectLst/>
              </a:rPr>
            </a:br>
            <a:endParaRPr lang="en-US"/>
          </a:p>
        </p:txBody>
      </p:sp>
      <p:pic>
        <p:nvPicPr>
          <p:cNvPr id="20" name="Picture 19" descr="A picture containing text, person&#10;&#10;Description automatically generated">
            <a:extLst>
              <a:ext uri="{FF2B5EF4-FFF2-40B4-BE49-F238E27FC236}">
                <a16:creationId xmlns:a16="http://schemas.microsoft.com/office/drawing/2014/main" id="{32629BDB-5CF0-35EA-727A-1907ED8C63E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267" r="3085"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9" name="Isosceles Triangle 11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TextBox 2">
            <a:extLst>
              <a:ext uri="{FF2B5EF4-FFF2-40B4-BE49-F238E27FC236}">
                <a16:creationId xmlns:a16="http://schemas.microsoft.com/office/drawing/2014/main" id="{5EF95E49-6C94-28F8-2EAC-F3E0AF017715}"/>
              </a:ext>
            </a:extLst>
          </p:cNvPr>
          <p:cNvGraphicFramePr/>
          <p:nvPr>
            <p:extLst>
              <p:ext uri="{D42A27DB-BD31-4B8C-83A1-F6EECF244321}">
                <p14:modId xmlns:p14="http://schemas.microsoft.com/office/powerpoint/2010/main" val="2904066036"/>
              </p:ext>
            </p:extLst>
          </p:nvPr>
        </p:nvGraphicFramePr>
        <p:xfrm>
          <a:off x="5209563" y="2160589"/>
          <a:ext cx="4064439"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7574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8">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85DA59-8D9B-405F-7080-5F4524A68E32}"/>
              </a:ext>
            </a:extLst>
          </p:cNvPr>
          <p:cNvSpPr>
            <a:spLocks noGrp="1"/>
          </p:cNvSpPr>
          <p:nvPr>
            <p:ph type="title"/>
          </p:nvPr>
        </p:nvSpPr>
        <p:spPr>
          <a:xfrm>
            <a:off x="1043950" y="1179151"/>
            <a:ext cx="3300646" cy="4463889"/>
          </a:xfrm>
        </p:spPr>
        <p:txBody>
          <a:bodyPr vert="horz" lIns="91440" tIns="45720" rIns="91440" bIns="45720" rtlCol="0" anchor="ctr">
            <a:normAutofit/>
          </a:bodyPr>
          <a:lstStyle/>
          <a:p>
            <a:r>
              <a:rPr lang="en-US">
                <a:effectLst/>
              </a:rPr>
              <a:t>Conclusion:</a:t>
            </a:r>
            <a:br>
              <a:rPr lang="en-US">
                <a:effectLst/>
              </a:rPr>
            </a:br>
            <a:endParaRPr lang="en-US"/>
          </a:p>
        </p:txBody>
      </p:sp>
      <p:sp>
        <p:nvSpPr>
          <p:cNvPr id="22" name="Isosceles Triangle 21">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4" name="Straight Connector 23">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A709D1E-E182-B532-7FA5-C2ECC1CFCA31}"/>
              </a:ext>
            </a:extLst>
          </p:cNvPr>
          <p:cNvSpPr txBox="1"/>
          <p:nvPr/>
        </p:nvSpPr>
        <p:spPr>
          <a:xfrm>
            <a:off x="4978918" y="1109145"/>
            <a:ext cx="6341016" cy="4603900"/>
          </a:xfrm>
          <a:prstGeom prst="rect">
            <a:avLst/>
          </a:prstGeom>
        </p:spPr>
        <p:txBody>
          <a:bodyPr vert="horz" lIns="91440" tIns="45720" rIns="91440" bIns="45720" rtlCol="0" anchor="ctr">
            <a:normAutofit/>
          </a:bodyPr>
          <a:lstStyle/>
          <a:p>
            <a:pPr marR="75565">
              <a:spcBef>
                <a:spcPts val="1000"/>
              </a:spcBef>
              <a:buClr>
                <a:schemeClr val="accent1"/>
              </a:buClr>
              <a:buSzPct val="80000"/>
              <a:buFont typeface="Wingdings 3" charset="2"/>
              <a:buChar char=""/>
              <a:tabLst>
                <a:tab pos="2610485" algn="l"/>
              </a:tabLst>
            </a:pPr>
            <a:r>
              <a:rPr lang="en-US">
                <a:solidFill>
                  <a:schemeClr val="tx1">
                    <a:lumMod val="75000"/>
                    <a:lumOff val="25000"/>
                  </a:schemeClr>
                </a:solidFill>
                <a:effectLst/>
              </a:rPr>
              <a:t>Violence against women and girls continues in every continent, country, and culture. It takes a devasting toll on women’s lives, on their families, and on society. Most societies prohibit such violence-yet the reality is that too often, it is covered up or tacitly condoned. We society as a whole need to tackle it because we never know when our own family members may get caught in this evil crime.</a:t>
            </a:r>
          </a:p>
        </p:txBody>
      </p:sp>
      <p:sp>
        <p:nvSpPr>
          <p:cNvPr id="26" name="Isosceles Triangle 25">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17734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5" name="Straight Connector 64">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67"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Isosceles Triangle 72">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Isosceles Triangle 73">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6" name="Rectangle 75">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collage of people&#10;&#10;Description automatically generated with medium confidence">
            <a:extLst>
              <a:ext uri="{FF2B5EF4-FFF2-40B4-BE49-F238E27FC236}">
                <a16:creationId xmlns:a16="http://schemas.microsoft.com/office/drawing/2014/main" id="{6ECE2741-9FF9-1426-5BAA-6311108EE528}"/>
              </a:ext>
            </a:extLst>
          </p:cNvPr>
          <p:cNvPicPr>
            <a:picLocks noChangeAspect="1"/>
          </p:cNvPicPr>
          <p:nvPr/>
        </p:nvPicPr>
        <p:blipFill rotWithShape="1">
          <a:blip r:embed="rId2">
            <a:duotone>
              <a:prstClr val="black"/>
              <a:schemeClr val="tx2">
                <a:tint val="45000"/>
                <a:satMod val="400000"/>
              </a:schemeClr>
            </a:duotone>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70" r="809"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804F5C13-3B2E-696A-FC5E-25FFBA55948C}"/>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b="1" dirty="0">
                <a:solidFill>
                  <a:srgbClr val="FF0000"/>
                </a:solidFill>
                <a:effectLst/>
              </a:rPr>
              <a:t>RAY OF HOPE:</a:t>
            </a:r>
            <a:br>
              <a:rPr lang="en-US" b="1" dirty="0">
                <a:solidFill>
                  <a:srgbClr val="FF0000"/>
                </a:solidFill>
                <a:effectLst/>
              </a:rPr>
            </a:br>
            <a:endParaRPr lang="en-US" b="1" dirty="0">
              <a:solidFill>
                <a:srgbClr val="FF0000"/>
              </a:solidFill>
            </a:endParaRPr>
          </a:p>
        </p:txBody>
      </p:sp>
      <p:sp>
        <p:nvSpPr>
          <p:cNvPr id="3" name="TextBox 2">
            <a:extLst>
              <a:ext uri="{FF2B5EF4-FFF2-40B4-BE49-F238E27FC236}">
                <a16:creationId xmlns:a16="http://schemas.microsoft.com/office/drawing/2014/main" id="{B3EBB9C0-01D2-FD2B-1C36-A38C286F1DCF}"/>
              </a:ext>
            </a:extLst>
          </p:cNvPr>
          <p:cNvSpPr txBox="1"/>
          <p:nvPr/>
        </p:nvSpPr>
        <p:spPr>
          <a:xfrm>
            <a:off x="677334" y="2160589"/>
            <a:ext cx="8596668" cy="3880773"/>
          </a:xfrm>
          <a:prstGeom prst="rect">
            <a:avLst/>
          </a:prstGeom>
        </p:spPr>
        <p:txBody>
          <a:bodyPr vert="horz" lIns="91440" tIns="45720" rIns="91440" bIns="45720" rtlCol="0">
            <a:normAutofit/>
          </a:bodyPr>
          <a:lstStyle/>
          <a:p>
            <a:pPr>
              <a:spcBef>
                <a:spcPts val="1000"/>
              </a:spcBef>
              <a:buClr>
                <a:schemeClr val="accent1"/>
              </a:buClr>
              <a:buSzPct val="80000"/>
            </a:pPr>
            <a:r>
              <a:rPr lang="en-US" b="1" i="1" dirty="0">
                <a:solidFill>
                  <a:srgbClr val="FFFF00"/>
                </a:solidFill>
                <a:effectLst/>
              </a:rPr>
              <a:t>“The woman who follows the crowd will usually go no further than the crowd. The woman who walks alone is likely to find herself in places no one has ever been before.” </a:t>
            </a:r>
            <a:endParaRPr lang="en-US" b="1" dirty="0">
              <a:solidFill>
                <a:srgbClr val="FFFF00"/>
              </a:solidFill>
              <a:effectLst/>
            </a:endParaRPr>
          </a:p>
          <a:p>
            <a:pPr>
              <a:spcBef>
                <a:spcPts val="1000"/>
              </a:spcBef>
              <a:buClr>
                <a:schemeClr val="accent1"/>
              </a:buClr>
              <a:buSzPct val="80000"/>
              <a:buFont typeface="Wingdings 3" charset="2"/>
              <a:buChar char=""/>
            </a:pPr>
            <a:endParaRPr lang="en-US" dirty="0">
              <a:solidFill>
                <a:srgbClr val="FFFFFF"/>
              </a:solidFill>
            </a:endParaRPr>
          </a:p>
        </p:txBody>
      </p:sp>
    </p:spTree>
    <p:extLst>
      <p:ext uri="{BB962C8B-B14F-4D97-AF65-F5344CB8AC3E}">
        <p14:creationId xmlns:p14="http://schemas.microsoft.com/office/powerpoint/2010/main" val="75121150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6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0" name="Straight Connector 6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Isosceles Triangle 7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1" name="Rectangle 8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5" name="Isosceles Triangle 8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514268F-3F97-9A8B-D226-8AADE5EA446C}"/>
              </a:ext>
            </a:extLst>
          </p:cNvPr>
          <p:cNvSpPr>
            <a:spLocks noGrp="1"/>
          </p:cNvSpPr>
          <p:nvPr>
            <p:ph type="title"/>
          </p:nvPr>
        </p:nvSpPr>
        <p:spPr>
          <a:xfrm>
            <a:off x="673754" y="643467"/>
            <a:ext cx="4203045" cy="1375608"/>
          </a:xfrm>
        </p:spPr>
        <p:txBody>
          <a:bodyPr vert="horz" lIns="91440" tIns="45720" rIns="91440" bIns="45720" rtlCol="0" anchor="ctr">
            <a:normAutofit/>
          </a:bodyPr>
          <a:lstStyle/>
          <a:p>
            <a:pPr>
              <a:lnSpc>
                <a:spcPct val="90000"/>
              </a:lnSpc>
            </a:pPr>
            <a:r>
              <a:rPr lang="en-US" sz="3100" dirty="0">
                <a:solidFill>
                  <a:schemeClr val="accent1">
                    <a:lumMod val="75000"/>
                  </a:schemeClr>
                </a:solidFill>
                <a:latin typeface="Amasis MT Pro Black" panose="02040A04050005020304" pitchFamily="18" charset="0"/>
              </a:rPr>
              <a:t>C</a:t>
            </a:r>
            <a:r>
              <a:rPr lang="en-US" sz="3100" i="0" dirty="0">
                <a:solidFill>
                  <a:schemeClr val="accent1">
                    <a:lumMod val="75000"/>
                  </a:schemeClr>
                </a:solidFill>
                <a:effectLst/>
                <a:latin typeface="Amasis MT Pro Black" panose="02040A04050005020304" pitchFamily="18" charset="0"/>
              </a:rPr>
              <a:t>ommencement </a:t>
            </a:r>
            <a:r>
              <a:rPr lang="en-US" sz="3100" dirty="0">
                <a:solidFill>
                  <a:schemeClr val="accent1">
                    <a:lumMod val="75000"/>
                  </a:schemeClr>
                </a:solidFill>
                <a:latin typeface="Amasis MT Pro Black" panose="02040A04050005020304" pitchFamily="18" charset="0"/>
              </a:rPr>
              <a:t>&amp; Aim:</a:t>
            </a:r>
            <a:br>
              <a:rPr lang="en-US" sz="3100" dirty="0">
                <a:solidFill>
                  <a:schemeClr val="bg1"/>
                </a:solidFill>
              </a:rPr>
            </a:br>
            <a:endParaRPr lang="en-US" sz="3100" dirty="0">
              <a:solidFill>
                <a:schemeClr val="bg1"/>
              </a:solidFill>
            </a:endParaRPr>
          </a:p>
        </p:txBody>
      </p:sp>
      <p:sp>
        <p:nvSpPr>
          <p:cNvPr id="3" name="TextBox 2">
            <a:extLst>
              <a:ext uri="{FF2B5EF4-FFF2-40B4-BE49-F238E27FC236}">
                <a16:creationId xmlns:a16="http://schemas.microsoft.com/office/drawing/2014/main" id="{619B377B-16AE-498E-46E7-B029FD7267C0}"/>
              </a:ext>
            </a:extLst>
          </p:cNvPr>
          <p:cNvSpPr txBox="1"/>
          <p:nvPr/>
        </p:nvSpPr>
        <p:spPr>
          <a:xfrm>
            <a:off x="673754" y="2160590"/>
            <a:ext cx="3973943" cy="3440110"/>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bg1"/>
                </a:solidFill>
              </a:rPr>
              <a:t>Any Act of gender-based violence that results in or is likely to result in physical, sexual, or psychological harm or suffering to women, including threats mentally or physically, deprivation of liberty, whether occurring in public or private life constitutes what is known as a crime against women.</a:t>
            </a:r>
          </a:p>
        </p:txBody>
      </p:sp>
      <p:pic>
        <p:nvPicPr>
          <p:cNvPr id="8" name="Picture 7">
            <a:extLst>
              <a:ext uri="{FF2B5EF4-FFF2-40B4-BE49-F238E27FC236}">
                <a16:creationId xmlns:a16="http://schemas.microsoft.com/office/drawing/2014/main" id="{952BBFC2-0947-1ED0-E60E-A6E002E254D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27802" y="553853"/>
            <a:ext cx="6262575" cy="4446428"/>
          </a:xfrm>
          <a:prstGeom prst="rect">
            <a:avLst/>
          </a:prstGeom>
        </p:spPr>
      </p:pic>
      <p:sp>
        <p:nvSpPr>
          <p:cNvPr id="87" name="Isosceles Triangle 8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BB759B48-CB09-857B-81AE-161DD823EBE8}"/>
              </a:ext>
            </a:extLst>
          </p:cNvPr>
          <p:cNvSpPr txBox="1"/>
          <p:nvPr/>
        </p:nvSpPr>
        <p:spPr>
          <a:xfrm>
            <a:off x="5188499" y="5558932"/>
            <a:ext cx="6288505" cy="646331"/>
          </a:xfrm>
          <a:prstGeom prst="rect">
            <a:avLst/>
          </a:prstGeom>
          <a:noFill/>
        </p:spPr>
        <p:txBody>
          <a:bodyPr wrap="square" rtlCol="0">
            <a:spAutoFit/>
          </a:bodyPr>
          <a:lstStyle/>
          <a:p>
            <a:pPr marL="285750" indent="-285750">
              <a:spcAft>
                <a:spcPts val="600"/>
              </a:spcAft>
              <a:buFont typeface="Wingdings" panose="05000000000000000000" pitchFamily="2" charset="2"/>
              <a:buChar char="ü"/>
            </a:pPr>
            <a:r>
              <a:rPr lang="en-IN"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My main aim is here to show how crimes against women were increasing from 2001 to 2012.</a:t>
            </a:r>
            <a:endParaRPr lang="en-IN" dirty="0">
              <a:solidFill>
                <a:schemeClr val="accent1">
                  <a:lumMod val="75000"/>
                </a:schemeClr>
              </a:solidFill>
            </a:endParaRPr>
          </a:p>
        </p:txBody>
      </p:sp>
    </p:spTree>
    <p:extLst>
      <p:ext uri="{BB962C8B-B14F-4D97-AF65-F5344CB8AC3E}">
        <p14:creationId xmlns:p14="http://schemas.microsoft.com/office/powerpoint/2010/main" val="1676177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BA83-AAB7-EAC2-15F1-72B23963EBA8}"/>
              </a:ext>
            </a:extLst>
          </p:cNvPr>
          <p:cNvSpPr>
            <a:spLocks noGrp="1"/>
          </p:cNvSpPr>
          <p:nvPr>
            <p:ph type="title"/>
          </p:nvPr>
        </p:nvSpPr>
        <p:spPr/>
        <p:txBody>
          <a:bodyPr/>
          <a:lstStyle/>
          <a:p>
            <a:r>
              <a:rPr lang="en-US" dirty="0">
                <a:solidFill>
                  <a:schemeClr val="accent1">
                    <a:lumMod val="75000"/>
                  </a:schemeClr>
                </a:solidFill>
                <a:latin typeface="Amasis MT Pro Black" panose="02040A04050005020304" pitchFamily="18" charset="0"/>
              </a:rPr>
              <a:t>Source / Dataset:</a:t>
            </a:r>
            <a:br>
              <a:rPr lang="en-US" dirty="0">
                <a:solidFill>
                  <a:schemeClr val="accent1">
                    <a:lumMod val="75000"/>
                  </a:schemeClr>
                </a:solidFill>
                <a:latin typeface="Amasis MT Pro Black" panose="02040A04050005020304" pitchFamily="18" charset="0"/>
              </a:rPr>
            </a:br>
            <a:endParaRPr lang="en-IN" dirty="0">
              <a:solidFill>
                <a:schemeClr val="accent1">
                  <a:lumMod val="75000"/>
                </a:schemeClr>
              </a:solidFill>
              <a:latin typeface="Amasis MT Pro Black" panose="02040A04050005020304" pitchFamily="18" charset="0"/>
            </a:endParaRPr>
          </a:p>
        </p:txBody>
      </p:sp>
      <p:sp>
        <p:nvSpPr>
          <p:cNvPr id="3" name="TextBox 2">
            <a:extLst>
              <a:ext uri="{FF2B5EF4-FFF2-40B4-BE49-F238E27FC236}">
                <a16:creationId xmlns:a16="http://schemas.microsoft.com/office/drawing/2014/main" id="{7F7BBF21-228B-C1D1-936B-299D8425BF0E}"/>
              </a:ext>
            </a:extLst>
          </p:cNvPr>
          <p:cNvSpPr txBox="1"/>
          <p:nvPr/>
        </p:nvSpPr>
        <p:spPr>
          <a:xfrm>
            <a:off x="759125" y="1777042"/>
            <a:ext cx="6814867" cy="369332"/>
          </a:xfrm>
          <a:prstGeom prst="rect">
            <a:avLst/>
          </a:prstGeom>
          <a:noFill/>
        </p:spPr>
        <p:txBody>
          <a:bodyPr wrap="square" rtlCol="0">
            <a:spAutoFit/>
          </a:bodyPr>
          <a:lstStyle/>
          <a:p>
            <a:r>
              <a:rPr lang="en-IN"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FFC000"/>
                </a:solidFill>
                <a:effectLst/>
                <a:latin typeface="Helvetica"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https://www.kaggle.com/datasets/rajanand/crime-in-india</a:t>
            </a:r>
            <a:endParaRPr lang="en-IN" dirty="0">
              <a:solidFill>
                <a:srgbClr val="FFC000"/>
              </a:solidFill>
            </a:endParaRPr>
          </a:p>
        </p:txBody>
      </p:sp>
      <p:graphicFrame>
        <p:nvGraphicFramePr>
          <p:cNvPr id="10" name="TextBox 3">
            <a:extLst>
              <a:ext uri="{FF2B5EF4-FFF2-40B4-BE49-F238E27FC236}">
                <a16:creationId xmlns:a16="http://schemas.microsoft.com/office/drawing/2014/main" id="{DB22BAC3-8F86-60AE-F5F3-02D83850377C}"/>
              </a:ext>
            </a:extLst>
          </p:cNvPr>
          <p:cNvGraphicFramePr/>
          <p:nvPr>
            <p:extLst>
              <p:ext uri="{D42A27DB-BD31-4B8C-83A1-F6EECF244321}">
                <p14:modId xmlns:p14="http://schemas.microsoft.com/office/powerpoint/2010/main" val="3368313328"/>
              </p:ext>
            </p:extLst>
          </p:nvPr>
        </p:nvGraphicFramePr>
        <p:xfrm>
          <a:off x="759125" y="2402457"/>
          <a:ext cx="7652084" cy="3937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634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2AD6-D682-9BD5-95E1-88159BBD0215}"/>
              </a:ext>
            </a:extLst>
          </p:cNvPr>
          <p:cNvSpPr>
            <a:spLocks noGrp="1"/>
          </p:cNvSpPr>
          <p:nvPr>
            <p:ph type="title"/>
          </p:nvPr>
        </p:nvSpPr>
        <p:spPr/>
        <p:txBody>
          <a:bodyPr>
            <a:normAutofit fontScale="90000"/>
          </a:bodyPr>
          <a:lstStyle/>
          <a:p>
            <a:r>
              <a:rPr lang="en-US" dirty="0">
                <a:latin typeface="Amasis MT Pro Black" panose="02040A04050005020304" pitchFamily="18" charset="0"/>
              </a:rPr>
              <a:t>Different Types Of Crime against women:</a:t>
            </a:r>
            <a:br>
              <a:rPr lang="en-US" dirty="0">
                <a:solidFill>
                  <a:schemeClr val="tx1">
                    <a:lumMod val="75000"/>
                    <a:lumOff val="25000"/>
                  </a:schemeClr>
                </a:solidFill>
              </a:rPr>
            </a:br>
            <a:endParaRPr lang="en-IN" dirty="0"/>
          </a:p>
        </p:txBody>
      </p:sp>
      <p:graphicFrame>
        <p:nvGraphicFramePr>
          <p:cNvPr id="5" name="TextBox 2">
            <a:extLst>
              <a:ext uri="{FF2B5EF4-FFF2-40B4-BE49-F238E27FC236}">
                <a16:creationId xmlns:a16="http://schemas.microsoft.com/office/drawing/2014/main" id="{39C4EC80-0391-115D-A62F-B42301093D24}"/>
              </a:ext>
            </a:extLst>
          </p:cNvPr>
          <p:cNvGraphicFramePr/>
          <p:nvPr/>
        </p:nvGraphicFramePr>
        <p:xfrm>
          <a:off x="379562" y="3140015"/>
          <a:ext cx="7737894" cy="2246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343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B835-BD8C-6280-D3D9-0D152EDC75D8}"/>
              </a:ext>
            </a:extLst>
          </p:cNvPr>
          <p:cNvSpPr>
            <a:spLocks noGrp="1"/>
          </p:cNvSpPr>
          <p:nvPr>
            <p:ph type="title"/>
          </p:nvPr>
        </p:nvSpPr>
        <p:spPr>
          <a:xfrm>
            <a:off x="496180" y="503971"/>
            <a:ext cx="8596668" cy="1826581"/>
          </a:xfrm>
        </p:spPr>
        <p:txBody>
          <a:bodyPr/>
          <a:lstStyle/>
          <a:p>
            <a:r>
              <a:rPr lang="en-US" dirty="0">
                <a:latin typeface="Amasis MT Pro Black" panose="02040A04050005020304" pitchFamily="18" charset="0"/>
              </a:rPr>
              <a:t>Keywords:</a:t>
            </a:r>
            <a:br>
              <a:rPr lang="en-US" dirty="0">
                <a:latin typeface="Amasis MT Pro Black" panose="02040A04050005020304" pitchFamily="18" charset="0"/>
              </a:rPr>
            </a:br>
            <a:endParaRPr lang="en-IN" dirty="0">
              <a:latin typeface="Amasis MT Pro Black" panose="02040A04050005020304" pitchFamily="18" charset="0"/>
            </a:endParaRPr>
          </a:p>
        </p:txBody>
      </p:sp>
      <p:sp>
        <p:nvSpPr>
          <p:cNvPr id="3" name="Text Placeholder 2">
            <a:extLst>
              <a:ext uri="{FF2B5EF4-FFF2-40B4-BE49-F238E27FC236}">
                <a16:creationId xmlns:a16="http://schemas.microsoft.com/office/drawing/2014/main" id="{60E28C79-93D3-F323-5579-A34EB1DC798D}"/>
              </a:ext>
            </a:extLst>
          </p:cNvPr>
          <p:cNvSpPr>
            <a:spLocks noGrp="1"/>
          </p:cNvSpPr>
          <p:nvPr>
            <p:ph type="body" idx="1"/>
          </p:nvPr>
        </p:nvSpPr>
        <p:spPr>
          <a:xfrm>
            <a:off x="677335" y="2330552"/>
            <a:ext cx="8596668" cy="3371508"/>
          </a:xfrm>
        </p:spPr>
        <p:txBody>
          <a:bodyPr>
            <a:normAutofit/>
          </a:bodyPr>
          <a:lstStyle/>
          <a:p>
            <a:pPr marL="342900" marR="75565" lvl="0" indent="-342900">
              <a:lnSpc>
                <a:spcPct val="107000"/>
              </a:lnSpc>
              <a:buFont typeface="Wingdings" panose="05000000000000000000" pitchFamily="2" charset="2"/>
              <a:buChar char=""/>
              <a:tabLst>
                <a:tab pos="2610485" algn="l"/>
              </a:tabLst>
            </a:pPr>
            <a:r>
              <a:rPr lang="en-IN" dirty="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Crimes ratio in Year</a:t>
            </a:r>
            <a:endParaRPr lang="en-IN"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75565" lvl="0" indent="-342900">
              <a:lnSpc>
                <a:spcPct val="107000"/>
              </a:lnSpc>
              <a:buFont typeface="Wingdings" panose="05000000000000000000" pitchFamily="2" charset="2"/>
              <a:buChar char=""/>
              <a:tabLst>
                <a:tab pos="2610485" algn="l"/>
              </a:tabLst>
            </a:pPr>
            <a:r>
              <a:rPr lang="en-IN" dirty="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Crime ratio in different States/UT</a:t>
            </a:r>
            <a:endParaRPr lang="en-IN"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75565" lvl="0" indent="-342900">
              <a:lnSpc>
                <a:spcPct val="107000"/>
              </a:lnSpc>
              <a:buFont typeface="Wingdings" panose="05000000000000000000" pitchFamily="2" charset="2"/>
              <a:buChar char=""/>
              <a:tabLst>
                <a:tab pos="2610485" algn="l"/>
              </a:tabLst>
            </a:pPr>
            <a:r>
              <a:rPr lang="en-IN" dirty="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Machine Learning</a:t>
            </a:r>
            <a:endParaRPr lang="en-IN"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75565" lvl="0" indent="-342900">
              <a:lnSpc>
                <a:spcPct val="107000"/>
              </a:lnSpc>
              <a:buFont typeface="Wingdings" panose="05000000000000000000" pitchFamily="2" charset="2"/>
              <a:buChar char=""/>
              <a:tabLst>
                <a:tab pos="2610485" algn="l"/>
              </a:tabLst>
            </a:pPr>
            <a:r>
              <a:rPr lang="en-IN" dirty="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Data Analysis</a:t>
            </a:r>
            <a:endParaRPr lang="en-IN"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75565" lvl="0" indent="-342900">
              <a:lnSpc>
                <a:spcPct val="107000"/>
              </a:lnSpc>
              <a:buFont typeface="Wingdings" panose="05000000000000000000" pitchFamily="2" charset="2"/>
              <a:buChar char=""/>
              <a:tabLst>
                <a:tab pos="2610485" algn="l"/>
              </a:tabLst>
            </a:pPr>
            <a:r>
              <a:rPr lang="en-IN" dirty="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Visualization</a:t>
            </a:r>
            <a:endParaRPr lang="en-IN"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75565" lvl="0" indent="-342900">
              <a:lnSpc>
                <a:spcPct val="107000"/>
              </a:lnSpc>
              <a:spcAft>
                <a:spcPts val="800"/>
              </a:spcAft>
              <a:buFont typeface="Wingdings" panose="05000000000000000000" pitchFamily="2" charset="2"/>
              <a:buChar char=""/>
              <a:tabLst>
                <a:tab pos="2610485" algn="l"/>
              </a:tabLst>
            </a:pPr>
            <a:r>
              <a:rPr lang="en-IN" dirty="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Crime detection.</a:t>
            </a:r>
            <a:endParaRPr lang="en-IN"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20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4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1890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10">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2" name="Rectangle 21">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4">
            <a:extLst>
              <a:ext uri="{FF2B5EF4-FFF2-40B4-BE49-F238E27FC236}">
                <a16:creationId xmlns:a16="http://schemas.microsoft.com/office/drawing/2014/main" id="{9BEA458B-79B2-3F61-6F46-2C9843435244}"/>
              </a:ext>
            </a:extLst>
          </p:cNvPr>
          <p:cNvSpPr txBox="1"/>
          <p:nvPr/>
        </p:nvSpPr>
        <p:spPr>
          <a:xfrm>
            <a:off x="677334" y="1253067"/>
            <a:ext cx="6155266" cy="4351866"/>
          </a:xfrm>
          <a:prstGeom prst="rect">
            <a:avLst/>
          </a:prstGeom>
        </p:spPr>
        <p:txBody>
          <a:bodyPr vert="horz" lIns="91440" tIns="45720" rIns="91440" bIns="45720" rtlCol="0" anchor="ctr">
            <a:normAutofit/>
          </a:bodyPr>
          <a:lstStyle/>
          <a:p>
            <a:pPr marL="342900" marR="75565" lvl="0" indent="-342900">
              <a:spcBef>
                <a:spcPts val="1000"/>
              </a:spcBef>
              <a:buClr>
                <a:schemeClr val="accent1"/>
              </a:buClr>
              <a:buSzPct val="80000"/>
              <a:buFont typeface="Wingdings" panose="05000000000000000000" pitchFamily="2" charset="2"/>
              <a:buChar char="q"/>
              <a:tabLst>
                <a:tab pos="2610485" algn="l"/>
              </a:tabLst>
            </a:pPr>
            <a:r>
              <a:rPr lang="en-US" dirty="0">
                <a:solidFill>
                  <a:schemeClr val="tx1">
                    <a:lumMod val="75000"/>
                    <a:lumOff val="25000"/>
                  </a:schemeClr>
                </a:solidFill>
                <a:effectLst/>
              </a:rPr>
              <a:t>Data Requirement Selection</a:t>
            </a:r>
          </a:p>
          <a:p>
            <a:pPr marL="342900" marR="75565" lvl="0" indent="-342900">
              <a:spcBef>
                <a:spcPts val="1000"/>
              </a:spcBef>
              <a:buClr>
                <a:schemeClr val="accent1"/>
              </a:buClr>
              <a:buSzPct val="80000"/>
              <a:buFont typeface="Wingdings" panose="05000000000000000000" pitchFamily="2" charset="2"/>
              <a:buChar char="q"/>
              <a:tabLst>
                <a:tab pos="2610485" algn="l"/>
              </a:tabLst>
            </a:pPr>
            <a:r>
              <a:rPr lang="en-US" dirty="0">
                <a:solidFill>
                  <a:schemeClr val="tx1">
                    <a:lumMod val="75000"/>
                    <a:lumOff val="25000"/>
                  </a:schemeClr>
                </a:solidFill>
                <a:effectLst/>
              </a:rPr>
              <a:t> Data Collection </a:t>
            </a:r>
          </a:p>
          <a:p>
            <a:pPr marL="342900" marR="75565" lvl="0" indent="-342900">
              <a:spcBef>
                <a:spcPts val="1000"/>
              </a:spcBef>
              <a:buClr>
                <a:schemeClr val="accent1"/>
              </a:buClr>
              <a:buSzPct val="80000"/>
              <a:buFont typeface="Wingdings" panose="05000000000000000000" pitchFamily="2" charset="2"/>
              <a:buChar char="q"/>
              <a:tabLst>
                <a:tab pos="2610485" algn="l"/>
              </a:tabLst>
            </a:pPr>
            <a:r>
              <a:rPr lang="en-US" dirty="0">
                <a:solidFill>
                  <a:schemeClr val="tx1">
                    <a:lumMod val="75000"/>
                    <a:lumOff val="25000"/>
                  </a:schemeClr>
                </a:solidFill>
                <a:effectLst/>
              </a:rPr>
              <a:t>Data Pre-processing</a:t>
            </a:r>
          </a:p>
          <a:p>
            <a:pPr marL="342900" marR="75565" lvl="0" indent="-342900">
              <a:spcBef>
                <a:spcPts val="1000"/>
              </a:spcBef>
              <a:buClr>
                <a:schemeClr val="accent1"/>
              </a:buClr>
              <a:buSzPct val="80000"/>
              <a:buFont typeface="Wingdings" panose="05000000000000000000" pitchFamily="2" charset="2"/>
              <a:buChar char="q"/>
              <a:tabLst>
                <a:tab pos="2610485" algn="l"/>
              </a:tabLst>
            </a:pPr>
            <a:r>
              <a:rPr lang="en-US" dirty="0">
                <a:solidFill>
                  <a:schemeClr val="tx1">
                    <a:lumMod val="75000"/>
                    <a:lumOff val="25000"/>
                  </a:schemeClr>
                </a:solidFill>
                <a:effectLst/>
              </a:rPr>
              <a:t>Data Analysis</a:t>
            </a:r>
          </a:p>
          <a:p>
            <a:pPr marL="800100" marR="75565" lvl="1" indent="-342900">
              <a:spcBef>
                <a:spcPts val="1000"/>
              </a:spcBef>
              <a:buClr>
                <a:schemeClr val="accent1"/>
              </a:buClr>
              <a:buSzPct val="80000"/>
              <a:buFont typeface="Wingdings" panose="05000000000000000000" pitchFamily="2" charset="2"/>
              <a:buChar char="v"/>
              <a:tabLst>
                <a:tab pos="2610485" algn="l"/>
              </a:tabLst>
            </a:pPr>
            <a:r>
              <a:rPr lang="en-US" dirty="0">
                <a:solidFill>
                  <a:schemeClr val="tx1">
                    <a:lumMod val="75000"/>
                    <a:lumOff val="25000"/>
                  </a:schemeClr>
                </a:solidFill>
                <a:effectLst/>
              </a:rPr>
              <a:t>Data Visualization</a:t>
            </a:r>
          </a:p>
          <a:p>
            <a:pPr marL="342900" marR="75565" lvl="0" indent="-342900">
              <a:spcBef>
                <a:spcPts val="1000"/>
              </a:spcBef>
              <a:buClr>
                <a:schemeClr val="accent1"/>
              </a:buClr>
              <a:buSzPct val="80000"/>
              <a:buFont typeface="Wingdings" panose="05000000000000000000" pitchFamily="2" charset="2"/>
              <a:buChar char="q"/>
              <a:tabLst>
                <a:tab pos="2610485" algn="l"/>
              </a:tabLst>
            </a:pPr>
            <a:r>
              <a:rPr lang="en-US" dirty="0">
                <a:solidFill>
                  <a:schemeClr val="tx1">
                    <a:lumMod val="75000"/>
                    <a:lumOff val="25000"/>
                  </a:schemeClr>
                </a:solidFill>
              </a:rPr>
              <a:t>Predicted Model (base on Year Prediction)</a:t>
            </a:r>
          </a:p>
          <a:p>
            <a:pPr marL="800100" marR="75565" lvl="1" indent="-342900">
              <a:spcBef>
                <a:spcPts val="1000"/>
              </a:spcBef>
              <a:buClr>
                <a:schemeClr val="accent1"/>
              </a:buClr>
              <a:buSzPct val="80000"/>
              <a:buFont typeface="Wingdings" panose="05000000000000000000" pitchFamily="2" charset="2"/>
              <a:buChar char="v"/>
              <a:tabLst>
                <a:tab pos="2610485" algn="l"/>
              </a:tabLst>
            </a:pPr>
            <a:r>
              <a:rPr lang="en-US" dirty="0">
                <a:solidFill>
                  <a:schemeClr val="tx1">
                    <a:lumMod val="75000"/>
                    <a:lumOff val="25000"/>
                  </a:schemeClr>
                </a:solidFill>
              </a:rPr>
              <a:t>Linear Regression </a:t>
            </a:r>
          </a:p>
        </p:txBody>
      </p:sp>
      <p:sp>
        <p:nvSpPr>
          <p:cNvPr id="54" name="Rectangle 23">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6" name="Straight Connector 25">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41">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877513B-5ECB-7495-3254-FD209E1CAC88}"/>
              </a:ext>
            </a:extLst>
          </p:cNvPr>
          <p:cNvSpPr>
            <a:spLocks noGrp="1"/>
          </p:cNvSpPr>
          <p:nvPr>
            <p:ph type="title"/>
          </p:nvPr>
        </p:nvSpPr>
        <p:spPr>
          <a:xfrm>
            <a:off x="7829658" y="1253067"/>
            <a:ext cx="3371742" cy="4351866"/>
          </a:xfrm>
        </p:spPr>
        <p:txBody>
          <a:bodyPr vert="horz" lIns="91440" tIns="45720" rIns="91440" bIns="45720" rtlCol="0" anchor="ctr">
            <a:normAutofit/>
          </a:bodyPr>
          <a:lstStyle/>
          <a:p>
            <a:r>
              <a:rPr lang="en-US" sz="3200">
                <a:solidFill>
                  <a:schemeClr val="bg1"/>
                </a:solidFill>
                <a:latin typeface="Amasis MT Pro Black" panose="02040A04050005020304" pitchFamily="18" charset="0"/>
              </a:rPr>
              <a:t>Methodology:</a:t>
            </a:r>
            <a:endParaRPr lang="en-US" sz="3200" dirty="0">
              <a:solidFill>
                <a:schemeClr val="bg1"/>
              </a:solidFill>
              <a:latin typeface="Amasis MT Pro Black" panose="02040A04050005020304" pitchFamily="18" charset="0"/>
            </a:endParaRPr>
          </a:p>
        </p:txBody>
      </p:sp>
    </p:spTree>
    <p:extLst>
      <p:ext uri="{BB962C8B-B14F-4D97-AF65-F5344CB8AC3E}">
        <p14:creationId xmlns:p14="http://schemas.microsoft.com/office/powerpoint/2010/main" val="155603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4B4DD00-2E4E-5117-30DE-29BE140571C2}"/>
              </a:ext>
            </a:extLst>
          </p:cNvPr>
          <p:cNvSpPr>
            <a:spLocks noGrp="1"/>
          </p:cNvSpPr>
          <p:nvPr>
            <p:ph type="title"/>
          </p:nvPr>
        </p:nvSpPr>
        <p:spPr>
          <a:xfrm>
            <a:off x="358017" y="241604"/>
            <a:ext cx="8596668" cy="1200329"/>
          </a:xfrm>
        </p:spPr>
        <p:txBody>
          <a:bodyPr>
            <a:normAutofit fontScale="90000"/>
          </a:bodyPr>
          <a:lstStyle/>
          <a:p>
            <a:r>
              <a:rPr lang="en-IN" dirty="0">
                <a:latin typeface="Amasis MT Pro Black" panose="02040A04050005020304" pitchFamily="18" charset="0"/>
              </a:rPr>
              <a:t>Line Chart :</a:t>
            </a:r>
            <a:br>
              <a:rPr lang="en-IN" dirty="0">
                <a:latin typeface="Amasis MT Pro Black" panose="02040A04050005020304" pitchFamily="18" charset="0"/>
              </a:rPr>
            </a:br>
            <a:r>
              <a:rPr lang="en-IN" sz="3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Total Crime against women between 2001 to 2012:</a:t>
            </a:r>
            <a:br>
              <a:rPr lang="en-IN" sz="3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br>
            <a:endParaRPr lang="en-IN" sz="3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89A7641E-66CD-A5F9-1151-6526CF2740DB}"/>
              </a:ext>
            </a:extLst>
          </p:cNvPr>
          <p:cNvPicPr>
            <a:picLocks noChangeAspect="1"/>
          </p:cNvPicPr>
          <p:nvPr/>
        </p:nvPicPr>
        <p:blipFill>
          <a:blip r:embed="rId2"/>
          <a:stretch>
            <a:fillRect/>
          </a:stretch>
        </p:blipFill>
        <p:spPr>
          <a:xfrm>
            <a:off x="3417455" y="1049786"/>
            <a:ext cx="8194855" cy="39546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2" name="TextBox 11">
            <a:extLst>
              <a:ext uri="{FF2B5EF4-FFF2-40B4-BE49-F238E27FC236}">
                <a16:creationId xmlns:a16="http://schemas.microsoft.com/office/drawing/2014/main" id="{09A319F4-5E10-C58A-1E29-BFAEBC0619D7}"/>
              </a:ext>
            </a:extLst>
          </p:cNvPr>
          <p:cNvSpPr txBox="1"/>
          <p:nvPr/>
        </p:nvSpPr>
        <p:spPr>
          <a:xfrm>
            <a:off x="707366" y="5546785"/>
            <a:ext cx="6426679" cy="1200329"/>
          </a:xfrm>
          <a:prstGeom prst="rect">
            <a:avLst/>
          </a:prstGeom>
          <a:noFill/>
        </p:spPr>
        <p:txBody>
          <a:bodyPr wrap="square" rtlCol="0">
            <a:spAutoFit/>
          </a:bodyPr>
          <a:lstStyle/>
          <a:p>
            <a:pPr marL="285750" indent="-285750">
              <a:buFont typeface="Wingdings" panose="05000000000000000000" pitchFamily="2" charset="2"/>
              <a:buChar char="ü"/>
            </a:pPr>
            <a:r>
              <a:rPr lang="en-US" b="0" i="0" dirty="0">
                <a:solidFill>
                  <a:srgbClr val="000000"/>
                </a:solidFill>
                <a:effectLst/>
                <a:latin typeface="Helvetica Neue"/>
              </a:rPr>
              <a:t>There is a steady change in crime during 2006-2007. This also shows that number of crimes against women is increasing at a huge rate.</a:t>
            </a:r>
          </a:p>
          <a:p>
            <a:endParaRPr lang="en-IN" dirty="0"/>
          </a:p>
        </p:txBody>
      </p:sp>
    </p:spTree>
    <p:extLst>
      <p:ext uri="{BB962C8B-B14F-4D97-AF65-F5344CB8AC3E}">
        <p14:creationId xmlns:p14="http://schemas.microsoft.com/office/powerpoint/2010/main" val="401833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A6DA-333B-D481-C16D-03F12977A771}"/>
              </a:ext>
            </a:extLst>
          </p:cNvPr>
          <p:cNvSpPr>
            <a:spLocks noGrp="1"/>
          </p:cNvSpPr>
          <p:nvPr>
            <p:ph type="title"/>
          </p:nvPr>
        </p:nvSpPr>
        <p:spPr>
          <a:xfrm>
            <a:off x="141625" y="157018"/>
            <a:ext cx="8596668" cy="1385455"/>
          </a:xfrm>
        </p:spPr>
        <p:txBody>
          <a:bodyPr/>
          <a:lstStyle/>
          <a:p>
            <a:r>
              <a:rPr lang="en-IN" dirty="0"/>
              <a:t>Different Crimes against Women in 2001-2012:</a:t>
            </a:r>
          </a:p>
        </p:txBody>
      </p:sp>
      <p:pic>
        <p:nvPicPr>
          <p:cNvPr id="4" name="Picture 3">
            <a:extLst>
              <a:ext uri="{FF2B5EF4-FFF2-40B4-BE49-F238E27FC236}">
                <a16:creationId xmlns:a16="http://schemas.microsoft.com/office/drawing/2014/main" id="{2EE147B6-0414-102C-69F5-C01EF7F5AC90}"/>
              </a:ext>
            </a:extLst>
          </p:cNvPr>
          <p:cNvPicPr>
            <a:picLocks noChangeAspect="1"/>
          </p:cNvPicPr>
          <p:nvPr/>
        </p:nvPicPr>
        <p:blipFill>
          <a:blip r:embed="rId2"/>
          <a:stretch>
            <a:fillRect/>
          </a:stretch>
        </p:blipFill>
        <p:spPr>
          <a:xfrm>
            <a:off x="4008581" y="1165834"/>
            <a:ext cx="7491910" cy="37947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A302826E-9639-7FD6-AF34-C5D6CBCED825}"/>
              </a:ext>
            </a:extLst>
          </p:cNvPr>
          <p:cNvSpPr txBox="1"/>
          <p:nvPr/>
        </p:nvSpPr>
        <p:spPr>
          <a:xfrm>
            <a:off x="304800" y="5969354"/>
            <a:ext cx="9005454" cy="369332"/>
          </a:xfrm>
          <a:prstGeom prst="rect">
            <a:avLst/>
          </a:prstGeom>
          <a:noFill/>
        </p:spPr>
        <p:txBody>
          <a:bodyPr wrap="square" rtlCol="0">
            <a:spAutoFit/>
          </a:bodyPr>
          <a:lstStyle/>
          <a:p>
            <a:pPr marL="285750" indent="-285750">
              <a:buFont typeface="Wingdings" panose="05000000000000000000" pitchFamily="2" charset="2"/>
              <a:buChar char="ü"/>
            </a:pPr>
            <a:r>
              <a:rPr lang="en-IN" dirty="0"/>
              <a:t>Cruelty by husbands/Relatives is the increasing crime year by year. </a:t>
            </a:r>
          </a:p>
        </p:txBody>
      </p:sp>
    </p:spTree>
    <p:extLst>
      <p:ext uri="{BB962C8B-B14F-4D97-AF65-F5344CB8AC3E}">
        <p14:creationId xmlns:p14="http://schemas.microsoft.com/office/powerpoint/2010/main" val="25840926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1526</TotalTime>
  <Words>988</Words>
  <Application>Microsoft Office PowerPoint</Application>
  <PresentationFormat>Widescreen</PresentationFormat>
  <Paragraphs>94</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Aharoni</vt:lpstr>
      <vt:lpstr>Algerian</vt:lpstr>
      <vt:lpstr>Amasis MT Pro Black</vt:lpstr>
      <vt:lpstr>Arial</vt:lpstr>
      <vt:lpstr>Calibri</vt:lpstr>
      <vt:lpstr>Helvetica</vt:lpstr>
      <vt:lpstr>Helvetica Neue</vt:lpstr>
      <vt:lpstr>Segoe UI Emoji</vt:lpstr>
      <vt:lpstr>Trebuchet MS</vt:lpstr>
      <vt:lpstr>Wingdings</vt:lpstr>
      <vt:lpstr>Wingdings 3</vt:lpstr>
      <vt:lpstr>Facet</vt:lpstr>
      <vt:lpstr>Crime against Women</vt:lpstr>
      <vt:lpstr>Content:</vt:lpstr>
      <vt:lpstr>Commencement &amp; Aim: </vt:lpstr>
      <vt:lpstr>Source / Dataset: </vt:lpstr>
      <vt:lpstr>Different Types Of Crime against women: </vt:lpstr>
      <vt:lpstr>Keywords: </vt:lpstr>
      <vt:lpstr>Methodology:</vt:lpstr>
      <vt:lpstr>Line Chart : Total Crime against women between 2001 to 2012: </vt:lpstr>
      <vt:lpstr>Different Crimes against Women in 2001-2012:</vt:lpstr>
      <vt:lpstr>Highest Reported crime from the total crimes dataset:</vt:lpstr>
      <vt:lpstr>Top 10 States/UT  with “Highest” number of crime Cases:</vt:lpstr>
      <vt:lpstr>Top 10 State/Union Territories with "Lowest" number of crime Cases: </vt:lpstr>
      <vt:lpstr>State/UT has the “maximum” cases of each type of crime:</vt:lpstr>
      <vt:lpstr>“Lowest” different type of crime in State/UT:</vt:lpstr>
      <vt:lpstr>Correlation:</vt:lpstr>
      <vt:lpstr>Prediction of Model for 2013 to 2018: (Linear Regression):</vt:lpstr>
      <vt:lpstr>Prediction of Model for 2013 to 2018: (Linear Regression):</vt:lpstr>
      <vt:lpstr>Prediction of Model for 2013 to 2018: (Linear Regression):</vt:lpstr>
      <vt:lpstr>Prediction of Model for 2013 to 2018: (Linear Regression):</vt:lpstr>
      <vt:lpstr>Prediction of Model for 2013 to 2018: (Linear Regression):</vt:lpstr>
      <vt:lpstr>Prediction of Model for 2013 to 2018: (Linear Regression):</vt:lpstr>
      <vt:lpstr>Prediction of Model for 2013 to 2018: (Linear Regression):</vt:lpstr>
      <vt:lpstr>Crime detection &amp; Prevention:</vt:lpstr>
      <vt:lpstr>Safety Measures: </vt:lpstr>
      <vt:lpstr>Conclusion: </vt:lpstr>
      <vt:lpstr>RAY OF HOPE: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against Women</dc:title>
  <dc:creator>Ami Tamakuwala</dc:creator>
  <cp:lastModifiedBy>Ami Tamakuwala</cp:lastModifiedBy>
  <cp:revision>38</cp:revision>
  <dcterms:created xsi:type="dcterms:W3CDTF">2022-12-18T08:07:52Z</dcterms:created>
  <dcterms:modified xsi:type="dcterms:W3CDTF">2022-12-22T15:14:52Z</dcterms:modified>
</cp:coreProperties>
</file>