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0" r:id="rId1"/>
  </p:sldMasterIdLst>
  <p:sldIdLst>
    <p:sldId id="256" r:id="rId2"/>
    <p:sldId id="257" r:id="rId3"/>
    <p:sldId id="258" r:id="rId4"/>
    <p:sldId id="259" r:id="rId5"/>
    <p:sldId id="260" r:id="rId6"/>
    <p:sldId id="261" r:id="rId7"/>
    <p:sldId id="262"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4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giantdumbass/Desktop/Fullstack/Excel/Superstore%20for%20Tableau%209.x%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giantdumbass/Desktop/Fullstack/Excel/Superstore%20for%20Tableau%209.x%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giantdumbass/Desktop/Fullstack/Excel/Superstore%20for%20Tableau%209.x%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giantdumbass/Desktop/Fullstack/Excel/Superstore%20for%20Tableau%209.x%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giantdumbass/Desktop/Fullstack/Excel/Superstore%20for%20Tableau%209.x%20.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 for Tableau 9.x .xlsx]Sheet2!PivotTable16</c:name>
    <c:fmtId val="4"/>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dirty="0">
                <a:solidFill>
                  <a:schemeClr val="tx1"/>
                </a:solidFill>
              </a:rPr>
              <a:t>Total Sales by Category and Sub-Category</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w="41275">
            <a:solidFill>
              <a:schemeClr val="accen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41275">
            <a:solidFill>
              <a:schemeClr val="accen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Sheet2!$B$3</c:f>
              <c:strCache>
                <c:ptCount val="1"/>
                <c:pt idx="0">
                  <c:v>Total</c:v>
                </c:pt>
              </c:strCache>
            </c:strRef>
          </c:tx>
          <c:spPr>
            <a:solidFill>
              <a:schemeClr val="accent5"/>
            </a:solidFill>
            <a:ln>
              <a:noFill/>
            </a:ln>
            <a:effectLst/>
          </c:spPr>
          <c:invertIfNegative val="0"/>
          <c:cat>
            <c:multiLvlStrRef>
              <c:f>Sheet2!$A$4:$A$24</c:f>
              <c:multiLvlStrCache>
                <c:ptCount val="17"/>
                <c:lvl>
                  <c:pt idx="0">
                    <c:v>Bookcases</c:v>
                  </c:pt>
                  <c:pt idx="1">
                    <c:v>Chairs</c:v>
                  </c:pt>
                  <c:pt idx="2">
                    <c:v>Furnishings</c:v>
                  </c:pt>
                  <c:pt idx="3">
                    <c:v>Tables</c:v>
                  </c:pt>
                  <c:pt idx="4">
                    <c:v>Appliances</c:v>
                  </c:pt>
                  <c:pt idx="5">
                    <c:v>Art</c:v>
                  </c:pt>
                  <c:pt idx="6">
                    <c:v>Binders</c:v>
                  </c:pt>
                  <c:pt idx="7">
                    <c:v>Envelopes</c:v>
                  </c:pt>
                  <c:pt idx="8">
                    <c:v>Fasteners</c:v>
                  </c:pt>
                  <c:pt idx="9">
                    <c:v>Labels</c:v>
                  </c:pt>
                  <c:pt idx="10">
                    <c:v>Paper</c:v>
                  </c:pt>
                  <c:pt idx="11">
                    <c:v>Storage</c:v>
                  </c:pt>
                  <c:pt idx="12">
                    <c:v>Supplies</c:v>
                  </c:pt>
                  <c:pt idx="13">
                    <c:v>Accessories</c:v>
                  </c:pt>
                  <c:pt idx="14">
                    <c:v>Copiers</c:v>
                  </c:pt>
                  <c:pt idx="15">
                    <c:v>Machines</c:v>
                  </c:pt>
                  <c:pt idx="16">
                    <c:v>Phones</c:v>
                  </c:pt>
                </c:lvl>
                <c:lvl>
                  <c:pt idx="0">
                    <c:v>Furniture</c:v>
                  </c:pt>
                  <c:pt idx="4">
                    <c:v>Office Supplies</c:v>
                  </c:pt>
                  <c:pt idx="13">
                    <c:v>Technology</c:v>
                  </c:pt>
                </c:lvl>
              </c:multiLvlStrCache>
            </c:multiLvlStrRef>
          </c:cat>
          <c:val>
            <c:numRef>
              <c:f>Sheet2!$B$4:$B$24</c:f>
              <c:numCache>
                <c:formatCode>"$"#,##0.00</c:formatCode>
                <c:ptCount val="17"/>
                <c:pt idx="0">
                  <c:v>114879.99629999998</c:v>
                </c:pt>
                <c:pt idx="1">
                  <c:v>328449.1030000007</c:v>
                </c:pt>
                <c:pt idx="2">
                  <c:v>91705.164000000048</c:v>
                </c:pt>
                <c:pt idx="3">
                  <c:v>206965.53200000009</c:v>
                </c:pt>
                <c:pt idx="4">
                  <c:v>107532.16099999999</c:v>
                </c:pt>
                <c:pt idx="5">
                  <c:v>27118.791999999954</c:v>
                </c:pt>
                <c:pt idx="6">
                  <c:v>203412.73300000009</c:v>
                </c:pt>
                <c:pt idx="7">
                  <c:v>16476.401999999998</c:v>
                </c:pt>
                <c:pt idx="8">
                  <c:v>3024.2799999999997</c:v>
                </c:pt>
                <c:pt idx="9">
                  <c:v>12486.312</c:v>
                </c:pt>
                <c:pt idx="10">
                  <c:v>78479.20600000002</c:v>
                </c:pt>
                <c:pt idx="11">
                  <c:v>223843.60800000012</c:v>
                </c:pt>
                <c:pt idx="12">
                  <c:v>46673.538000000015</c:v>
                </c:pt>
                <c:pt idx="13">
                  <c:v>167380.31800000009</c:v>
                </c:pt>
                <c:pt idx="14">
                  <c:v>149528.02999999994</c:v>
                </c:pt>
                <c:pt idx="15">
                  <c:v>189238.63099999999</c:v>
                </c:pt>
                <c:pt idx="16">
                  <c:v>330007.05400000012</c:v>
                </c:pt>
              </c:numCache>
            </c:numRef>
          </c:val>
          <c:extLst>
            <c:ext xmlns:c16="http://schemas.microsoft.com/office/drawing/2014/chart" uri="{C3380CC4-5D6E-409C-BE32-E72D297353CC}">
              <c16:uniqueId val="{00000000-D432-FE43-952A-BAD656EBC658}"/>
            </c:ext>
          </c:extLst>
        </c:ser>
        <c:dLbls>
          <c:showLegendKey val="0"/>
          <c:showVal val="0"/>
          <c:showCatName val="0"/>
          <c:showSerName val="0"/>
          <c:showPercent val="0"/>
          <c:showBubbleSize val="0"/>
        </c:dLbls>
        <c:gapWidth val="75"/>
        <c:axId val="668728863"/>
        <c:axId val="668730511"/>
      </c:barChart>
      <c:catAx>
        <c:axId val="66872886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solidFill>
                <a:latin typeface="+mn-lt"/>
                <a:ea typeface="+mn-ea"/>
                <a:cs typeface="+mn-cs"/>
              </a:defRPr>
            </a:pPr>
            <a:endParaRPr lang="en-US"/>
          </a:p>
        </c:txPr>
        <c:crossAx val="668730511"/>
        <c:crosses val="autoZero"/>
        <c:auto val="1"/>
        <c:lblAlgn val="ctr"/>
        <c:lblOffset val="100"/>
        <c:noMultiLvlLbl val="0"/>
      </c:catAx>
      <c:valAx>
        <c:axId val="668730511"/>
        <c:scaling>
          <c:orientation val="minMax"/>
        </c:scaling>
        <c:delete val="0"/>
        <c:axPos val="b"/>
        <c:majorGridlines>
          <c:spPr>
            <a:ln w="9525" cap="flat" cmpd="sng" algn="ctr">
              <a:solidFill>
                <a:schemeClr val="dk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68728863"/>
        <c:crosses val="autoZero"/>
        <c:crossBetween val="between"/>
      </c:valAx>
      <c:spPr>
        <a:solidFill>
          <a:srgbClr val="2D3440"/>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D3440"/>
    </a:solidFill>
    <a:ln w="38100"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 for Tableau 9.x .xlsx]Sheet5!PivotTable19</c:name>
    <c:fmtId val="8"/>
  </c:pivotSource>
  <c:chart>
    <c:title>
      <c:tx>
        <c:rich>
          <a:bodyPr rot="0" spcFirstLastPara="1" vertOverflow="ellipsis" vert="horz" wrap="square" anchor="ctr" anchorCtr="1"/>
          <a:lstStyle/>
          <a:p>
            <a:pPr>
              <a:defRPr sz="1400" b="1" i="0" u="none" strike="noStrike" kern="1200" cap="none" baseline="0">
                <a:solidFill>
                  <a:schemeClr val="tx1"/>
                </a:solidFill>
                <a:latin typeface="+mn-lt"/>
                <a:ea typeface="+mn-ea"/>
                <a:cs typeface="+mn-cs"/>
              </a:defRPr>
            </a:pPr>
            <a:r>
              <a:rPr lang="en-US">
                <a:solidFill>
                  <a:schemeClr val="tx1"/>
                </a:solidFill>
              </a:rPr>
              <a:t>Total</a:t>
            </a:r>
            <a:r>
              <a:rPr lang="en-US" baseline="0">
                <a:solidFill>
                  <a:schemeClr val="tx1"/>
                </a:solidFill>
              </a:rPr>
              <a:t> Profit by Sub-Category</a:t>
            </a:r>
            <a:endParaRPr lang="en-US">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tx1"/>
              </a:solidFill>
              <a:latin typeface="+mn-lt"/>
              <a:ea typeface="+mn-ea"/>
              <a:cs typeface="+mn-cs"/>
            </a:defRPr>
          </a:pPr>
          <a:endParaRPr lang="en-US"/>
        </a:p>
      </c:txPr>
    </c:title>
    <c:autoTitleDeleted val="0"/>
    <c:pivotFmts>
      <c:pivotFmt>
        <c:idx val="0"/>
        <c:spPr>
          <a:noFill/>
          <a:ln w="25400"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25400" cap="flat" cmpd="sng" algn="ctr">
            <a:solidFill>
              <a:schemeClr val="accent1"/>
            </a:solidFill>
            <a:miter lim="800000"/>
          </a:ln>
          <a:effectLst>
            <a:glow rad="63500">
              <a:schemeClr val="accent1">
                <a:satMod val="175000"/>
                <a:alpha val="25000"/>
              </a:schemeClr>
            </a:glow>
          </a:effectLst>
        </c:spPr>
      </c:pivotFmt>
      <c:pivotFmt>
        <c:idx val="2"/>
        <c:spPr>
          <a:noFill/>
          <a:ln w="25400"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25400"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25400"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3322884012539188E-2"/>
          <c:y val="9.2874766675963852E-2"/>
          <c:w val="0.85532569792412316"/>
          <c:h val="0.70004076465918597"/>
        </c:manualLayout>
      </c:layout>
      <c:barChart>
        <c:barDir val="col"/>
        <c:grouping val="clustered"/>
        <c:varyColors val="0"/>
        <c:ser>
          <c:idx val="0"/>
          <c:order val="0"/>
          <c:tx>
            <c:strRef>
              <c:f>Sheet5!$B$3</c:f>
              <c:strCache>
                <c:ptCount val="1"/>
                <c:pt idx="0">
                  <c:v>Total</c:v>
                </c:pt>
              </c:strCache>
            </c:strRef>
          </c:tx>
          <c:spPr>
            <a:noFill/>
            <a:ln w="25400"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Sheet5!$A$4:$A$24</c:f>
              <c:multiLvlStrCache>
                <c:ptCount val="17"/>
                <c:lvl>
                  <c:pt idx="0">
                    <c:v>Bookcases</c:v>
                  </c:pt>
                  <c:pt idx="1">
                    <c:v>Chairs</c:v>
                  </c:pt>
                  <c:pt idx="2">
                    <c:v>Furnishings</c:v>
                  </c:pt>
                  <c:pt idx="3">
                    <c:v>Tables</c:v>
                  </c:pt>
                  <c:pt idx="4">
                    <c:v>Appliances</c:v>
                  </c:pt>
                  <c:pt idx="5">
                    <c:v>Art</c:v>
                  </c:pt>
                  <c:pt idx="6">
                    <c:v>Binders</c:v>
                  </c:pt>
                  <c:pt idx="7">
                    <c:v>Envelopes</c:v>
                  </c:pt>
                  <c:pt idx="8">
                    <c:v>Fasteners</c:v>
                  </c:pt>
                  <c:pt idx="9">
                    <c:v>Labels</c:v>
                  </c:pt>
                  <c:pt idx="10">
                    <c:v>Paper</c:v>
                  </c:pt>
                  <c:pt idx="11">
                    <c:v>Storage</c:v>
                  </c:pt>
                  <c:pt idx="12">
                    <c:v>Supplies</c:v>
                  </c:pt>
                  <c:pt idx="13">
                    <c:v>Accessories</c:v>
                  </c:pt>
                  <c:pt idx="14">
                    <c:v>Copiers</c:v>
                  </c:pt>
                  <c:pt idx="15">
                    <c:v>Machines</c:v>
                  </c:pt>
                  <c:pt idx="16">
                    <c:v>Phones</c:v>
                  </c:pt>
                </c:lvl>
                <c:lvl>
                  <c:pt idx="0">
                    <c:v>Furniture</c:v>
                  </c:pt>
                  <c:pt idx="4">
                    <c:v>Office Supplies</c:v>
                  </c:pt>
                  <c:pt idx="13">
                    <c:v>Technology</c:v>
                  </c:pt>
                </c:lvl>
              </c:multiLvlStrCache>
            </c:multiLvlStrRef>
          </c:cat>
          <c:val>
            <c:numRef>
              <c:f>Sheet5!$B$4:$B$24</c:f>
              <c:numCache>
                <c:formatCode>"$"#,##0</c:formatCode>
                <c:ptCount val="17"/>
                <c:pt idx="0">
                  <c:v>-3472.5560000000023</c:v>
                </c:pt>
                <c:pt idx="1">
                  <c:v>26590.166300000019</c:v>
                </c:pt>
                <c:pt idx="2">
                  <c:v>13059.143599999985</c:v>
                </c:pt>
                <c:pt idx="3">
                  <c:v>-17725.481100000001</c:v>
                </c:pt>
                <c:pt idx="4">
                  <c:v>18138.005399999995</c:v>
                </c:pt>
                <c:pt idx="5">
                  <c:v>6527.7869999999994</c:v>
                </c:pt>
                <c:pt idx="6">
                  <c:v>30221.763299999984</c:v>
                </c:pt>
                <c:pt idx="7">
                  <c:v>6964.1767000000027</c:v>
                </c:pt>
                <c:pt idx="8">
                  <c:v>949.51819999999952</c:v>
                </c:pt>
                <c:pt idx="9">
                  <c:v>5546.2539999999981</c:v>
                </c:pt>
                <c:pt idx="10">
                  <c:v>34053.569299999966</c:v>
                </c:pt>
                <c:pt idx="11">
                  <c:v>21278.826399999987</c:v>
                </c:pt>
                <c:pt idx="12">
                  <c:v>-1189.0994999999991</c:v>
                </c:pt>
                <c:pt idx="13">
                  <c:v>41936.635699999926</c:v>
                </c:pt>
                <c:pt idx="14">
                  <c:v>55617.8249</c:v>
                </c:pt>
                <c:pt idx="15">
                  <c:v>3384.7568999999889</c:v>
                </c:pt>
                <c:pt idx="16">
                  <c:v>44515.730599999988</c:v>
                </c:pt>
              </c:numCache>
            </c:numRef>
          </c:val>
          <c:extLst>
            <c:ext xmlns:c16="http://schemas.microsoft.com/office/drawing/2014/chart" uri="{C3380CC4-5D6E-409C-BE32-E72D297353CC}">
              <c16:uniqueId val="{00000000-5127-C243-8FEC-039F5527B02D}"/>
            </c:ext>
          </c:extLst>
        </c:ser>
        <c:dLbls>
          <c:dLblPos val="inEnd"/>
          <c:showLegendKey val="0"/>
          <c:showVal val="1"/>
          <c:showCatName val="0"/>
          <c:showSerName val="0"/>
          <c:showPercent val="0"/>
          <c:showBubbleSize val="0"/>
        </c:dLbls>
        <c:gapWidth val="255"/>
        <c:overlap val="-40"/>
        <c:axId val="802373904"/>
        <c:axId val="802262208"/>
      </c:barChart>
      <c:catAx>
        <c:axId val="802373904"/>
        <c:scaling>
          <c:orientation val="minMax"/>
        </c:scaling>
        <c:delete val="0"/>
        <c:axPos val="b"/>
        <c:majorGridlines>
          <c:spPr>
            <a:ln w="9525" cap="flat" cmpd="sng" algn="ctr">
              <a:solidFill>
                <a:schemeClr val="tx1">
                  <a:lumMod val="85000"/>
                  <a:alpha val="40000"/>
                </a:schemeClr>
              </a:solidFill>
              <a:round/>
            </a:ln>
            <a:effectLst/>
          </c:spPr>
        </c:majorGridlines>
        <c:numFmt formatCode="General" sourceLinked="1"/>
        <c:majorTickMark val="none"/>
        <c:minorTickMark val="none"/>
        <c:tickLblPos val="low"/>
        <c:spPr>
          <a:noFill/>
          <a:ln>
            <a:solidFill>
              <a:schemeClr val="tx1">
                <a:lumMod val="85000"/>
                <a:alpha val="48000"/>
              </a:schemeClr>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02262208"/>
        <c:crosses val="autoZero"/>
        <c:auto val="1"/>
        <c:lblAlgn val="ctr"/>
        <c:lblOffset val="100"/>
        <c:tickMarkSkip val="1"/>
        <c:noMultiLvlLbl val="0"/>
      </c:catAx>
      <c:valAx>
        <c:axId val="802262208"/>
        <c:scaling>
          <c:orientation val="minMax"/>
          <c:min val="-20000"/>
        </c:scaling>
        <c:delete val="0"/>
        <c:axPos val="l"/>
        <c:majorGridlines>
          <c:spPr>
            <a:ln w="9525" cap="flat" cmpd="sng" algn="ctr">
              <a:solidFill>
                <a:schemeClr val="tx1">
                  <a:lumMod val="85000"/>
                  <a:alpha val="40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02373904"/>
        <c:crossesAt val="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D3440"/>
    </a:solidFill>
    <a:ln w="38100" cap="flat" cmpd="sng" algn="ctr">
      <a:solidFill>
        <a:schemeClr val="tx1">
          <a:lumMod val="85000"/>
          <a:alpha val="46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 for Tableau 9.x .xlsx]Sheet7!PivotTable4</c:name>
    <c:fmtId val="4"/>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dirty="0"/>
              <a:t>Current</a:t>
            </a:r>
            <a:r>
              <a:rPr lang="en-US" baseline="0" dirty="0"/>
              <a:t> Profit vs Profit Without Discounts</a:t>
            </a:r>
            <a:endParaRPr lang="en-US" dirty="0"/>
          </a:p>
        </c:rich>
      </c:tx>
      <c:layout>
        <c:manualLayout>
          <c:xMode val="edge"/>
          <c:yMode val="edge"/>
          <c:x val="0.23139878700066133"/>
          <c:y val="6.0846723314661184E-2"/>
        </c:manualLayout>
      </c:layout>
      <c:overlay val="1"/>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2">
              <a:alpha val="70000"/>
            </a:schemeClr>
          </a:solidFill>
          <a:ln>
            <a:noFill/>
          </a:ln>
          <a:effectLst/>
        </c:spPr>
        <c:marker>
          <c:symbol val="circle"/>
          <c:size val="6"/>
          <c:spPr>
            <a:solidFill>
              <a:schemeClr val="accent1">
                <a:alpha val="70000"/>
              </a:schemeClr>
            </a:solidFill>
            <a:ln>
              <a:noFill/>
            </a:ln>
            <a:effectLst/>
          </c:spPr>
        </c:marker>
      </c:pivotFmt>
      <c:pivotFmt>
        <c:idx val="1"/>
        <c:spPr>
          <a:solidFill>
            <a:schemeClr val="accent3">
              <a:alpha val="70000"/>
            </a:schemeClr>
          </a:solidFill>
          <a:ln>
            <a:noFill/>
          </a:ln>
          <a:effectLst/>
        </c:spPr>
        <c:marker>
          <c:symbol val="circle"/>
          <c:size val="6"/>
          <c:spPr>
            <a:solidFill>
              <a:schemeClr val="accent2">
                <a:alpha val="70000"/>
              </a:schemeClr>
            </a:solidFill>
            <a:ln>
              <a:noFill/>
            </a:ln>
            <a:effectLst/>
          </c:spPr>
        </c:marker>
      </c:pivotFmt>
      <c:pivotFmt>
        <c:idx val="2"/>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3">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3">
              <a:alpha val="70000"/>
            </a:schemeClr>
          </a:solidFill>
          <a:ln>
            <a:noFill/>
          </a:ln>
          <a:effectLst/>
        </c:spPr>
        <c:dLbl>
          <c:idx val="0"/>
          <c:layout>
            <c:manualLayout>
              <c:x val="-6.2463787214817E-17"/>
              <c:y val="-9.796109923345675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3">
              <a:alpha val="70000"/>
            </a:schemeClr>
          </a:solidFill>
          <a:ln>
            <a:noFill/>
          </a:ln>
          <a:effectLst/>
        </c:spPr>
        <c:dLbl>
          <c:idx val="0"/>
          <c:layout>
            <c:manualLayout>
              <c:x val="-6.2463787214817E-17"/>
              <c:y val="1.81871512749646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3">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3">
              <a:alpha val="70000"/>
            </a:schemeClr>
          </a:solidFill>
          <a:ln>
            <a:noFill/>
          </a:ln>
          <a:effectLst/>
        </c:spPr>
        <c:dLbl>
          <c:idx val="0"/>
          <c:layout>
            <c:manualLayout>
              <c:x val="-6.2463787214817E-17"/>
              <c:y val="1.81871512749646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3">
              <a:alpha val="70000"/>
            </a:schemeClr>
          </a:solidFill>
          <a:ln>
            <a:noFill/>
          </a:ln>
          <a:effectLst/>
        </c:spPr>
        <c:dLbl>
          <c:idx val="0"/>
          <c:layout>
            <c:manualLayout>
              <c:x val="-6.2463787214817E-17"/>
              <c:y val="-9.796109923345675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3">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3">
              <a:alpha val="70000"/>
            </a:schemeClr>
          </a:solidFill>
          <a:ln>
            <a:noFill/>
          </a:ln>
          <a:effectLst/>
        </c:spPr>
        <c:dLbl>
          <c:idx val="0"/>
          <c:layout>
            <c:manualLayout>
              <c:x val="-6.2463787214817E-17"/>
              <c:y val="1.81871512749646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3">
              <a:alpha val="70000"/>
            </a:schemeClr>
          </a:solidFill>
          <a:ln>
            <a:noFill/>
          </a:ln>
          <a:effectLst/>
        </c:spPr>
        <c:dLbl>
          <c:idx val="0"/>
          <c:layout>
            <c:manualLayout>
              <c:x val="-6.2463787214817E-17"/>
              <c:y val="-9.796109923345675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c:f>
              <c:strCache>
                <c:ptCount val="1"/>
                <c:pt idx="0">
                  <c:v>Sum of Profit</c:v>
                </c:pt>
              </c:strCache>
            </c:strRef>
          </c:tx>
          <c:spPr>
            <a:solidFill>
              <a:schemeClr val="accent2">
                <a:alpha val="70000"/>
              </a:schemeClr>
            </a:solidFill>
            <a:ln>
              <a:noFill/>
            </a:ln>
            <a:effectLst/>
          </c:spPr>
          <c:invertIfNegative val="0"/>
          <c:dLbls>
            <c:delete val="1"/>
          </c:dLbls>
          <c:cat>
            <c:strRef>
              <c:f>Sheet7!$A$4:$A$21</c:f>
              <c:strCache>
                <c:ptCount val="17"/>
                <c:pt idx="0">
                  <c:v>Accessories</c:v>
                </c:pt>
                <c:pt idx="1">
                  <c:v>Appliances</c:v>
                </c:pt>
                <c:pt idx="2">
                  <c:v>Art</c:v>
                </c:pt>
                <c:pt idx="3">
                  <c:v>Binders</c:v>
                </c:pt>
                <c:pt idx="4">
                  <c:v>Bookcases</c:v>
                </c:pt>
                <c:pt idx="5">
                  <c:v>Chairs</c:v>
                </c:pt>
                <c:pt idx="6">
                  <c:v>Copiers</c:v>
                </c:pt>
                <c:pt idx="7">
                  <c:v>Envelopes</c:v>
                </c:pt>
                <c:pt idx="8">
                  <c:v>Fasteners</c:v>
                </c:pt>
                <c:pt idx="9">
                  <c:v>Furnishings</c:v>
                </c:pt>
                <c:pt idx="10">
                  <c:v>Labels</c:v>
                </c:pt>
                <c:pt idx="11">
                  <c:v>Machines</c:v>
                </c:pt>
                <c:pt idx="12">
                  <c:v>Paper</c:v>
                </c:pt>
                <c:pt idx="13">
                  <c:v>Phones</c:v>
                </c:pt>
                <c:pt idx="14">
                  <c:v>Storage</c:v>
                </c:pt>
                <c:pt idx="15">
                  <c:v>Supplies</c:v>
                </c:pt>
                <c:pt idx="16">
                  <c:v>Tables</c:v>
                </c:pt>
              </c:strCache>
            </c:strRef>
          </c:cat>
          <c:val>
            <c:numRef>
              <c:f>Sheet7!$B$4:$B$21</c:f>
              <c:numCache>
                <c:formatCode>"$"#,##0.00</c:formatCode>
                <c:ptCount val="17"/>
                <c:pt idx="0">
                  <c:v>41936.635699999926</c:v>
                </c:pt>
                <c:pt idx="1">
                  <c:v>18138.005399999995</c:v>
                </c:pt>
                <c:pt idx="2">
                  <c:v>6527.7869999999994</c:v>
                </c:pt>
                <c:pt idx="3">
                  <c:v>30221.763299999984</c:v>
                </c:pt>
                <c:pt idx="4">
                  <c:v>-3472.5560000000023</c:v>
                </c:pt>
                <c:pt idx="5">
                  <c:v>26590.166300000019</c:v>
                </c:pt>
                <c:pt idx="6">
                  <c:v>55617.8249</c:v>
                </c:pt>
                <c:pt idx="7">
                  <c:v>6964.1767000000027</c:v>
                </c:pt>
                <c:pt idx="8">
                  <c:v>949.51819999999952</c:v>
                </c:pt>
                <c:pt idx="9">
                  <c:v>13059.143599999985</c:v>
                </c:pt>
                <c:pt idx="10">
                  <c:v>5546.2539999999981</c:v>
                </c:pt>
                <c:pt idx="11">
                  <c:v>3384.7568999999889</c:v>
                </c:pt>
                <c:pt idx="12">
                  <c:v>34053.569299999966</c:v>
                </c:pt>
                <c:pt idx="13">
                  <c:v>44515.730599999988</c:v>
                </c:pt>
                <c:pt idx="14">
                  <c:v>21278.826399999987</c:v>
                </c:pt>
                <c:pt idx="15">
                  <c:v>-1189.0994999999991</c:v>
                </c:pt>
                <c:pt idx="16">
                  <c:v>-17725.481100000001</c:v>
                </c:pt>
              </c:numCache>
            </c:numRef>
          </c:val>
          <c:extLst>
            <c:ext xmlns:c16="http://schemas.microsoft.com/office/drawing/2014/chart" uri="{C3380CC4-5D6E-409C-BE32-E72D297353CC}">
              <c16:uniqueId val="{00000000-34DB-3F49-A67A-3B043D7DC5B7}"/>
            </c:ext>
          </c:extLst>
        </c:ser>
        <c:ser>
          <c:idx val="1"/>
          <c:order val="1"/>
          <c:tx>
            <c:strRef>
              <c:f>Sheet7!$C$3</c:f>
              <c:strCache>
                <c:ptCount val="1"/>
                <c:pt idx="0">
                  <c:v>Sum of Profit Without Discount</c:v>
                </c:pt>
              </c:strCache>
            </c:strRef>
          </c:tx>
          <c:spPr>
            <a:solidFill>
              <a:schemeClr val="accent3">
                <a:alpha val="70000"/>
              </a:schemeClr>
            </a:solidFill>
            <a:ln>
              <a:noFill/>
            </a:ln>
            <a:effectLst/>
          </c:spPr>
          <c:invertIfNegative val="0"/>
          <c:dPt>
            <c:idx val="7"/>
            <c:invertIfNegative val="0"/>
            <c:bubble3D val="0"/>
            <c:spPr>
              <a:solidFill>
                <a:schemeClr val="accent3">
                  <a:alpha val="70000"/>
                </a:schemeClr>
              </a:solidFill>
              <a:ln>
                <a:noFill/>
              </a:ln>
              <a:effectLst/>
            </c:spPr>
            <c:extLst>
              <c:ext xmlns:c16="http://schemas.microsoft.com/office/drawing/2014/chart" uri="{C3380CC4-5D6E-409C-BE32-E72D297353CC}">
                <c16:uniqueId val="{00000002-34DB-3F49-A67A-3B043D7DC5B7}"/>
              </c:ext>
            </c:extLst>
          </c:dPt>
          <c:dPt>
            <c:idx val="8"/>
            <c:invertIfNegative val="0"/>
            <c:bubble3D val="0"/>
            <c:spPr>
              <a:solidFill>
                <a:schemeClr val="accent3">
                  <a:alpha val="70000"/>
                </a:schemeClr>
              </a:solidFill>
              <a:ln>
                <a:noFill/>
              </a:ln>
              <a:effectLst/>
            </c:spPr>
            <c:extLst>
              <c:ext xmlns:c16="http://schemas.microsoft.com/office/drawing/2014/chart" uri="{C3380CC4-5D6E-409C-BE32-E72D297353CC}">
                <c16:uniqueId val="{00000004-34DB-3F49-A67A-3B043D7DC5B7}"/>
              </c:ext>
            </c:extLst>
          </c:dPt>
          <c:dLbls>
            <c:delete val="1"/>
          </c:dLbls>
          <c:cat>
            <c:strRef>
              <c:f>Sheet7!$A$4:$A$21</c:f>
              <c:strCache>
                <c:ptCount val="17"/>
                <c:pt idx="0">
                  <c:v>Accessories</c:v>
                </c:pt>
                <c:pt idx="1">
                  <c:v>Appliances</c:v>
                </c:pt>
                <c:pt idx="2">
                  <c:v>Art</c:v>
                </c:pt>
                <c:pt idx="3">
                  <c:v>Binders</c:v>
                </c:pt>
                <c:pt idx="4">
                  <c:v>Bookcases</c:v>
                </c:pt>
                <c:pt idx="5">
                  <c:v>Chairs</c:v>
                </c:pt>
                <c:pt idx="6">
                  <c:v>Copiers</c:v>
                </c:pt>
                <c:pt idx="7">
                  <c:v>Envelopes</c:v>
                </c:pt>
                <c:pt idx="8">
                  <c:v>Fasteners</c:v>
                </c:pt>
                <c:pt idx="9">
                  <c:v>Furnishings</c:v>
                </c:pt>
                <c:pt idx="10">
                  <c:v>Labels</c:v>
                </c:pt>
                <c:pt idx="11">
                  <c:v>Machines</c:v>
                </c:pt>
                <c:pt idx="12">
                  <c:v>Paper</c:v>
                </c:pt>
                <c:pt idx="13">
                  <c:v>Phones</c:v>
                </c:pt>
                <c:pt idx="14">
                  <c:v>Storage</c:v>
                </c:pt>
                <c:pt idx="15">
                  <c:v>Supplies</c:v>
                </c:pt>
                <c:pt idx="16">
                  <c:v>Tables</c:v>
                </c:pt>
              </c:strCache>
            </c:strRef>
          </c:cat>
          <c:val>
            <c:numRef>
              <c:f>Sheet7!$C$4:$C$21</c:f>
              <c:numCache>
                <c:formatCode>"$"#,##0.00</c:formatCode>
                <c:ptCount val="17"/>
                <c:pt idx="0">
                  <c:v>51738.63729999998</c:v>
                </c:pt>
                <c:pt idx="1">
                  <c:v>25628.30509999999</c:v>
                </c:pt>
                <c:pt idx="2">
                  <c:v>8348.6174000000028</c:v>
                </c:pt>
                <c:pt idx="3">
                  <c:v>73966.84259999996</c:v>
                </c:pt>
                <c:pt idx="4">
                  <c:v>17328.035040999992</c:v>
                </c:pt>
                <c:pt idx="5">
                  <c:v>76404.966400000121</c:v>
                </c:pt>
                <c:pt idx="6">
                  <c:v>73617.555299999949</c:v>
                </c:pt>
                <c:pt idx="7">
                  <c:v>8138.1670999999988</c:v>
                </c:pt>
                <c:pt idx="8">
                  <c:v>1189.8062000000007</c:v>
                </c:pt>
                <c:pt idx="9">
                  <c:v>21768.096400000002</c:v>
                </c:pt>
                <c:pt idx="10">
                  <c:v>6195.6043999999993</c:v>
                </c:pt>
                <c:pt idx="11">
                  <c:v>50150.738400000009</c:v>
                </c:pt>
                <c:pt idx="12">
                  <c:v>39117.836499999983</c:v>
                </c:pt>
                <c:pt idx="13">
                  <c:v>92608.669800000018</c:v>
                </c:pt>
                <c:pt idx="14">
                  <c:v>34476.795999999995</c:v>
                </c:pt>
                <c:pt idx="15">
                  <c:v>1833.7661000000005</c:v>
                </c:pt>
                <c:pt idx="16">
                  <c:v>26466.716</c:v>
                </c:pt>
              </c:numCache>
            </c:numRef>
          </c:val>
          <c:extLst>
            <c:ext xmlns:c16="http://schemas.microsoft.com/office/drawing/2014/chart" uri="{C3380CC4-5D6E-409C-BE32-E72D297353CC}">
              <c16:uniqueId val="{00000005-34DB-3F49-A67A-3B043D7DC5B7}"/>
            </c:ext>
          </c:extLst>
        </c:ser>
        <c:dLbls>
          <c:dLblPos val="inEnd"/>
          <c:showLegendKey val="0"/>
          <c:showVal val="1"/>
          <c:showCatName val="0"/>
          <c:showSerName val="0"/>
          <c:showPercent val="0"/>
          <c:showBubbleSize val="0"/>
        </c:dLbls>
        <c:gapWidth val="80"/>
        <c:overlap val="25"/>
        <c:axId val="379294368"/>
        <c:axId val="379296016"/>
      </c:barChart>
      <c:catAx>
        <c:axId val="379294368"/>
        <c:scaling>
          <c:orientation val="minMax"/>
        </c:scaling>
        <c:delete val="0"/>
        <c:axPos val="b"/>
        <c:numFmt formatCode="General" sourceLinked="1"/>
        <c:majorTickMark val="none"/>
        <c:minorTickMark val="none"/>
        <c:tickLblPos val="low"/>
        <c:spPr>
          <a:noFill/>
          <a:ln w="15875" cap="flat" cmpd="sng" algn="ctr">
            <a:solidFill>
              <a:schemeClr val="tx1">
                <a:lumMod val="25000"/>
                <a:lumOff val="75000"/>
              </a:schemeClr>
            </a:solidFill>
            <a:round/>
          </a:ln>
          <a:effectLst/>
        </c:spPr>
        <c:txPr>
          <a:bodyPr rot="5400000" spcFirstLastPara="1" vertOverflow="ellipsis"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379296016"/>
        <c:crosses val="autoZero"/>
        <c:auto val="1"/>
        <c:lblAlgn val="ctr"/>
        <c:lblOffset val="100"/>
        <c:noMultiLvlLbl val="0"/>
      </c:catAx>
      <c:valAx>
        <c:axId val="379296016"/>
        <c:scaling>
          <c:orientation val="minMax"/>
          <c:min val="-20000"/>
        </c:scaling>
        <c:delete val="0"/>
        <c:axPos val="l"/>
        <c:majorGridlines>
          <c:spPr>
            <a:ln w="9525" cap="flat" cmpd="sng" algn="ctr">
              <a:solidFill>
                <a:schemeClr val="tx1">
                  <a:lumMod val="5000"/>
                  <a:lumOff val="9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379294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 for Tableau 9.x .xlsx]Sheet3!PivotTable17</c:name>
    <c:fmtId val="4"/>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Total Sales of Each Category by Quarter</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dLbl>
          <c:idx val="0"/>
          <c:dLblPos val="ct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rgbClr val="FFFF00"/>
            </a:solidFill>
            <a:miter lim="800000"/>
          </a:ln>
          <a:effectLst>
            <a:glow rad="139700">
              <a:schemeClr val="accent1">
                <a:satMod val="175000"/>
                <a:alpha val="14000"/>
              </a:schemeClr>
            </a:glow>
          </a:effectLst>
        </c:spPr>
        <c:marker>
          <c:symbol val="circle"/>
          <c:size val="4"/>
          <c:spPr>
            <a:solidFill>
              <a:schemeClr val="bg2">
                <a:lumMod val="75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rgbClr val="FFFF00"/>
            </a:solidFill>
            <a:miter lim="800000"/>
          </a:ln>
          <a:effectLst>
            <a:glow rad="139700">
              <a:schemeClr val="accent1">
                <a:satMod val="175000"/>
                <a:alpha val="14000"/>
              </a:schemeClr>
            </a:glow>
          </a:effectLst>
        </c:spPr>
        <c:marker>
          <c:symbol val="circle"/>
          <c:size val="4"/>
          <c:spPr>
            <a:solidFill>
              <a:schemeClr val="bg2">
                <a:lumMod val="75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noFill/>
          <a:ln w="22225" cap="rnd" cmpd="sng" algn="ctr">
            <a:solidFill>
              <a:schemeClr val="accent4"/>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noFill/>
          <a:ln w="22225" cap="rnd" cmpd="sng" algn="ctr">
            <a:solidFill>
              <a:schemeClr val="accent4"/>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noFill/>
          <a:ln w="22225" cap="rnd" cmpd="sng" algn="ctr">
            <a:solidFill>
              <a:schemeClr val="accent4"/>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Sheet3!$B$3:$B$4</c:f>
              <c:strCache>
                <c:ptCount val="1"/>
                <c:pt idx="0">
                  <c:v>Furniture</c:v>
                </c:pt>
              </c:strCache>
            </c:strRef>
          </c:tx>
          <c:spPr>
            <a:ln w="22225" cap="rnd">
              <a:solidFill>
                <a:schemeClr val="accent4"/>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delete val="1"/>
          </c:dLbls>
          <c:cat>
            <c:multiLvlStrRef>
              <c:f>Sheet3!$A$5:$A$27</c:f>
              <c:multiLvlStrCache>
                <c:ptCount val="17"/>
                <c:lvl>
                  <c:pt idx="0">
                    <c:v>Qtr1</c:v>
                  </c:pt>
                  <c:pt idx="1">
                    <c:v>Qtr2</c:v>
                  </c:pt>
                  <c:pt idx="2">
                    <c:v>Qtr3</c:v>
                  </c:pt>
                  <c:pt idx="3">
                    <c:v>Qtr4</c:v>
                  </c:pt>
                  <c:pt idx="4">
                    <c:v>Qtr1</c:v>
                  </c:pt>
                  <c:pt idx="5">
                    <c:v>Qtr2</c:v>
                  </c:pt>
                  <c:pt idx="6">
                    <c:v>Qtr3</c:v>
                  </c:pt>
                  <c:pt idx="7">
                    <c:v>Qtr4</c:v>
                  </c:pt>
                  <c:pt idx="8">
                    <c:v>Qtr1</c:v>
                  </c:pt>
                  <c:pt idx="9">
                    <c:v>Qtr2</c:v>
                  </c:pt>
                  <c:pt idx="10">
                    <c:v>Qtr3</c:v>
                  </c:pt>
                  <c:pt idx="11">
                    <c:v>Qtr4</c:v>
                  </c:pt>
                  <c:pt idx="12">
                    <c:v>Qtr1</c:v>
                  </c:pt>
                  <c:pt idx="13">
                    <c:v>Qtr2</c:v>
                  </c:pt>
                  <c:pt idx="14">
                    <c:v>Qtr3</c:v>
                  </c:pt>
                  <c:pt idx="15">
                    <c:v>Qtr4</c:v>
                  </c:pt>
                  <c:pt idx="16">
                    <c:v>Qtr1</c:v>
                  </c:pt>
                </c:lvl>
                <c:lvl>
                  <c:pt idx="0">
                    <c:v>2011</c:v>
                  </c:pt>
                  <c:pt idx="4">
                    <c:v>2012</c:v>
                  </c:pt>
                  <c:pt idx="8">
                    <c:v>2013</c:v>
                  </c:pt>
                  <c:pt idx="12">
                    <c:v>2014</c:v>
                  </c:pt>
                  <c:pt idx="16">
                    <c:v>2015</c:v>
                  </c:pt>
                </c:lvl>
              </c:multiLvlStrCache>
            </c:multiLvlStrRef>
          </c:cat>
          <c:val>
            <c:numRef>
              <c:f>Sheet3!$B$5:$B$27</c:f>
              <c:numCache>
                <c:formatCode>"$"#,##0</c:formatCode>
                <c:ptCount val="17"/>
                <c:pt idx="0">
                  <c:v>19550.235999999994</c:v>
                </c:pt>
                <c:pt idx="1">
                  <c:v>29855.207600000002</c:v>
                </c:pt>
                <c:pt idx="2">
                  <c:v>38929.579300000005</c:v>
                </c:pt>
                <c:pt idx="3">
                  <c:v>65193.734199999984</c:v>
                </c:pt>
                <c:pt idx="4">
                  <c:v>30649.070600000003</c:v>
                </c:pt>
                <c:pt idx="5">
                  <c:v>26711.266000000003</c:v>
                </c:pt>
                <c:pt idx="6">
                  <c:v>50828.721199999993</c:v>
                </c:pt>
                <c:pt idx="7">
                  <c:v>65817.535199999998</c:v>
                </c:pt>
                <c:pt idx="8">
                  <c:v>22578.879000000001</c:v>
                </c:pt>
                <c:pt idx="9">
                  <c:v>41360.385999999977</c:v>
                </c:pt>
                <c:pt idx="10">
                  <c:v>50371.211899999966</c:v>
                </c:pt>
                <c:pt idx="11">
                  <c:v>78995.822100000005</c:v>
                </c:pt>
                <c:pt idx="12">
                  <c:v>25173.842400000001</c:v>
                </c:pt>
                <c:pt idx="13">
                  <c:v>44874.34959999998</c:v>
                </c:pt>
                <c:pt idx="14">
                  <c:v>59640.25220000001</c:v>
                </c:pt>
                <c:pt idx="15">
                  <c:v>87413.67119999991</c:v>
                </c:pt>
                <c:pt idx="16">
                  <c:v>4056.0308</c:v>
                </c:pt>
              </c:numCache>
            </c:numRef>
          </c:val>
          <c:smooth val="0"/>
          <c:extLst>
            <c:ext xmlns:c16="http://schemas.microsoft.com/office/drawing/2014/chart" uri="{C3380CC4-5D6E-409C-BE32-E72D297353CC}">
              <c16:uniqueId val="{00000000-5C9B-8A4F-A2E6-8EB5C57CE777}"/>
            </c:ext>
          </c:extLst>
        </c:ser>
        <c:ser>
          <c:idx val="1"/>
          <c:order val="1"/>
          <c:tx>
            <c:strRef>
              <c:f>Sheet3!$C$3:$C$4</c:f>
              <c:strCache>
                <c:ptCount val="1"/>
                <c:pt idx="0">
                  <c:v>Office Supplies</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s>
            <c:delete val="1"/>
          </c:dLbls>
          <c:cat>
            <c:multiLvlStrRef>
              <c:f>Sheet3!$A$5:$A$27</c:f>
              <c:multiLvlStrCache>
                <c:ptCount val="17"/>
                <c:lvl>
                  <c:pt idx="0">
                    <c:v>Qtr1</c:v>
                  </c:pt>
                  <c:pt idx="1">
                    <c:v>Qtr2</c:v>
                  </c:pt>
                  <c:pt idx="2">
                    <c:v>Qtr3</c:v>
                  </c:pt>
                  <c:pt idx="3">
                    <c:v>Qtr4</c:v>
                  </c:pt>
                  <c:pt idx="4">
                    <c:v>Qtr1</c:v>
                  </c:pt>
                  <c:pt idx="5">
                    <c:v>Qtr2</c:v>
                  </c:pt>
                  <c:pt idx="6">
                    <c:v>Qtr3</c:v>
                  </c:pt>
                  <c:pt idx="7">
                    <c:v>Qtr4</c:v>
                  </c:pt>
                  <c:pt idx="8">
                    <c:v>Qtr1</c:v>
                  </c:pt>
                  <c:pt idx="9">
                    <c:v>Qtr2</c:v>
                  </c:pt>
                  <c:pt idx="10">
                    <c:v>Qtr3</c:v>
                  </c:pt>
                  <c:pt idx="11">
                    <c:v>Qtr4</c:v>
                  </c:pt>
                  <c:pt idx="12">
                    <c:v>Qtr1</c:v>
                  </c:pt>
                  <c:pt idx="13">
                    <c:v>Qtr2</c:v>
                  </c:pt>
                  <c:pt idx="14">
                    <c:v>Qtr3</c:v>
                  </c:pt>
                  <c:pt idx="15">
                    <c:v>Qtr4</c:v>
                  </c:pt>
                  <c:pt idx="16">
                    <c:v>Qtr1</c:v>
                  </c:pt>
                </c:lvl>
                <c:lvl>
                  <c:pt idx="0">
                    <c:v>2011</c:v>
                  </c:pt>
                  <c:pt idx="4">
                    <c:v>2012</c:v>
                  </c:pt>
                  <c:pt idx="8">
                    <c:v>2013</c:v>
                  </c:pt>
                  <c:pt idx="12">
                    <c:v>2014</c:v>
                  </c:pt>
                  <c:pt idx="16">
                    <c:v>2015</c:v>
                  </c:pt>
                </c:lvl>
              </c:multiLvlStrCache>
            </c:multiLvlStrRef>
          </c:cat>
          <c:val>
            <c:numRef>
              <c:f>Sheet3!$C$5:$C$27</c:f>
              <c:numCache>
                <c:formatCode>"$"#,##0</c:formatCode>
                <c:ptCount val="17"/>
                <c:pt idx="0">
                  <c:v>13211.101999999993</c:v>
                </c:pt>
                <c:pt idx="1">
                  <c:v>31362.174000000003</c:v>
                </c:pt>
                <c:pt idx="2">
                  <c:v>50297.727999999974</c:v>
                </c:pt>
                <c:pt idx="3">
                  <c:v>51385.216999999982</c:v>
                </c:pt>
                <c:pt idx="4">
                  <c:v>28223.325000000008</c:v>
                </c:pt>
                <c:pt idx="5">
                  <c:v>31846.27299999999</c:v>
                </c:pt>
                <c:pt idx="6">
                  <c:v>35207.322999999975</c:v>
                </c:pt>
                <c:pt idx="7">
                  <c:v>45608.581000000057</c:v>
                </c:pt>
                <c:pt idx="8">
                  <c:v>31009.798999999995</c:v>
                </c:pt>
                <c:pt idx="9">
                  <c:v>32690.236999999972</c:v>
                </c:pt>
                <c:pt idx="10">
                  <c:v>46017.064999999988</c:v>
                </c:pt>
                <c:pt idx="11">
                  <c:v>75098.076999999947</c:v>
                </c:pt>
                <c:pt idx="12">
                  <c:v>42394.747999999985</c:v>
                </c:pt>
                <c:pt idx="13">
                  <c:v>40852.445</c:v>
                </c:pt>
                <c:pt idx="14">
                  <c:v>77049.865999999995</c:v>
                </c:pt>
                <c:pt idx="15">
                  <c:v>83895.1</c:v>
                </c:pt>
                <c:pt idx="16">
                  <c:v>2897.9720000000011</c:v>
                </c:pt>
              </c:numCache>
            </c:numRef>
          </c:val>
          <c:smooth val="0"/>
          <c:extLst>
            <c:ext xmlns:c16="http://schemas.microsoft.com/office/drawing/2014/chart" uri="{C3380CC4-5D6E-409C-BE32-E72D297353CC}">
              <c16:uniqueId val="{00000001-5C9B-8A4F-A2E6-8EB5C57CE777}"/>
            </c:ext>
          </c:extLst>
        </c:ser>
        <c:ser>
          <c:idx val="2"/>
          <c:order val="2"/>
          <c:tx>
            <c:strRef>
              <c:f>Sheet3!$D$3:$D$4</c:f>
              <c:strCache>
                <c:ptCount val="1"/>
                <c:pt idx="0">
                  <c:v>Technology</c:v>
                </c:pt>
              </c:strCache>
            </c:strRef>
          </c:tx>
          <c:spPr>
            <a:ln w="22225" cap="rnd">
              <a:solidFill>
                <a:schemeClr val="accent5"/>
              </a:solidFill>
            </a:ln>
            <a:effectLst>
              <a:glow rad="139700">
                <a:schemeClr val="accent5">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s>
            <c:delete val="1"/>
          </c:dLbls>
          <c:cat>
            <c:multiLvlStrRef>
              <c:f>Sheet3!$A$5:$A$27</c:f>
              <c:multiLvlStrCache>
                <c:ptCount val="17"/>
                <c:lvl>
                  <c:pt idx="0">
                    <c:v>Qtr1</c:v>
                  </c:pt>
                  <c:pt idx="1">
                    <c:v>Qtr2</c:v>
                  </c:pt>
                  <c:pt idx="2">
                    <c:v>Qtr3</c:v>
                  </c:pt>
                  <c:pt idx="3">
                    <c:v>Qtr4</c:v>
                  </c:pt>
                  <c:pt idx="4">
                    <c:v>Qtr1</c:v>
                  </c:pt>
                  <c:pt idx="5">
                    <c:v>Qtr2</c:v>
                  </c:pt>
                  <c:pt idx="6">
                    <c:v>Qtr3</c:v>
                  </c:pt>
                  <c:pt idx="7">
                    <c:v>Qtr4</c:v>
                  </c:pt>
                  <c:pt idx="8">
                    <c:v>Qtr1</c:v>
                  </c:pt>
                  <c:pt idx="9">
                    <c:v>Qtr2</c:v>
                  </c:pt>
                  <c:pt idx="10">
                    <c:v>Qtr3</c:v>
                  </c:pt>
                  <c:pt idx="11">
                    <c:v>Qtr4</c:v>
                  </c:pt>
                  <c:pt idx="12">
                    <c:v>Qtr1</c:v>
                  </c:pt>
                  <c:pt idx="13">
                    <c:v>Qtr2</c:v>
                  </c:pt>
                  <c:pt idx="14">
                    <c:v>Qtr3</c:v>
                  </c:pt>
                  <c:pt idx="15">
                    <c:v>Qtr4</c:v>
                  </c:pt>
                  <c:pt idx="16">
                    <c:v>Qtr1</c:v>
                  </c:pt>
                </c:lvl>
                <c:lvl>
                  <c:pt idx="0">
                    <c:v>2011</c:v>
                  </c:pt>
                  <c:pt idx="4">
                    <c:v>2012</c:v>
                  </c:pt>
                  <c:pt idx="8">
                    <c:v>2013</c:v>
                  </c:pt>
                  <c:pt idx="12">
                    <c:v>2014</c:v>
                  </c:pt>
                  <c:pt idx="16">
                    <c:v>2015</c:v>
                  </c:pt>
                </c:lvl>
              </c:multiLvlStrCache>
            </c:multiLvlStrRef>
          </c:cat>
          <c:val>
            <c:numRef>
              <c:f>Sheet3!$D$5:$D$27</c:f>
              <c:numCache>
                <c:formatCode>"$"#,##0</c:formatCode>
                <c:ptCount val="17"/>
                <c:pt idx="0">
                  <c:v>36628.67</c:v>
                </c:pt>
                <c:pt idx="1">
                  <c:v>27641.618999999995</c:v>
                </c:pt>
                <c:pt idx="2">
                  <c:v>47135.182000000023</c:v>
                </c:pt>
                <c:pt idx="3">
                  <c:v>59192.744000000021</c:v>
                </c:pt>
                <c:pt idx="4">
                  <c:v>22671.103999999999</c:v>
                </c:pt>
                <c:pt idx="5">
                  <c:v>29396.497999999992</c:v>
                </c:pt>
                <c:pt idx="6">
                  <c:v>42096.332000000031</c:v>
                </c:pt>
                <c:pt idx="7">
                  <c:v>70386.473000000056</c:v>
                </c:pt>
                <c:pt idx="8">
                  <c:v>41073.374000000011</c:v>
                </c:pt>
                <c:pt idx="9">
                  <c:v>60231.336999999978</c:v>
                </c:pt>
                <c:pt idx="10">
                  <c:v>43309.061999999998</c:v>
                </c:pt>
                <c:pt idx="11">
                  <c:v>83550.206999999995</c:v>
                </c:pt>
                <c:pt idx="12">
                  <c:v>52238.946999999993</c:v>
                </c:pt>
                <c:pt idx="13">
                  <c:v>45283.059000000016</c:v>
                </c:pt>
                <c:pt idx="14">
                  <c:v>70009.205000000002</c:v>
                </c:pt>
                <c:pt idx="15">
                  <c:v>104902.064</c:v>
                </c:pt>
                <c:pt idx="16">
                  <c:v>408.15599999999995</c:v>
                </c:pt>
              </c:numCache>
            </c:numRef>
          </c:val>
          <c:smooth val="0"/>
          <c:extLst>
            <c:ext xmlns:c16="http://schemas.microsoft.com/office/drawing/2014/chart" uri="{C3380CC4-5D6E-409C-BE32-E72D297353CC}">
              <c16:uniqueId val="{00000002-5C9B-8A4F-A2E6-8EB5C57CE777}"/>
            </c:ext>
          </c:extLst>
        </c:ser>
        <c:dLbls>
          <c:dLblPos val="ctr"/>
          <c:showLegendKey val="0"/>
          <c:showVal val="1"/>
          <c:showCatName val="0"/>
          <c:showSerName val="0"/>
          <c:showPercent val="0"/>
          <c:showBubbleSize val="0"/>
        </c:dLbls>
        <c:marker val="1"/>
        <c:smooth val="0"/>
        <c:axId val="696231103"/>
        <c:axId val="696232751"/>
      </c:lineChart>
      <c:catAx>
        <c:axId val="696231103"/>
        <c:scaling>
          <c:orientation val="minMax"/>
        </c:scaling>
        <c:delete val="0"/>
        <c:axPos val="b"/>
        <c:majorGridlines>
          <c:spPr>
            <a:ln w="9525" cap="flat" cmpd="sng" algn="ctr">
              <a:solidFill>
                <a:schemeClr val="tx1">
                  <a:lumMod val="85000"/>
                  <a:alpha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96232751"/>
        <c:crosses val="autoZero"/>
        <c:auto val="1"/>
        <c:lblAlgn val="ctr"/>
        <c:lblOffset val="100"/>
        <c:noMultiLvlLbl val="0"/>
      </c:catAx>
      <c:valAx>
        <c:axId val="696232751"/>
        <c:scaling>
          <c:orientation val="minMax"/>
        </c:scaling>
        <c:delete val="0"/>
        <c:axPos val="l"/>
        <c:majorGridlines>
          <c:spPr>
            <a:ln w="9525" cap="flat" cmpd="sng" algn="ctr">
              <a:solidFill>
                <a:schemeClr val="tx1">
                  <a:lumMod val="85000"/>
                  <a:alpha val="40000"/>
                </a:schemeClr>
              </a:solidFill>
              <a:round/>
            </a:ln>
            <a:effectLst/>
          </c:spPr>
        </c:majorGridlines>
        <c:numFmt formatCode="&quot;$&quot;#,##0" sourceLinked="1"/>
        <c:majorTickMark val="none"/>
        <c:minorTickMark val="none"/>
        <c:tickLblPos val="nextTo"/>
        <c:spPr>
          <a:noFill/>
          <a:ln>
            <a:solidFill>
              <a:schemeClr val="tx1">
                <a:lumMod val="85000"/>
                <a:alpha val="42000"/>
              </a:schemeClr>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962311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D3440"/>
    </a:solidFill>
    <a:ln w="38100" cap="flat" cmpd="sng" algn="ctr">
      <a:solidFill>
        <a:schemeClr val="tx1">
          <a:lumMod val="85000"/>
          <a:alpha val="41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 for Tableau 9.x .xlsx]Sheet9!PivotTable6</c:name>
    <c:fmtId val="6"/>
  </c:pivotSource>
  <c:chart>
    <c:title>
      <c:tx>
        <c:rich>
          <a:bodyPr rot="0" spcFirstLastPara="1" vertOverflow="ellipsis" vert="horz" wrap="square" anchor="ctr" anchorCtr="1"/>
          <a:lstStyle/>
          <a:p>
            <a:pPr>
              <a:defRPr sz="1400" b="1" i="0" u="none" strike="noStrike" kern="1200" cap="none" baseline="0">
                <a:solidFill>
                  <a:schemeClr val="tx1"/>
                </a:solidFill>
                <a:latin typeface="+mn-lt"/>
                <a:ea typeface="+mn-ea"/>
                <a:cs typeface="+mn-cs"/>
              </a:defRPr>
            </a:pPr>
            <a:r>
              <a:rPr lang="en-US">
                <a:solidFill>
                  <a:schemeClr val="tx1"/>
                </a:solidFill>
              </a:rPr>
              <a:t>Profit by Year and Category</a:t>
            </a:r>
          </a:p>
        </c:rich>
      </c:tx>
      <c:layout>
        <c:manualLayout>
          <c:xMode val="edge"/>
          <c:yMode val="edge"/>
          <c:x val="0.32408981299212597"/>
          <c:y val="6.3800277392510402E-2"/>
        </c:manualLayout>
      </c:layout>
      <c:overlay val="1"/>
      <c:spPr>
        <a:solidFill>
          <a:srgbClr val="2D3440"/>
        </a:solidFill>
        <a:ln>
          <a:noFill/>
        </a:ln>
        <a:effectLst/>
      </c:spPr>
      <c:txPr>
        <a:bodyPr rot="0" spcFirstLastPara="1" vertOverflow="ellipsis" vert="horz" wrap="square" anchor="ctr" anchorCtr="1"/>
        <a:lstStyle/>
        <a:p>
          <a:pPr>
            <a:defRPr sz="1400" b="1" i="0" u="none" strike="noStrike" kern="1200" cap="none" baseline="0">
              <a:solidFill>
                <a:schemeClr val="tx1"/>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4"/>
            </a:solidFill>
            <a:miter lim="800000"/>
          </a:ln>
          <a:effectLst>
            <a:glow rad="63500">
              <a:schemeClr val="accent4">
                <a:lumMod val="40000"/>
                <a:lumOff val="60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4"/>
            </a:solidFill>
            <a:miter lim="800000"/>
          </a:ln>
          <a:effectLst>
            <a:glow rad="63500">
              <a:schemeClr val="accent4">
                <a:lumMod val="40000"/>
                <a:lumOff val="60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4"/>
            </a:solidFill>
            <a:miter lim="800000"/>
          </a:ln>
          <a:effectLst>
            <a:glow rad="63500">
              <a:schemeClr val="accent4">
                <a:lumMod val="40000"/>
                <a:lumOff val="60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4"/>
            </a:solidFill>
            <a:miter lim="800000"/>
          </a:ln>
          <a:effectLst>
            <a:glow rad="63500">
              <a:schemeClr val="accent4">
                <a:lumMod val="40000"/>
                <a:lumOff val="60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7256520669291335E-2"/>
          <c:y val="3.0513176144244106E-2"/>
          <c:w val="0.90231090059055108"/>
          <c:h val="0.8588168226544497"/>
        </c:manualLayout>
      </c:layout>
      <c:barChart>
        <c:barDir val="col"/>
        <c:grouping val="clustered"/>
        <c:varyColors val="0"/>
        <c:ser>
          <c:idx val="0"/>
          <c:order val="0"/>
          <c:tx>
            <c:strRef>
              <c:f>Sheet9!$B$3:$B$4</c:f>
              <c:strCache>
                <c:ptCount val="1"/>
                <c:pt idx="0">
                  <c:v>Furniture</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Sheet9!$A$5:$A$10</c:f>
              <c:strCache>
                <c:ptCount val="5"/>
                <c:pt idx="0">
                  <c:v>2011</c:v>
                </c:pt>
                <c:pt idx="1">
                  <c:v>2012</c:v>
                </c:pt>
                <c:pt idx="2">
                  <c:v>2013</c:v>
                </c:pt>
                <c:pt idx="3">
                  <c:v>2014</c:v>
                </c:pt>
                <c:pt idx="4">
                  <c:v>2015</c:v>
                </c:pt>
              </c:strCache>
            </c:strRef>
          </c:cat>
          <c:val>
            <c:numRef>
              <c:f>Sheet9!$B$5:$B$10</c:f>
              <c:numCache>
                <c:formatCode>"$"#,##0</c:formatCode>
                <c:ptCount val="5"/>
                <c:pt idx="0">
                  <c:v>5218.0548999999946</c:v>
                </c:pt>
                <c:pt idx="1">
                  <c:v>3245.3850999999968</c:v>
                </c:pt>
                <c:pt idx="2">
                  <c:v>6543.3529999999955</c:v>
                </c:pt>
                <c:pt idx="3">
                  <c:v>2882.1871999999939</c:v>
                </c:pt>
                <c:pt idx="4">
                  <c:v>562.29259999999977</c:v>
                </c:pt>
              </c:numCache>
            </c:numRef>
          </c:val>
          <c:extLst>
            <c:ext xmlns:c16="http://schemas.microsoft.com/office/drawing/2014/chart" uri="{C3380CC4-5D6E-409C-BE32-E72D297353CC}">
              <c16:uniqueId val="{00000000-5E57-9E43-B908-45270E83A975}"/>
            </c:ext>
          </c:extLst>
        </c:ser>
        <c:ser>
          <c:idx val="1"/>
          <c:order val="1"/>
          <c:tx>
            <c:strRef>
              <c:f>Sheet9!$C$3:$C$4</c:f>
              <c:strCache>
                <c:ptCount val="1"/>
                <c:pt idx="0">
                  <c:v>Office Supplies</c:v>
                </c:pt>
              </c:strCache>
            </c:strRef>
          </c:tx>
          <c:spPr>
            <a:noFill/>
            <a:ln w="9525" cap="flat" cmpd="sng" algn="ctr">
              <a:solidFill>
                <a:schemeClr val="accent4"/>
              </a:solidFill>
              <a:miter lim="800000"/>
            </a:ln>
            <a:effectLst>
              <a:glow rad="63500">
                <a:schemeClr val="accent4">
                  <a:lumMod val="40000"/>
                  <a:lumOff val="60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Sheet9!$A$5:$A$10</c:f>
              <c:strCache>
                <c:ptCount val="5"/>
                <c:pt idx="0">
                  <c:v>2011</c:v>
                </c:pt>
                <c:pt idx="1">
                  <c:v>2012</c:v>
                </c:pt>
                <c:pt idx="2">
                  <c:v>2013</c:v>
                </c:pt>
                <c:pt idx="3">
                  <c:v>2014</c:v>
                </c:pt>
                <c:pt idx="4">
                  <c:v>2015</c:v>
                </c:pt>
              </c:strCache>
            </c:strRef>
          </c:cat>
          <c:val>
            <c:numRef>
              <c:f>Sheet9!$C$5:$C$10</c:f>
              <c:numCache>
                <c:formatCode>"$"#,##0</c:formatCode>
                <c:ptCount val="5"/>
                <c:pt idx="0">
                  <c:v>21967.919799999978</c:v>
                </c:pt>
                <c:pt idx="1">
                  <c:v>25088.868699999977</c:v>
                </c:pt>
                <c:pt idx="2">
                  <c:v>35536.379799999966</c:v>
                </c:pt>
                <c:pt idx="3">
                  <c:v>39479.437600000019</c:v>
                </c:pt>
                <c:pt idx="4">
                  <c:v>418.19489999999985</c:v>
                </c:pt>
              </c:numCache>
            </c:numRef>
          </c:val>
          <c:extLst>
            <c:ext xmlns:c16="http://schemas.microsoft.com/office/drawing/2014/chart" uri="{C3380CC4-5D6E-409C-BE32-E72D297353CC}">
              <c16:uniqueId val="{00000001-5E57-9E43-B908-45270E83A975}"/>
            </c:ext>
          </c:extLst>
        </c:ser>
        <c:ser>
          <c:idx val="2"/>
          <c:order val="2"/>
          <c:tx>
            <c:strRef>
              <c:f>Sheet9!$D$3:$D$4</c:f>
              <c:strCache>
                <c:ptCount val="1"/>
                <c:pt idx="0">
                  <c:v>Technology</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Sheet9!$A$5:$A$10</c:f>
              <c:strCache>
                <c:ptCount val="5"/>
                <c:pt idx="0">
                  <c:v>2011</c:v>
                </c:pt>
                <c:pt idx="1">
                  <c:v>2012</c:v>
                </c:pt>
                <c:pt idx="2">
                  <c:v>2013</c:v>
                </c:pt>
                <c:pt idx="3">
                  <c:v>2014</c:v>
                </c:pt>
                <c:pt idx="4">
                  <c:v>2015</c:v>
                </c:pt>
              </c:strCache>
            </c:strRef>
          </c:cat>
          <c:val>
            <c:numRef>
              <c:f>Sheet9!$D$5:$D$10</c:f>
              <c:numCache>
                <c:formatCode>"$"#,##0</c:formatCode>
                <c:ptCount val="5"/>
                <c:pt idx="0">
                  <c:v>20106.750799999987</c:v>
                </c:pt>
                <c:pt idx="1">
                  <c:v>34547.276099999959</c:v>
                </c:pt>
                <c:pt idx="2">
                  <c:v>40418.287299999967</c:v>
                </c:pt>
                <c:pt idx="3">
                  <c:v>50353.218300000008</c:v>
                </c:pt>
                <c:pt idx="4">
                  <c:v>29.415600000000016</c:v>
                </c:pt>
              </c:numCache>
            </c:numRef>
          </c:val>
          <c:extLst>
            <c:ext xmlns:c16="http://schemas.microsoft.com/office/drawing/2014/chart" uri="{C3380CC4-5D6E-409C-BE32-E72D297353CC}">
              <c16:uniqueId val="{00000002-5E57-9E43-B908-45270E83A975}"/>
            </c:ext>
          </c:extLst>
        </c:ser>
        <c:dLbls>
          <c:showLegendKey val="0"/>
          <c:showVal val="0"/>
          <c:showCatName val="0"/>
          <c:showSerName val="0"/>
          <c:showPercent val="0"/>
          <c:showBubbleSize val="0"/>
        </c:dLbls>
        <c:gapWidth val="315"/>
        <c:overlap val="-40"/>
        <c:axId val="379394784"/>
        <c:axId val="379391888"/>
      </c:barChart>
      <c:catAx>
        <c:axId val="379394784"/>
        <c:scaling>
          <c:orientation val="minMax"/>
        </c:scaling>
        <c:delete val="0"/>
        <c:axPos val="b"/>
        <c:majorGridlines>
          <c:spPr>
            <a:ln w="9525" cap="flat" cmpd="sng" algn="ctr">
              <a:solidFill>
                <a:schemeClr val="tx1">
                  <a:lumMod val="85000"/>
                  <a:alpha val="45000"/>
                </a:schemeClr>
              </a:solidFill>
              <a:round/>
            </a:ln>
            <a:effectLst/>
          </c:spPr>
        </c:maj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79391888"/>
        <c:crosses val="autoZero"/>
        <c:auto val="1"/>
        <c:lblAlgn val="ctr"/>
        <c:lblOffset val="100"/>
        <c:noMultiLvlLbl val="0"/>
      </c:catAx>
      <c:valAx>
        <c:axId val="379391888"/>
        <c:scaling>
          <c:orientation val="minMax"/>
        </c:scaling>
        <c:delete val="0"/>
        <c:axPos val="l"/>
        <c:majorGridlines>
          <c:spPr>
            <a:ln w="9525" cap="flat" cmpd="sng" algn="ctr">
              <a:solidFill>
                <a:schemeClr val="tx1">
                  <a:lumMod val="85000"/>
                  <a:alpha val="64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79394784"/>
        <c:crosses val="autoZero"/>
        <c:crossBetween val="between"/>
      </c:valAx>
      <c:spPr>
        <a:noFill/>
        <a:ln>
          <a:noFill/>
        </a:ln>
        <a:effectLst/>
      </c:spPr>
    </c:plotArea>
    <c:legend>
      <c:legendPos val="r"/>
      <c:layout>
        <c:manualLayout>
          <c:xMode val="edge"/>
          <c:yMode val="edge"/>
          <c:x val="0.13234527312478425"/>
          <c:y val="0.21826986204381127"/>
          <c:w val="0.11199507874015747"/>
          <c:h val="0.19973202600356155"/>
        </c:manualLayout>
      </c:layout>
      <c:overlay val="0"/>
      <c:spPr>
        <a:solidFill>
          <a:srgbClr val="2D3440"/>
        </a:solid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D3440"/>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78E31C-53AD-8446-8967-CB28AD8ADE9C}" type="doc">
      <dgm:prSet loTypeId="urn:microsoft.com/office/officeart/2008/layout/VerticalAccentList" loCatId="" qsTypeId="urn:microsoft.com/office/officeart/2005/8/quickstyle/simple1" qsCatId="simple" csTypeId="urn:microsoft.com/office/officeart/2005/8/colors/accent6_2" csCatId="accent6" phldr="1"/>
      <dgm:spPr/>
      <dgm:t>
        <a:bodyPr/>
        <a:lstStyle/>
        <a:p>
          <a:endParaRPr lang="en-US"/>
        </a:p>
      </dgm:t>
    </dgm:pt>
    <dgm:pt modelId="{674C63F8-314E-8341-AB75-F8A77B547B44}">
      <dgm:prSet/>
      <dgm:spPr/>
      <dgm:t>
        <a:bodyPr/>
        <a:lstStyle/>
        <a:p>
          <a:r>
            <a:rPr lang="en-US" dirty="0">
              <a:latin typeface="Arial Hebrew" pitchFamily="2" charset="-79"/>
              <a:cs typeface="Arial Hebrew" pitchFamily="2" charset="-79"/>
            </a:rPr>
            <a:t>Which categories are selling well vs less well? </a:t>
          </a:r>
        </a:p>
      </dgm:t>
    </dgm:pt>
    <dgm:pt modelId="{0A88A207-7956-494B-9304-41D24CE522B8}" type="parTrans" cxnId="{D51ABED3-0450-3C47-8360-17FB742C7E62}">
      <dgm:prSet/>
      <dgm:spPr/>
      <dgm:t>
        <a:bodyPr/>
        <a:lstStyle/>
        <a:p>
          <a:endParaRPr lang="en-US"/>
        </a:p>
      </dgm:t>
    </dgm:pt>
    <dgm:pt modelId="{4013A059-BB9E-5B4B-8A73-00C78B1ABD4F}" type="sibTrans" cxnId="{D51ABED3-0450-3C47-8360-17FB742C7E62}">
      <dgm:prSet/>
      <dgm:spPr/>
      <dgm:t>
        <a:bodyPr/>
        <a:lstStyle/>
        <a:p>
          <a:endParaRPr lang="en-US"/>
        </a:p>
      </dgm:t>
    </dgm:pt>
    <dgm:pt modelId="{CF6B640C-90B5-A443-86B2-C89D618D32B8}">
      <dgm:prSet/>
      <dgm:spPr/>
      <dgm:t>
        <a:bodyPr/>
        <a:lstStyle/>
        <a:p>
          <a:r>
            <a:rPr lang="en-US" dirty="0">
              <a:latin typeface="Arial Hebrew" pitchFamily="2" charset="-79"/>
              <a:cs typeface="Arial Hebrew" pitchFamily="2" charset="-79"/>
            </a:rPr>
            <a:t>How are the product prices and discounts affecting profit?</a:t>
          </a:r>
        </a:p>
      </dgm:t>
    </dgm:pt>
    <dgm:pt modelId="{8E5D8164-1D46-AB44-8AEC-77AF61347E79}" type="parTrans" cxnId="{458291C1-A271-F741-9251-2363BCB17AFE}">
      <dgm:prSet/>
      <dgm:spPr/>
      <dgm:t>
        <a:bodyPr/>
        <a:lstStyle/>
        <a:p>
          <a:endParaRPr lang="en-US"/>
        </a:p>
      </dgm:t>
    </dgm:pt>
    <dgm:pt modelId="{0A167FD8-C0F8-DE4F-BE5E-405944712D74}" type="sibTrans" cxnId="{458291C1-A271-F741-9251-2363BCB17AFE}">
      <dgm:prSet/>
      <dgm:spPr/>
      <dgm:t>
        <a:bodyPr/>
        <a:lstStyle/>
        <a:p>
          <a:endParaRPr lang="en-US"/>
        </a:p>
      </dgm:t>
    </dgm:pt>
    <dgm:pt modelId="{C30BBD7D-3D2F-C54D-9DBB-D8678BE5AAE8}">
      <dgm:prSet/>
      <dgm:spPr/>
      <dgm:t>
        <a:bodyPr/>
        <a:lstStyle/>
        <a:p>
          <a:r>
            <a:rPr lang="en-US" dirty="0">
              <a:latin typeface="Arial Hebrew" pitchFamily="2" charset="-79"/>
              <a:cs typeface="Arial Hebrew" pitchFamily="2" charset="-79"/>
            </a:rPr>
            <a:t>How have sales changed over the last 5 years?</a:t>
          </a:r>
        </a:p>
      </dgm:t>
    </dgm:pt>
    <dgm:pt modelId="{D0D8D7AB-A734-DD4B-A32E-0754CFDCBAB6}" type="parTrans" cxnId="{2CDCE08B-BB43-2E4A-9346-5BFCFCE54882}">
      <dgm:prSet/>
      <dgm:spPr/>
      <dgm:t>
        <a:bodyPr/>
        <a:lstStyle/>
        <a:p>
          <a:endParaRPr lang="en-US"/>
        </a:p>
      </dgm:t>
    </dgm:pt>
    <dgm:pt modelId="{0C6369D9-1950-844D-8BB6-3584BE12CC33}" type="sibTrans" cxnId="{2CDCE08B-BB43-2E4A-9346-5BFCFCE54882}">
      <dgm:prSet/>
      <dgm:spPr/>
      <dgm:t>
        <a:bodyPr/>
        <a:lstStyle/>
        <a:p>
          <a:endParaRPr lang="en-US"/>
        </a:p>
      </dgm:t>
    </dgm:pt>
    <dgm:pt modelId="{3E5C7376-10D2-8B42-A862-3E9B7F5C5C8E}" type="pres">
      <dgm:prSet presAssocID="{8A78E31C-53AD-8446-8967-CB28AD8ADE9C}" presName="Name0" presStyleCnt="0">
        <dgm:presLayoutVars>
          <dgm:chMax/>
          <dgm:chPref/>
          <dgm:dir/>
        </dgm:presLayoutVars>
      </dgm:prSet>
      <dgm:spPr/>
    </dgm:pt>
    <dgm:pt modelId="{4FBFF1D1-B89F-D345-B368-59022B6F4872}" type="pres">
      <dgm:prSet presAssocID="{674C63F8-314E-8341-AB75-F8A77B547B44}" presName="parenttextcomposite" presStyleCnt="0"/>
      <dgm:spPr/>
    </dgm:pt>
    <dgm:pt modelId="{BBD01CDD-D3BD-194A-AC7C-2DBA952AA033}" type="pres">
      <dgm:prSet presAssocID="{674C63F8-314E-8341-AB75-F8A77B547B44}" presName="parenttext" presStyleLbl="revTx" presStyleIdx="0" presStyleCnt="3">
        <dgm:presLayoutVars>
          <dgm:chMax/>
          <dgm:chPref val="2"/>
          <dgm:bulletEnabled val="1"/>
        </dgm:presLayoutVars>
      </dgm:prSet>
      <dgm:spPr/>
    </dgm:pt>
    <dgm:pt modelId="{4C7C2DBC-D24B-5247-A4F4-72FCCBEEFA58}" type="pres">
      <dgm:prSet presAssocID="{674C63F8-314E-8341-AB75-F8A77B547B44}" presName="parallelogramComposite" presStyleCnt="0"/>
      <dgm:spPr/>
    </dgm:pt>
    <dgm:pt modelId="{112E78F3-6C53-964D-97C7-498F6CE3E320}" type="pres">
      <dgm:prSet presAssocID="{674C63F8-314E-8341-AB75-F8A77B547B44}" presName="parallelogram1" presStyleLbl="alignNode1" presStyleIdx="0" presStyleCnt="21"/>
      <dgm:spPr/>
    </dgm:pt>
    <dgm:pt modelId="{BDF04542-E581-6B46-A7FF-1666A7B257F2}" type="pres">
      <dgm:prSet presAssocID="{674C63F8-314E-8341-AB75-F8A77B547B44}" presName="parallelogram2" presStyleLbl="alignNode1" presStyleIdx="1" presStyleCnt="21"/>
      <dgm:spPr/>
    </dgm:pt>
    <dgm:pt modelId="{A81BEBC5-FEAE-9341-9EEC-C961EED40C2D}" type="pres">
      <dgm:prSet presAssocID="{674C63F8-314E-8341-AB75-F8A77B547B44}" presName="parallelogram3" presStyleLbl="alignNode1" presStyleIdx="2" presStyleCnt="21"/>
      <dgm:spPr/>
    </dgm:pt>
    <dgm:pt modelId="{8D09A850-89B2-A046-A184-92F9CC10DD12}" type="pres">
      <dgm:prSet presAssocID="{674C63F8-314E-8341-AB75-F8A77B547B44}" presName="parallelogram4" presStyleLbl="alignNode1" presStyleIdx="3" presStyleCnt="21"/>
      <dgm:spPr/>
    </dgm:pt>
    <dgm:pt modelId="{8BDE44E6-51F3-8F4F-A87D-9FA138FA5E8B}" type="pres">
      <dgm:prSet presAssocID="{674C63F8-314E-8341-AB75-F8A77B547B44}" presName="parallelogram5" presStyleLbl="alignNode1" presStyleIdx="4" presStyleCnt="21"/>
      <dgm:spPr/>
    </dgm:pt>
    <dgm:pt modelId="{C2BE8E6A-E3E4-1C45-910B-B971E2753BB7}" type="pres">
      <dgm:prSet presAssocID="{674C63F8-314E-8341-AB75-F8A77B547B44}" presName="parallelogram6" presStyleLbl="alignNode1" presStyleIdx="5" presStyleCnt="21"/>
      <dgm:spPr/>
    </dgm:pt>
    <dgm:pt modelId="{367FB272-5B49-8549-AC8F-A35A3398D41E}" type="pres">
      <dgm:prSet presAssocID="{674C63F8-314E-8341-AB75-F8A77B547B44}" presName="parallelogram7" presStyleLbl="alignNode1" presStyleIdx="6" presStyleCnt="21"/>
      <dgm:spPr/>
    </dgm:pt>
    <dgm:pt modelId="{028074DA-C9DE-8740-B8C3-5C67EBC0CD0E}" type="pres">
      <dgm:prSet presAssocID="{4013A059-BB9E-5B4B-8A73-00C78B1ABD4F}" presName="sibTrans" presStyleCnt="0"/>
      <dgm:spPr/>
    </dgm:pt>
    <dgm:pt modelId="{77FE4B82-2610-8547-9037-443685A4BD17}" type="pres">
      <dgm:prSet presAssocID="{CF6B640C-90B5-A443-86B2-C89D618D32B8}" presName="parenttextcomposite" presStyleCnt="0"/>
      <dgm:spPr/>
    </dgm:pt>
    <dgm:pt modelId="{6C2A3660-915C-EA42-B041-82393307172B}" type="pres">
      <dgm:prSet presAssocID="{CF6B640C-90B5-A443-86B2-C89D618D32B8}" presName="parenttext" presStyleLbl="revTx" presStyleIdx="1" presStyleCnt="3" custScaleY="163863">
        <dgm:presLayoutVars>
          <dgm:chMax/>
          <dgm:chPref val="2"/>
          <dgm:bulletEnabled val="1"/>
        </dgm:presLayoutVars>
      </dgm:prSet>
      <dgm:spPr/>
    </dgm:pt>
    <dgm:pt modelId="{228F0A40-DA87-5149-ABAE-F661E650F8CE}" type="pres">
      <dgm:prSet presAssocID="{CF6B640C-90B5-A443-86B2-C89D618D32B8}" presName="parallelogramComposite" presStyleCnt="0"/>
      <dgm:spPr/>
    </dgm:pt>
    <dgm:pt modelId="{9E74BBF8-CE3A-E143-9E78-649D6CB8F556}" type="pres">
      <dgm:prSet presAssocID="{CF6B640C-90B5-A443-86B2-C89D618D32B8}" presName="parallelogram1" presStyleLbl="alignNode1" presStyleIdx="7" presStyleCnt="21"/>
      <dgm:spPr/>
    </dgm:pt>
    <dgm:pt modelId="{C42ABEA1-5C14-A743-B321-3D64943A7F0F}" type="pres">
      <dgm:prSet presAssocID="{CF6B640C-90B5-A443-86B2-C89D618D32B8}" presName="parallelogram2" presStyleLbl="alignNode1" presStyleIdx="8" presStyleCnt="21"/>
      <dgm:spPr/>
    </dgm:pt>
    <dgm:pt modelId="{D8BBFA8B-78FB-044F-B766-63FF613C1D30}" type="pres">
      <dgm:prSet presAssocID="{CF6B640C-90B5-A443-86B2-C89D618D32B8}" presName="parallelogram3" presStyleLbl="alignNode1" presStyleIdx="9" presStyleCnt="21"/>
      <dgm:spPr/>
    </dgm:pt>
    <dgm:pt modelId="{C616D427-5E99-1348-A744-562863A17459}" type="pres">
      <dgm:prSet presAssocID="{CF6B640C-90B5-A443-86B2-C89D618D32B8}" presName="parallelogram4" presStyleLbl="alignNode1" presStyleIdx="10" presStyleCnt="21"/>
      <dgm:spPr/>
    </dgm:pt>
    <dgm:pt modelId="{0220A1DE-BE71-7D42-89CF-E7332F97A0CE}" type="pres">
      <dgm:prSet presAssocID="{CF6B640C-90B5-A443-86B2-C89D618D32B8}" presName="parallelogram5" presStyleLbl="alignNode1" presStyleIdx="11" presStyleCnt="21"/>
      <dgm:spPr/>
    </dgm:pt>
    <dgm:pt modelId="{29E1F839-8B81-874C-BA4B-564B1D98E6D3}" type="pres">
      <dgm:prSet presAssocID="{CF6B640C-90B5-A443-86B2-C89D618D32B8}" presName="parallelogram6" presStyleLbl="alignNode1" presStyleIdx="12" presStyleCnt="21"/>
      <dgm:spPr/>
    </dgm:pt>
    <dgm:pt modelId="{107165EF-5F0D-584B-AE82-A123EB711468}" type="pres">
      <dgm:prSet presAssocID="{CF6B640C-90B5-A443-86B2-C89D618D32B8}" presName="parallelogram7" presStyleLbl="alignNode1" presStyleIdx="13" presStyleCnt="21"/>
      <dgm:spPr/>
    </dgm:pt>
    <dgm:pt modelId="{76B63156-0416-FB4F-A293-D0DF660AC3F0}" type="pres">
      <dgm:prSet presAssocID="{0A167FD8-C0F8-DE4F-BE5E-405944712D74}" presName="sibTrans" presStyleCnt="0"/>
      <dgm:spPr/>
    </dgm:pt>
    <dgm:pt modelId="{DDDC4427-27C3-9748-B77B-DD5757A36486}" type="pres">
      <dgm:prSet presAssocID="{C30BBD7D-3D2F-C54D-9DBB-D8678BE5AAE8}" presName="parenttextcomposite" presStyleCnt="0"/>
      <dgm:spPr/>
    </dgm:pt>
    <dgm:pt modelId="{290CB42B-26B9-634B-80EE-0DCEA83E6BED}" type="pres">
      <dgm:prSet presAssocID="{C30BBD7D-3D2F-C54D-9DBB-D8678BE5AAE8}" presName="parenttext" presStyleLbl="revTx" presStyleIdx="2" presStyleCnt="3" custScaleY="139311">
        <dgm:presLayoutVars>
          <dgm:chMax/>
          <dgm:chPref val="2"/>
          <dgm:bulletEnabled val="1"/>
        </dgm:presLayoutVars>
      </dgm:prSet>
      <dgm:spPr/>
    </dgm:pt>
    <dgm:pt modelId="{5AD72A9B-D8F0-8E4E-A923-C4C98B3510EF}" type="pres">
      <dgm:prSet presAssocID="{C30BBD7D-3D2F-C54D-9DBB-D8678BE5AAE8}" presName="parallelogramComposite" presStyleCnt="0"/>
      <dgm:spPr/>
    </dgm:pt>
    <dgm:pt modelId="{1741613E-63D0-A84E-9C93-E7F70147868A}" type="pres">
      <dgm:prSet presAssocID="{C30BBD7D-3D2F-C54D-9DBB-D8678BE5AAE8}" presName="parallelogram1" presStyleLbl="alignNode1" presStyleIdx="14" presStyleCnt="21"/>
      <dgm:spPr/>
    </dgm:pt>
    <dgm:pt modelId="{8D5264C8-9430-4E40-AD5D-01760F9F28E9}" type="pres">
      <dgm:prSet presAssocID="{C30BBD7D-3D2F-C54D-9DBB-D8678BE5AAE8}" presName="parallelogram2" presStyleLbl="alignNode1" presStyleIdx="15" presStyleCnt="21"/>
      <dgm:spPr/>
    </dgm:pt>
    <dgm:pt modelId="{EDFC88DC-B1DB-9D45-8FEB-72015A51A9D3}" type="pres">
      <dgm:prSet presAssocID="{C30BBD7D-3D2F-C54D-9DBB-D8678BE5AAE8}" presName="parallelogram3" presStyleLbl="alignNode1" presStyleIdx="16" presStyleCnt="21"/>
      <dgm:spPr/>
    </dgm:pt>
    <dgm:pt modelId="{0FE4ABC8-BADC-4C4D-87E9-58596B4C11BA}" type="pres">
      <dgm:prSet presAssocID="{C30BBD7D-3D2F-C54D-9DBB-D8678BE5AAE8}" presName="parallelogram4" presStyleLbl="alignNode1" presStyleIdx="17" presStyleCnt="21"/>
      <dgm:spPr/>
    </dgm:pt>
    <dgm:pt modelId="{DC8157F5-E57D-FB40-B0D4-6180E7077E99}" type="pres">
      <dgm:prSet presAssocID="{C30BBD7D-3D2F-C54D-9DBB-D8678BE5AAE8}" presName="parallelogram5" presStyleLbl="alignNode1" presStyleIdx="18" presStyleCnt="21"/>
      <dgm:spPr/>
    </dgm:pt>
    <dgm:pt modelId="{B2244C8D-A33D-3846-BC55-D22A965BC1DC}" type="pres">
      <dgm:prSet presAssocID="{C30BBD7D-3D2F-C54D-9DBB-D8678BE5AAE8}" presName="parallelogram6" presStyleLbl="alignNode1" presStyleIdx="19" presStyleCnt="21"/>
      <dgm:spPr/>
    </dgm:pt>
    <dgm:pt modelId="{91B2AF98-8FFE-2947-9B76-2566E342EAC4}" type="pres">
      <dgm:prSet presAssocID="{C30BBD7D-3D2F-C54D-9DBB-D8678BE5AAE8}" presName="parallelogram7" presStyleLbl="alignNode1" presStyleIdx="20" presStyleCnt="21"/>
      <dgm:spPr/>
    </dgm:pt>
  </dgm:ptLst>
  <dgm:cxnLst>
    <dgm:cxn modelId="{7B680F19-8472-E14F-B275-A1B1A87B74EB}" type="presOf" srcId="{674C63F8-314E-8341-AB75-F8A77B547B44}" destId="{BBD01CDD-D3BD-194A-AC7C-2DBA952AA033}" srcOrd="0" destOrd="0" presId="urn:microsoft.com/office/officeart/2008/layout/VerticalAccentList"/>
    <dgm:cxn modelId="{03CAD445-E9DC-8B48-A2D0-A6CDBF8DCBA5}" type="presOf" srcId="{C30BBD7D-3D2F-C54D-9DBB-D8678BE5AAE8}" destId="{290CB42B-26B9-634B-80EE-0DCEA83E6BED}" srcOrd="0" destOrd="0" presId="urn:microsoft.com/office/officeart/2008/layout/VerticalAccentList"/>
    <dgm:cxn modelId="{078F335E-4FBD-D042-AFA1-A640563F012E}" type="presOf" srcId="{CF6B640C-90B5-A443-86B2-C89D618D32B8}" destId="{6C2A3660-915C-EA42-B041-82393307172B}" srcOrd="0" destOrd="0" presId="urn:microsoft.com/office/officeart/2008/layout/VerticalAccentList"/>
    <dgm:cxn modelId="{C369426C-ECBE-DD4A-BEA4-63367B597B54}" type="presOf" srcId="{8A78E31C-53AD-8446-8967-CB28AD8ADE9C}" destId="{3E5C7376-10D2-8B42-A862-3E9B7F5C5C8E}" srcOrd="0" destOrd="0" presId="urn:microsoft.com/office/officeart/2008/layout/VerticalAccentList"/>
    <dgm:cxn modelId="{2CDCE08B-BB43-2E4A-9346-5BFCFCE54882}" srcId="{8A78E31C-53AD-8446-8967-CB28AD8ADE9C}" destId="{C30BBD7D-3D2F-C54D-9DBB-D8678BE5AAE8}" srcOrd="2" destOrd="0" parTransId="{D0D8D7AB-A734-DD4B-A32E-0754CFDCBAB6}" sibTransId="{0C6369D9-1950-844D-8BB6-3584BE12CC33}"/>
    <dgm:cxn modelId="{458291C1-A271-F741-9251-2363BCB17AFE}" srcId="{8A78E31C-53AD-8446-8967-CB28AD8ADE9C}" destId="{CF6B640C-90B5-A443-86B2-C89D618D32B8}" srcOrd="1" destOrd="0" parTransId="{8E5D8164-1D46-AB44-8AEC-77AF61347E79}" sibTransId="{0A167FD8-C0F8-DE4F-BE5E-405944712D74}"/>
    <dgm:cxn modelId="{D51ABED3-0450-3C47-8360-17FB742C7E62}" srcId="{8A78E31C-53AD-8446-8967-CB28AD8ADE9C}" destId="{674C63F8-314E-8341-AB75-F8A77B547B44}" srcOrd="0" destOrd="0" parTransId="{0A88A207-7956-494B-9304-41D24CE522B8}" sibTransId="{4013A059-BB9E-5B4B-8A73-00C78B1ABD4F}"/>
    <dgm:cxn modelId="{9149871D-218D-9240-8FF5-E507BF1C9CD5}" type="presParOf" srcId="{3E5C7376-10D2-8B42-A862-3E9B7F5C5C8E}" destId="{4FBFF1D1-B89F-D345-B368-59022B6F4872}" srcOrd="0" destOrd="0" presId="urn:microsoft.com/office/officeart/2008/layout/VerticalAccentList"/>
    <dgm:cxn modelId="{96DC823D-295F-104F-BDD4-D7956FE7DB59}" type="presParOf" srcId="{4FBFF1D1-B89F-D345-B368-59022B6F4872}" destId="{BBD01CDD-D3BD-194A-AC7C-2DBA952AA033}" srcOrd="0" destOrd="0" presId="urn:microsoft.com/office/officeart/2008/layout/VerticalAccentList"/>
    <dgm:cxn modelId="{657BAB01-AB7F-5446-B0CB-30D76E57E331}" type="presParOf" srcId="{3E5C7376-10D2-8B42-A862-3E9B7F5C5C8E}" destId="{4C7C2DBC-D24B-5247-A4F4-72FCCBEEFA58}" srcOrd="1" destOrd="0" presId="urn:microsoft.com/office/officeart/2008/layout/VerticalAccentList"/>
    <dgm:cxn modelId="{6DFB1C4B-DFD4-414C-9453-8D5B4E3B35A0}" type="presParOf" srcId="{4C7C2DBC-D24B-5247-A4F4-72FCCBEEFA58}" destId="{112E78F3-6C53-964D-97C7-498F6CE3E320}" srcOrd="0" destOrd="0" presId="urn:microsoft.com/office/officeart/2008/layout/VerticalAccentList"/>
    <dgm:cxn modelId="{1B65FC34-B24C-F24D-9C33-CCB34E04D54B}" type="presParOf" srcId="{4C7C2DBC-D24B-5247-A4F4-72FCCBEEFA58}" destId="{BDF04542-E581-6B46-A7FF-1666A7B257F2}" srcOrd="1" destOrd="0" presId="urn:microsoft.com/office/officeart/2008/layout/VerticalAccentList"/>
    <dgm:cxn modelId="{44920BB2-F345-4843-A02E-420E2EF132EF}" type="presParOf" srcId="{4C7C2DBC-D24B-5247-A4F4-72FCCBEEFA58}" destId="{A81BEBC5-FEAE-9341-9EEC-C961EED40C2D}" srcOrd="2" destOrd="0" presId="urn:microsoft.com/office/officeart/2008/layout/VerticalAccentList"/>
    <dgm:cxn modelId="{C5AF54EF-64C6-6C49-A3F3-1CE402F71A31}" type="presParOf" srcId="{4C7C2DBC-D24B-5247-A4F4-72FCCBEEFA58}" destId="{8D09A850-89B2-A046-A184-92F9CC10DD12}" srcOrd="3" destOrd="0" presId="urn:microsoft.com/office/officeart/2008/layout/VerticalAccentList"/>
    <dgm:cxn modelId="{357AF12B-C30C-404D-A57D-CD3AA2F8426C}" type="presParOf" srcId="{4C7C2DBC-D24B-5247-A4F4-72FCCBEEFA58}" destId="{8BDE44E6-51F3-8F4F-A87D-9FA138FA5E8B}" srcOrd="4" destOrd="0" presId="urn:microsoft.com/office/officeart/2008/layout/VerticalAccentList"/>
    <dgm:cxn modelId="{2F53E62B-13D1-6C4B-B2AF-0380A1F7ACC7}" type="presParOf" srcId="{4C7C2DBC-D24B-5247-A4F4-72FCCBEEFA58}" destId="{C2BE8E6A-E3E4-1C45-910B-B971E2753BB7}" srcOrd="5" destOrd="0" presId="urn:microsoft.com/office/officeart/2008/layout/VerticalAccentList"/>
    <dgm:cxn modelId="{F0B5FAFF-0544-B74D-8183-C83D276C9C87}" type="presParOf" srcId="{4C7C2DBC-D24B-5247-A4F4-72FCCBEEFA58}" destId="{367FB272-5B49-8549-AC8F-A35A3398D41E}" srcOrd="6" destOrd="0" presId="urn:microsoft.com/office/officeart/2008/layout/VerticalAccentList"/>
    <dgm:cxn modelId="{C894A4F1-50F8-304A-8608-F072AF8943E4}" type="presParOf" srcId="{3E5C7376-10D2-8B42-A862-3E9B7F5C5C8E}" destId="{028074DA-C9DE-8740-B8C3-5C67EBC0CD0E}" srcOrd="2" destOrd="0" presId="urn:microsoft.com/office/officeart/2008/layout/VerticalAccentList"/>
    <dgm:cxn modelId="{2D903233-1D6C-7942-AEC5-249F61165848}" type="presParOf" srcId="{3E5C7376-10D2-8B42-A862-3E9B7F5C5C8E}" destId="{77FE4B82-2610-8547-9037-443685A4BD17}" srcOrd="3" destOrd="0" presId="urn:microsoft.com/office/officeart/2008/layout/VerticalAccentList"/>
    <dgm:cxn modelId="{A0BA6A4F-A2A2-FC41-BFBE-C8D36189C5F1}" type="presParOf" srcId="{77FE4B82-2610-8547-9037-443685A4BD17}" destId="{6C2A3660-915C-EA42-B041-82393307172B}" srcOrd="0" destOrd="0" presId="urn:microsoft.com/office/officeart/2008/layout/VerticalAccentList"/>
    <dgm:cxn modelId="{3152A1AF-DD3E-AE4C-8234-0A25748CAF6B}" type="presParOf" srcId="{3E5C7376-10D2-8B42-A862-3E9B7F5C5C8E}" destId="{228F0A40-DA87-5149-ABAE-F661E650F8CE}" srcOrd="4" destOrd="0" presId="urn:microsoft.com/office/officeart/2008/layout/VerticalAccentList"/>
    <dgm:cxn modelId="{DD36CC28-A760-7A4A-B55E-3E686AC276EB}" type="presParOf" srcId="{228F0A40-DA87-5149-ABAE-F661E650F8CE}" destId="{9E74BBF8-CE3A-E143-9E78-649D6CB8F556}" srcOrd="0" destOrd="0" presId="urn:microsoft.com/office/officeart/2008/layout/VerticalAccentList"/>
    <dgm:cxn modelId="{85136814-23E0-B444-8852-2A4DF3C8E664}" type="presParOf" srcId="{228F0A40-DA87-5149-ABAE-F661E650F8CE}" destId="{C42ABEA1-5C14-A743-B321-3D64943A7F0F}" srcOrd="1" destOrd="0" presId="urn:microsoft.com/office/officeart/2008/layout/VerticalAccentList"/>
    <dgm:cxn modelId="{B77F6AE0-8BF2-5C44-984E-C30ECE9E0385}" type="presParOf" srcId="{228F0A40-DA87-5149-ABAE-F661E650F8CE}" destId="{D8BBFA8B-78FB-044F-B766-63FF613C1D30}" srcOrd="2" destOrd="0" presId="urn:microsoft.com/office/officeart/2008/layout/VerticalAccentList"/>
    <dgm:cxn modelId="{FF77AC02-6519-1841-AD0D-020E0F567E1B}" type="presParOf" srcId="{228F0A40-DA87-5149-ABAE-F661E650F8CE}" destId="{C616D427-5E99-1348-A744-562863A17459}" srcOrd="3" destOrd="0" presId="urn:microsoft.com/office/officeart/2008/layout/VerticalAccentList"/>
    <dgm:cxn modelId="{F4735925-8DB2-2E45-AF1F-AA345562D700}" type="presParOf" srcId="{228F0A40-DA87-5149-ABAE-F661E650F8CE}" destId="{0220A1DE-BE71-7D42-89CF-E7332F97A0CE}" srcOrd="4" destOrd="0" presId="urn:microsoft.com/office/officeart/2008/layout/VerticalAccentList"/>
    <dgm:cxn modelId="{33116EF6-9CAD-6446-A8DE-FDDBB027C650}" type="presParOf" srcId="{228F0A40-DA87-5149-ABAE-F661E650F8CE}" destId="{29E1F839-8B81-874C-BA4B-564B1D98E6D3}" srcOrd="5" destOrd="0" presId="urn:microsoft.com/office/officeart/2008/layout/VerticalAccentList"/>
    <dgm:cxn modelId="{112F1587-BB08-4942-A213-E69AC0420902}" type="presParOf" srcId="{228F0A40-DA87-5149-ABAE-F661E650F8CE}" destId="{107165EF-5F0D-584B-AE82-A123EB711468}" srcOrd="6" destOrd="0" presId="urn:microsoft.com/office/officeart/2008/layout/VerticalAccentList"/>
    <dgm:cxn modelId="{B4D62EB2-FC24-D340-9AA7-BA809304753C}" type="presParOf" srcId="{3E5C7376-10D2-8B42-A862-3E9B7F5C5C8E}" destId="{76B63156-0416-FB4F-A293-D0DF660AC3F0}" srcOrd="5" destOrd="0" presId="urn:microsoft.com/office/officeart/2008/layout/VerticalAccentList"/>
    <dgm:cxn modelId="{2CA04FD9-BAE9-D74A-ADA7-F1B4F48F8FA9}" type="presParOf" srcId="{3E5C7376-10D2-8B42-A862-3E9B7F5C5C8E}" destId="{DDDC4427-27C3-9748-B77B-DD5757A36486}" srcOrd="6" destOrd="0" presId="urn:microsoft.com/office/officeart/2008/layout/VerticalAccentList"/>
    <dgm:cxn modelId="{1E68E02C-BB9C-9443-BCE1-FC2928626B3F}" type="presParOf" srcId="{DDDC4427-27C3-9748-B77B-DD5757A36486}" destId="{290CB42B-26B9-634B-80EE-0DCEA83E6BED}" srcOrd="0" destOrd="0" presId="urn:microsoft.com/office/officeart/2008/layout/VerticalAccentList"/>
    <dgm:cxn modelId="{3C416485-F87B-4748-B8A3-C3370628A8DC}" type="presParOf" srcId="{3E5C7376-10D2-8B42-A862-3E9B7F5C5C8E}" destId="{5AD72A9B-D8F0-8E4E-A923-C4C98B3510EF}" srcOrd="7" destOrd="0" presId="urn:microsoft.com/office/officeart/2008/layout/VerticalAccentList"/>
    <dgm:cxn modelId="{9281F3C8-DF79-0548-AEC0-8FF7E4290AF3}" type="presParOf" srcId="{5AD72A9B-D8F0-8E4E-A923-C4C98B3510EF}" destId="{1741613E-63D0-A84E-9C93-E7F70147868A}" srcOrd="0" destOrd="0" presId="urn:microsoft.com/office/officeart/2008/layout/VerticalAccentList"/>
    <dgm:cxn modelId="{9A37A772-2C15-1846-AC30-D0963E58F203}" type="presParOf" srcId="{5AD72A9B-D8F0-8E4E-A923-C4C98B3510EF}" destId="{8D5264C8-9430-4E40-AD5D-01760F9F28E9}" srcOrd="1" destOrd="0" presId="urn:microsoft.com/office/officeart/2008/layout/VerticalAccentList"/>
    <dgm:cxn modelId="{5224A201-74D1-D24C-B6D1-5D472CC4E104}" type="presParOf" srcId="{5AD72A9B-D8F0-8E4E-A923-C4C98B3510EF}" destId="{EDFC88DC-B1DB-9D45-8FEB-72015A51A9D3}" srcOrd="2" destOrd="0" presId="urn:microsoft.com/office/officeart/2008/layout/VerticalAccentList"/>
    <dgm:cxn modelId="{EE191953-D352-8645-B81B-4E04E9CE3CAF}" type="presParOf" srcId="{5AD72A9B-D8F0-8E4E-A923-C4C98B3510EF}" destId="{0FE4ABC8-BADC-4C4D-87E9-58596B4C11BA}" srcOrd="3" destOrd="0" presId="urn:microsoft.com/office/officeart/2008/layout/VerticalAccentList"/>
    <dgm:cxn modelId="{64442126-C193-D448-87CD-A11DC1874F56}" type="presParOf" srcId="{5AD72A9B-D8F0-8E4E-A923-C4C98B3510EF}" destId="{DC8157F5-E57D-FB40-B0D4-6180E7077E99}" srcOrd="4" destOrd="0" presId="urn:microsoft.com/office/officeart/2008/layout/VerticalAccentList"/>
    <dgm:cxn modelId="{7BE7E8D2-0A8A-4A44-907A-C8A8DE6682FE}" type="presParOf" srcId="{5AD72A9B-D8F0-8E4E-A923-C4C98B3510EF}" destId="{B2244C8D-A33D-3846-BC55-D22A965BC1DC}" srcOrd="5" destOrd="0" presId="urn:microsoft.com/office/officeart/2008/layout/VerticalAccentList"/>
    <dgm:cxn modelId="{EF8CAC5F-B96F-7A4D-8B46-13A05D65B448}" type="presParOf" srcId="{5AD72A9B-D8F0-8E4E-A923-C4C98B3510EF}" destId="{91B2AF98-8FFE-2947-9B76-2566E342EAC4}"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B32B7B-1BCA-3C40-9015-1D518F593901}" type="doc">
      <dgm:prSet loTypeId="urn:microsoft.com/office/officeart/2008/layout/VerticalAccentList" loCatId="" qsTypeId="urn:microsoft.com/office/officeart/2005/8/quickstyle/simple1" qsCatId="simple" csTypeId="urn:microsoft.com/office/officeart/2005/8/colors/accent6_2" csCatId="accent6" phldr="1"/>
      <dgm:spPr/>
      <dgm:t>
        <a:bodyPr/>
        <a:lstStyle/>
        <a:p>
          <a:endParaRPr lang="en-US"/>
        </a:p>
      </dgm:t>
    </dgm:pt>
    <dgm:pt modelId="{19A621C6-E39D-E64F-9E5C-E129AC40AF40}">
      <dgm:prSet/>
      <dgm:spPr/>
      <dgm:t>
        <a:bodyPr/>
        <a:lstStyle/>
        <a:p>
          <a:r>
            <a:rPr lang="en-US" dirty="0">
              <a:latin typeface="Arial Hebrew" pitchFamily="2" charset="-79"/>
              <a:cs typeface="Arial Hebrew" pitchFamily="2" charset="-79"/>
            </a:rPr>
            <a:t>Overall the company is doing quite well, profit margins and sales are up every year from 2011 to 2014. </a:t>
          </a:r>
        </a:p>
      </dgm:t>
    </dgm:pt>
    <dgm:pt modelId="{06DDC870-CCB2-3B40-B06E-6480F22CE2EC}" type="parTrans" cxnId="{0904CDE3-6BCF-204F-B4A6-1FD53CF7202A}">
      <dgm:prSet/>
      <dgm:spPr/>
      <dgm:t>
        <a:bodyPr/>
        <a:lstStyle/>
        <a:p>
          <a:endParaRPr lang="en-US"/>
        </a:p>
      </dgm:t>
    </dgm:pt>
    <dgm:pt modelId="{4C627932-261A-6040-B59B-FE360F38A4F3}" type="sibTrans" cxnId="{0904CDE3-6BCF-204F-B4A6-1FD53CF7202A}">
      <dgm:prSet/>
      <dgm:spPr/>
      <dgm:t>
        <a:bodyPr/>
        <a:lstStyle/>
        <a:p>
          <a:endParaRPr lang="en-US"/>
        </a:p>
      </dgm:t>
    </dgm:pt>
    <dgm:pt modelId="{2409D29C-3F50-F04E-8604-29289D11998A}">
      <dgm:prSet/>
      <dgm:spPr/>
      <dgm:t>
        <a:bodyPr/>
        <a:lstStyle/>
        <a:p>
          <a:r>
            <a:rPr lang="en-US" dirty="0">
              <a:latin typeface="Arial Hebrew" pitchFamily="2" charset="-79"/>
              <a:cs typeface="Arial Hebrew" pitchFamily="2" charset="-79"/>
            </a:rPr>
            <a:t>There is still room for improvement and it is straight forward to implement, with a few changes to which products are discounted profit margins could be increased further.</a:t>
          </a:r>
        </a:p>
      </dgm:t>
    </dgm:pt>
    <dgm:pt modelId="{0ABAE167-F6E7-C54D-97A7-9365F726FF6B}" type="parTrans" cxnId="{0E18E850-D0AE-4149-8C06-F2E840D69FF5}">
      <dgm:prSet/>
      <dgm:spPr/>
      <dgm:t>
        <a:bodyPr/>
        <a:lstStyle/>
        <a:p>
          <a:endParaRPr lang="en-US"/>
        </a:p>
      </dgm:t>
    </dgm:pt>
    <dgm:pt modelId="{254F9DE0-09C7-5143-BBF5-236834EECCAE}" type="sibTrans" cxnId="{0E18E850-D0AE-4149-8C06-F2E840D69FF5}">
      <dgm:prSet/>
      <dgm:spPr/>
      <dgm:t>
        <a:bodyPr/>
        <a:lstStyle/>
        <a:p>
          <a:endParaRPr lang="en-US"/>
        </a:p>
      </dgm:t>
    </dgm:pt>
    <dgm:pt modelId="{9CECE331-0C30-1147-884A-85A92DFD3E37}">
      <dgm:prSet/>
      <dgm:spPr/>
      <dgm:t>
        <a:bodyPr/>
        <a:lstStyle/>
        <a:p>
          <a:r>
            <a:rPr lang="en-US" dirty="0">
              <a:latin typeface="Arial Hebrew" pitchFamily="2" charset="-79"/>
              <a:cs typeface="Arial Hebrew" pitchFamily="2" charset="-79"/>
            </a:rPr>
            <a:t>Choosing products with high profit margins, such as copiers, would allow stores to advertise good sales while ensuring every sale makes profit. </a:t>
          </a:r>
        </a:p>
      </dgm:t>
    </dgm:pt>
    <dgm:pt modelId="{6C9DD586-308F-234E-8064-CB1F6441BE76}" type="parTrans" cxnId="{622F8BFF-E5B2-3A44-80F9-64C81F9D765E}">
      <dgm:prSet/>
      <dgm:spPr/>
      <dgm:t>
        <a:bodyPr/>
        <a:lstStyle/>
        <a:p>
          <a:endParaRPr lang="en-US"/>
        </a:p>
      </dgm:t>
    </dgm:pt>
    <dgm:pt modelId="{63510136-4231-FE4F-B157-2E32552C24EE}" type="sibTrans" cxnId="{622F8BFF-E5B2-3A44-80F9-64C81F9D765E}">
      <dgm:prSet/>
      <dgm:spPr/>
      <dgm:t>
        <a:bodyPr/>
        <a:lstStyle/>
        <a:p>
          <a:endParaRPr lang="en-US"/>
        </a:p>
      </dgm:t>
    </dgm:pt>
    <dgm:pt modelId="{C28427E4-5468-6E46-B0B4-CB33EFA20476}" type="pres">
      <dgm:prSet presAssocID="{4CB32B7B-1BCA-3C40-9015-1D518F593901}" presName="Name0" presStyleCnt="0">
        <dgm:presLayoutVars>
          <dgm:chMax/>
          <dgm:chPref/>
          <dgm:dir/>
        </dgm:presLayoutVars>
      </dgm:prSet>
      <dgm:spPr/>
    </dgm:pt>
    <dgm:pt modelId="{73224DFF-DB1E-4D4A-92FE-0128C7BD4C61}" type="pres">
      <dgm:prSet presAssocID="{19A621C6-E39D-E64F-9E5C-E129AC40AF40}" presName="parenttextcomposite" presStyleCnt="0"/>
      <dgm:spPr/>
    </dgm:pt>
    <dgm:pt modelId="{F410E52A-9761-2442-9764-51F8082E1034}" type="pres">
      <dgm:prSet presAssocID="{19A621C6-E39D-E64F-9E5C-E129AC40AF40}" presName="parenttext" presStyleLbl="revTx" presStyleIdx="0" presStyleCnt="3">
        <dgm:presLayoutVars>
          <dgm:chMax/>
          <dgm:chPref val="2"/>
          <dgm:bulletEnabled val="1"/>
        </dgm:presLayoutVars>
      </dgm:prSet>
      <dgm:spPr/>
    </dgm:pt>
    <dgm:pt modelId="{BE49D0E3-4A05-0146-9B2E-4DEEA794F0BC}" type="pres">
      <dgm:prSet presAssocID="{19A621C6-E39D-E64F-9E5C-E129AC40AF40}" presName="parallelogramComposite" presStyleCnt="0"/>
      <dgm:spPr/>
    </dgm:pt>
    <dgm:pt modelId="{9D6D29D4-507E-544B-8DF3-4AEBAEFF1648}" type="pres">
      <dgm:prSet presAssocID="{19A621C6-E39D-E64F-9E5C-E129AC40AF40}" presName="parallelogram1" presStyleLbl="alignNode1" presStyleIdx="0" presStyleCnt="21"/>
      <dgm:spPr/>
    </dgm:pt>
    <dgm:pt modelId="{4F4385D6-3EC6-2A41-BAE1-57E81C3E2071}" type="pres">
      <dgm:prSet presAssocID="{19A621C6-E39D-E64F-9E5C-E129AC40AF40}" presName="parallelogram2" presStyleLbl="alignNode1" presStyleIdx="1" presStyleCnt="21"/>
      <dgm:spPr/>
    </dgm:pt>
    <dgm:pt modelId="{BE9EE902-AA35-B741-B577-F063405A305F}" type="pres">
      <dgm:prSet presAssocID="{19A621C6-E39D-E64F-9E5C-E129AC40AF40}" presName="parallelogram3" presStyleLbl="alignNode1" presStyleIdx="2" presStyleCnt="21"/>
      <dgm:spPr/>
    </dgm:pt>
    <dgm:pt modelId="{898E46F3-48C4-4946-BAFF-03BE0E72FDC6}" type="pres">
      <dgm:prSet presAssocID="{19A621C6-E39D-E64F-9E5C-E129AC40AF40}" presName="parallelogram4" presStyleLbl="alignNode1" presStyleIdx="3" presStyleCnt="21"/>
      <dgm:spPr/>
    </dgm:pt>
    <dgm:pt modelId="{B415435D-31D5-1C41-B261-950A9D101643}" type="pres">
      <dgm:prSet presAssocID="{19A621C6-E39D-E64F-9E5C-E129AC40AF40}" presName="parallelogram5" presStyleLbl="alignNode1" presStyleIdx="4" presStyleCnt="21"/>
      <dgm:spPr/>
    </dgm:pt>
    <dgm:pt modelId="{375F2371-4290-7743-97BD-8EF80D3FDA3B}" type="pres">
      <dgm:prSet presAssocID="{19A621C6-E39D-E64F-9E5C-E129AC40AF40}" presName="parallelogram6" presStyleLbl="alignNode1" presStyleIdx="5" presStyleCnt="21"/>
      <dgm:spPr/>
    </dgm:pt>
    <dgm:pt modelId="{BA35BCBB-726F-CD43-AB01-99B4C97AE46F}" type="pres">
      <dgm:prSet presAssocID="{19A621C6-E39D-E64F-9E5C-E129AC40AF40}" presName="parallelogram7" presStyleLbl="alignNode1" presStyleIdx="6" presStyleCnt="21"/>
      <dgm:spPr/>
    </dgm:pt>
    <dgm:pt modelId="{2D32E577-0D39-D948-9F61-C277A60F6309}" type="pres">
      <dgm:prSet presAssocID="{4C627932-261A-6040-B59B-FE360F38A4F3}" presName="sibTrans" presStyleCnt="0"/>
      <dgm:spPr/>
    </dgm:pt>
    <dgm:pt modelId="{3B0253F7-85AC-F840-879A-AA8C6E095C92}" type="pres">
      <dgm:prSet presAssocID="{2409D29C-3F50-F04E-8604-29289D11998A}" presName="parenttextcomposite" presStyleCnt="0"/>
      <dgm:spPr/>
    </dgm:pt>
    <dgm:pt modelId="{547871EF-6CEC-AA44-94D0-E028F6F61821}" type="pres">
      <dgm:prSet presAssocID="{2409D29C-3F50-F04E-8604-29289D11998A}" presName="parenttext" presStyleLbl="revTx" presStyleIdx="1" presStyleCnt="3" custScaleY="167163">
        <dgm:presLayoutVars>
          <dgm:chMax/>
          <dgm:chPref val="2"/>
          <dgm:bulletEnabled val="1"/>
        </dgm:presLayoutVars>
      </dgm:prSet>
      <dgm:spPr/>
    </dgm:pt>
    <dgm:pt modelId="{BDA802C8-E074-3A4E-9679-7A136E02A276}" type="pres">
      <dgm:prSet presAssocID="{2409D29C-3F50-F04E-8604-29289D11998A}" presName="parallelogramComposite" presStyleCnt="0"/>
      <dgm:spPr/>
    </dgm:pt>
    <dgm:pt modelId="{D96D8B10-FC39-C945-A084-67980A74AD5A}" type="pres">
      <dgm:prSet presAssocID="{2409D29C-3F50-F04E-8604-29289D11998A}" presName="parallelogram1" presStyleLbl="alignNode1" presStyleIdx="7" presStyleCnt="21"/>
      <dgm:spPr/>
    </dgm:pt>
    <dgm:pt modelId="{6439DB2A-1C50-FB4A-8319-D2FB40AAFE06}" type="pres">
      <dgm:prSet presAssocID="{2409D29C-3F50-F04E-8604-29289D11998A}" presName="parallelogram2" presStyleLbl="alignNode1" presStyleIdx="8" presStyleCnt="21"/>
      <dgm:spPr/>
    </dgm:pt>
    <dgm:pt modelId="{10CCB208-A593-D04C-8E5D-AA2276DC217E}" type="pres">
      <dgm:prSet presAssocID="{2409D29C-3F50-F04E-8604-29289D11998A}" presName="parallelogram3" presStyleLbl="alignNode1" presStyleIdx="9" presStyleCnt="21"/>
      <dgm:spPr/>
    </dgm:pt>
    <dgm:pt modelId="{9ED160E0-64EC-7E4D-89A9-C1E784DAC770}" type="pres">
      <dgm:prSet presAssocID="{2409D29C-3F50-F04E-8604-29289D11998A}" presName="parallelogram4" presStyleLbl="alignNode1" presStyleIdx="10" presStyleCnt="21"/>
      <dgm:spPr/>
    </dgm:pt>
    <dgm:pt modelId="{20BAB2A4-0178-FC47-A66C-1CD8E0D4E9DC}" type="pres">
      <dgm:prSet presAssocID="{2409D29C-3F50-F04E-8604-29289D11998A}" presName="parallelogram5" presStyleLbl="alignNode1" presStyleIdx="11" presStyleCnt="21"/>
      <dgm:spPr/>
    </dgm:pt>
    <dgm:pt modelId="{7B955E9F-2E2A-894F-BFB1-96D511A44234}" type="pres">
      <dgm:prSet presAssocID="{2409D29C-3F50-F04E-8604-29289D11998A}" presName="parallelogram6" presStyleLbl="alignNode1" presStyleIdx="12" presStyleCnt="21"/>
      <dgm:spPr/>
    </dgm:pt>
    <dgm:pt modelId="{ADB39028-61CB-6D40-AF3B-57DC7F092E90}" type="pres">
      <dgm:prSet presAssocID="{2409D29C-3F50-F04E-8604-29289D11998A}" presName="parallelogram7" presStyleLbl="alignNode1" presStyleIdx="13" presStyleCnt="21"/>
      <dgm:spPr/>
    </dgm:pt>
    <dgm:pt modelId="{7D5CF53F-D75C-024D-87C7-B4F8A167AAA9}" type="pres">
      <dgm:prSet presAssocID="{254F9DE0-09C7-5143-BBF5-236834EECCAE}" presName="sibTrans" presStyleCnt="0"/>
      <dgm:spPr/>
    </dgm:pt>
    <dgm:pt modelId="{D709E5EB-8096-7D49-8B10-98EFF89CBBE0}" type="pres">
      <dgm:prSet presAssocID="{9CECE331-0C30-1147-884A-85A92DFD3E37}" presName="parenttextcomposite" presStyleCnt="0"/>
      <dgm:spPr/>
    </dgm:pt>
    <dgm:pt modelId="{C4B5D861-8F9A-D04D-8A5E-CC1D59D33F6A}" type="pres">
      <dgm:prSet presAssocID="{9CECE331-0C30-1147-884A-85A92DFD3E37}" presName="parenttext" presStyleLbl="revTx" presStyleIdx="2" presStyleCnt="3" custScaleY="149462">
        <dgm:presLayoutVars>
          <dgm:chMax/>
          <dgm:chPref val="2"/>
          <dgm:bulletEnabled val="1"/>
        </dgm:presLayoutVars>
      </dgm:prSet>
      <dgm:spPr/>
    </dgm:pt>
    <dgm:pt modelId="{724EF7B1-72BA-B946-B6B4-CE37C8DBC4EC}" type="pres">
      <dgm:prSet presAssocID="{9CECE331-0C30-1147-884A-85A92DFD3E37}" presName="parallelogramComposite" presStyleCnt="0"/>
      <dgm:spPr/>
    </dgm:pt>
    <dgm:pt modelId="{48DF5F0B-34D7-F649-B302-4DFB12E32C21}" type="pres">
      <dgm:prSet presAssocID="{9CECE331-0C30-1147-884A-85A92DFD3E37}" presName="parallelogram1" presStyleLbl="alignNode1" presStyleIdx="14" presStyleCnt="21"/>
      <dgm:spPr/>
    </dgm:pt>
    <dgm:pt modelId="{A8BD5190-B743-0A40-8ACE-5416A00C0599}" type="pres">
      <dgm:prSet presAssocID="{9CECE331-0C30-1147-884A-85A92DFD3E37}" presName="parallelogram2" presStyleLbl="alignNode1" presStyleIdx="15" presStyleCnt="21"/>
      <dgm:spPr/>
    </dgm:pt>
    <dgm:pt modelId="{29290407-8F73-8D4C-8879-316731631D50}" type="pres">
      <dgm:prSet presAssocID="{9CECE331-0C30-1147-884A-85A92DFD3E37}" presName="parallelogram3" presStyleLbl="alignNode1" presStyleIdx="16" presStyleCnt="21"/>
      <dgm:spPr/>
    </dgm:pt>
    <dgm:pt modelId="{C7A0C8A6-7009-9C47-8FF5-F65E7FDE2954}" type="pres">
      <dgm:prSet presAssocID="{9CECE331-0C30-1147-884A-85A92DFD3E37}" presName="parallelogram4" presStyleLbl="alignNode1" presStyleIdx="17" presStyleCnt="21"/>
      <dgm:spPr/>
    </dgm:pt>
    <dgm:pt modelId="{52C622AE-B816-5D43-A111-696E107B6FE5}" type="pres">
      <dgm:prSet presAssocID="{9CECE331-0C30-1147-884A-85A92DFD3E37}" presName="parallelogram5" presStyleLbl="alignNode1" presStyleIdx="18" presStyleCnt="21"/>
      <dgm:spPr/>
    </dgm:pt>
    <dgm:pt modelId="{A1641E51-DEA1-8741-874E-BC58822AE13D}" type="pres">
      <dgm:prSet presAssocID="{9CECE331-0C30-1147-884A-85A92DFD3E37}" presName="parallelogram6" presStyleLbl="alignNode1" presStyleIdx="19" presStyleCnt="21"/>
      <dgm:spPr/>
    </dgm:pt>
    <dgm:pt modelId="{9FA29C97-DD2E-8E44-B091-F36B4FC80CED}" type="pres">
      <dgm:prSet presAssocID="{9CECE331-0C30-1147-884A-85A92DFD3E37}" presName="parallelogram7" presStyleLbl="alignNode1" presStyleIdx="20" presStyleCnt="21"/>
      <dgm:spPr/>
    </dgm:pt>
  </dgm:ptLst>
  <dgm:cxnLst>
    <dgm:cxn modelId="{C1B14F1D-0A4B-0243-BF5F-754A6306B7DD}" type="presOf" srcId="{4CB32B7B-1BCA-3C40-9015-1D518F593901}" destId="{C28427E4-5468-6E46-B0B4-CB33EFA20476}" srcOrd="0" destOrd="0" presId="urn:microsoft.com/office/officeart/2008/layout/VerticalAccentList"/>
    <dgm:cxn modelId="{0E18E850-D0AE-4149-8C06-F2E840D69FF5}" srcId="{4CB32B7B-1BCA-3C40-9015-1D518F593901}" destId="{2409D29C-3F50-F04E-8604-29289D11998A}" srcOrd="1" destOrd="0" parTransId="{0ABAE167-F6E7-C54D-97A7-9365F726FF6B}" sibTransId="{254F9DE0-09C7-5143-BBF5-236834EECCAE}"/>
    <dgm:cxn modelId="{30A5BF9D-8FE8-994B-A5E2-210D7C494817}" type="presOf" srcId="{9CECE331-0C30-1147-884A-85A92DFD3E37}" destId="{C4B5D861-8F9A-D04D-8A5E-CC1D59D33F6A}" srcOrd="0" destOrd="0" presId="urn:microsoft.com/office/officeart/2008/layout/VerticalAccentList"/>
    <dgm:cxn modelId="{09089BA0-230D-C34A-9601-B34FC739BA9E}" type="presOf" srcId="{19A621C6-E39D-E64F-9E5C-E129AC40AF40}" destId="{F410E52A-9761-2442-9764-51F8082E1034}" srcOrd="0" destOrd="0" presId="urn:microsoft.com/office/officeart/2008/layout/VerticalAccentList"/>
    <dgm:cxn modelId="{6E1843CF-F3D9-DA44-BA54-949C516D93D6}" type="presOf" srcId="{2409D29C-3F50-F04E-8604-29289D11998A}" destId="{547871EF-6CEC-AA44-94D0-E028F6F61821}" srcOrd="0" destOrd="0" presId="urn:microsoft.com/office/officeart/2008/layout/VerticalAccentList"/>
    <dgm:cxn modelId="{0904CDE3-6BCF-204F-B4A6-1FD53CF7202A}" srcId="{4CB32B7B-1BCA-3C40-9015-1D518F593901}" destId="{19A621C6-E39D-E64F-9E5C-E129AC40AF40}" srcOrd="0" destOrd="0" parTransId="{06DDC870-CCB2-3B40-B06E-6480F22CE2EC}" sibTransId="{4C627932-261A-6040-B59B-FE360F38A4F3}"/>
    <dgm:cxn modelId="{622F8BFF-E5B2-3A44-80F9-64C81F9D765E}" srcId="{4CB32B7B-1BCA-3C40-9015-1D518F593901}" destId="{9CECE331-0C30-1147-884A-85A92DFD3E37}" srcOrd="2" destOrd="0" parTransId="{6C9DD586-308F-234E-8064-CB1F6441BE76}" sibTransId="{63510136-4231-FE4F-B157-2E32552C24EE}"/>
    <dgm:cxn modelId="{ECF3B142-3AA5-5C4F-91C1-8A0BC53DD87D}" type="presParOf" srcId="{C28427E4-5468-6E46-B0B4-CB33EFA20476}" destId="{73224DFF-DB1E-4D4A-92FE-0128C7BD4C61}" srcOrd="0" destOrd="0" presId="urn:microsoft.com/office/officeart/2008/layout/VerticalAccentList"/>
    <dgm:cxn modelId="{598B95EB-DA47-7E49-8D77-50FE88216632}" type="presParOf" srcId="{73224DFF-DB1E-4D4A-92FE-0128C7BD4C61}" destId="{F410E52A-9761-2442-9764-51F8082E1034}" srcOrd="0" destOrd="0" presId="urn:microsoft.com/office/officeart/2008/layout/VerticalAccentList"/>
    <dgm:cxn modelId="{48C2FC4C-41EA-414E-92AA-B26C98FD8A63}" type="presParOf" srcId="{C28427E4-5468-6E46-B0B4-CB33EFA20476}" destId="{BE49D0E3-4A05-0146-9B2E-4DEEA794F0BC}" srcOrd="1" destOrd="0" presId="urn:microsoft.com/office/officeart/2008/layout/VerticalAccentList"/>
    <dgm:cxn modelId="{3212A2FD-04A9-A34F-8AF6-C7A0B0DC70BB}" type="presParOf" srcId="{BE49D0E3-4A05-0146-9B2E-4DEEA794F0BC}" destId="{9D6D29D4-507E-544B-8DF3-4AEBAEFF1648}" srcOrd="0" destOrd="0" presId="urn:microsoft.com/office/officeart/2008/layout/VerticalAccentList"/>
    <dgm:cxn modelId="{ECC118BA-0351-354D-986A-9DBC71A66EBA}" type="presParOf" srcId="{BE49D0E3-4A05-0146-9B2E-4DEEA794F0BC}" destId="{4F4385D6-3EC6-2A41-BAE1-57E81C3E2071}" srcOrd="1" destOrd="0" presId="urn:microsoft.com/office/officeart/2008/layout/VerticalAccentList"/>
    <dgm:cxn modelId="{A27EE7EB-56F9-AB44-A034-D471A4974A7C}" type="presParOf" srcId="{BE49D0E3-4A05-0146-9B2E-4DEEA794F0BC}" destId="{BE9EE902-AA35-B741-B577-F063405A305F}" srcOrd="2" destOrd="0" presId="urn:microsoft.com/office/officeart/2008/layout/VerticalAccentList"/>
    <dgm:cxn modelId="{88F00905-544E-BE49-9A17-A56D267FC1D6}" type="presParOf" srcId="{BE49D0E3-4A05-0146-9B2E-4DEEA794F0BC}" destId="{898E46F3-48C4-4946-BAFF-03BE0E72FDC6}" srcOrd="3" destOrd="0" presId="urn:microsoft.com/office/officeart/2008/layout/VerticalAccentList"/>
    <dgm:cxn modelId="{C63FFE2B-9840-F840-97FA-2D98E5E6BC6A}" type="presParOf" srcId="{BE49D0E3-4A05-0146-9B2E-4DEEA794F0BC}" destId="{B415435D-31D5-1C41-B261-950A9D101643}" srcOrd="4" destOrd="0" presId="urn:microsoft.com/office/officeart/2008/layout/VerticalAccentList"/>
    <dgm:cxn modelId="{AAF317B4-D81D-6745-A054-B43B3BFD173E}" type="presParOf" srcId="{BE49D0E3-4A05-0146-9B2E-4DEEA794F0BC}" destId="{375F2371-4290-7743-97BD-8EF80D3FDA3B}" srcOrd="5" destOrd="0" presId="urn:microsoft.com/office/officeart/2008/layout/VerticalAccentList"/>
    <dgm:cxn modelId="{BBFDF235-2F4D-BE44-ADE9-2400FC35615B}" type="presParOf" srcId="{BE49D0E3-4A05-0146-9B2E-4DEEA794F0BC}" destId="{BA35BCBB-726F-CD43-AB01-99B4C97AE46F}" srcOrd="6" destOrd="0" presId="urn:microsoft.com/office/officeart/2008/layout/VerticalAccentList"/>
    <dgm:cxn modelId="{2FF52751-2C60-E143-9B9D-E2A3329CD36E}" type="presParOf" srcId="{C28427E4-5468-6E46-B0B4-CB33EFA20476}" destId="{2D32E577-0D39-D948-9F61-C277A60F6309}" srcOrd="2" destOrd="0" presId="urn:microsoft.com/office/officeart/2008/layout/VerticalAccentList"/>
    <dgm:cxn modelId="{F9FA5FFB-3A1D-7745-90D8-5971DCB667CD}" type="presParOf" srcId="{C28427E4-5468-6E46-B0B4-CB33EFA20476}" destId="{3B0253F7-85AC-F840-879A-AA8C6E095C92}" srcOrd="3" destOrd="0" presId="urn:microsoft.com/office/officeart/2008/layout/VerticalAccentList"/>
    <dgm:cxn modelId="{A61A207E-53BD-5E44-83F2-FBE7AD49543D}" type="presParOf" srcId="{3B0253F7-85AC-F840-879A-AA8C6E095C92}" destId="{547871EF-6CEC-AA44-94D0-E028F6F61821}" srcOrd="0" destOrd="0" presId="urn:microsoft.com/office/officeart/2008/layout/VerticalAccentList"/>
    <dgm:cxn modelId="{495FD521-0B55-C641-8347-CDF53CE5E3D3}" type="presParOf" srcId="{C28427E4-5468-6E46-B0B4-CB33EFA20476}" destId="{BDA802C8-E074-3A4E-9679-7A136E02A276}" srcOrd="4" destOrd="0" presId="urn:microsoft.com/office/officeart/2008/layout/VerticalAccentList"/>
    <dgm:cxn modelId="{12B3DD35-D426-574A-AB50-5DE4CC46CB41}" type="presParOf" srcId="{BDA802C8-E074-3A4E-9679-7A136E02A276}" destId="{D96D8B10-FC39-C945-A084-67980A74AD5A}" srcOrd="0" destOrd="0" presId="urn:microsoft.com/office/officeart/2008/layout/VerticalAccentList"/>
    <dgm:cxn modelId="{4D21F41D-D19E-044F-85ED-7F143BD1AB70}" type="presParOf" srcId="{BDA802C8-E074-3A4E-9679-7A136E02A276}" destId="{6439DB2A-1C50-FB4A-8319-D2FB40AAFE06}" srcOrd="1" destOrd="0" presId="urn:microsoft.com/office/officeart/2008/layout/VerticalAccentList"/>
    <dgm:cxn modelId="{339D7C02-B50D-F94C-9408-36FFDA060D3E}" type="presParOf" srcId="{BDA802C8-E074-3A4E-9679-7A136E02A276}" destId="{10CCB208-A593-D04C-8E5D-AA2276DC217E}" srcOrd="2" destOrd="0" presId="urn:microsoft.com/office/officeart/2008/layout/VerticalAccentList"/>
    <dgm:cxn modelId="{721FD5E4-6A75-5645-95CB-DAE700A59B76}" type="presParOf" srcId="{BDA802C8-E074-3A4E-9679-7A136E02A276}" destId="{9ED160E0-64EC-7E4D-89A9-C1E784DAC770}" srcOrd="3" destOrd="0" presId="urn:microsoft.com/office/officeart/2008/layout/VerticalAccentList"/>
    <dgm:cxn modelId="{E4A33873-8445-994C-8412-E893CFD96BDD}" type="presParOf" srcId="{BDA802C8-E074-3A4E-9679-7A136E02A276}" destId="{20BAB2A4-0178-FC47-A66C-1CD8E0D4E9DC}" srcOrd="4" destOrd="0" presId="urn:microsoft.com/office/officeart/2008/layout/VerticalAccentList"/>
    <dgm:cxn modelId="{41F5742C-BD24-214A-B4B9-591B67304F38}" type="presParOf" srcId="{BDA802C8-E074-3A4E-9679-7A136E02A276}" destId="{7B955E9F-2E2A-894F-BFB1-96D511A44234}" srcOrd="5" destOrd="0" presId="urn:microsoft.com/office/officeart/2008/layout/VerticalAccentList"/>
    <dgm:cxn modelId="{990FB510-75F3-044A-8441-10723724B02A}" type="presParOf" srcId="{BDA802C8-E074-3A4E-9679-7A136E02A276}" destId="{ADB39028-61CB-6D40-AF3B-57DC7F092E90}" srcOrd="6" destOrd="0" presId="urn:microsoft.com/office/officeart/2008/layout/VerticalAccentList"/>
    <dgm:cxn modelId="{918942D2-7D5A-5D41-9E11-D33C08214F0D}" type="presParOf" srcId="{C28427E4-5468-6E46-B0B4-CB33EFA20476}" destId="{7D5CF53F-D75C-024D-87C7-B4F8A167AAA9}" srcOrd="5" destOrd="0" presId="urn:microsoft.com/office/officeart/2008/layout/VerticalAccentList"/>
    <dgm:cxn modelId="{478D8E1E-FFED-4745-B13C-C2A508F97C0F}" type="presParOf" srcId="{C28427E4-5468-6E46-B0B4-CB33EFA20476}" destId="{D709E5EB-8096-7D49-8B10-98EFF89CBBE0}" srcOrd="6" destOrd="0" presId="urn:microsoft.com/office/officeart/2008/layout/VerticalAccentList"/>
    <dgm:cxn modelId="{C711DE0E-B0B2-9441-8CB4-86E1D4D3EF54}" type="presParOf" srcId="{D709E5EB-8096-7D49-8B10-98EFF89CBBE0}" destId="{C4B5D861-8F9A-D04D-8A5E-CC1D59D33F6A}" srcOrd="0" destOrd="0" presId="urn:microsoft.com/office/officeart/2008/layout/VerticalAccentList"/>
    <dgm:cxn modelId="{EF16832D-8D0C-3442-A5ED-C362A9B5B67C}" type="presParOf" srcId="{C28427E4-5468-6E46-B0B4-CB33EFA20476}" destId="{724EF7B1-72BA-B946-B6B4-CE37C8DBC4EC}" srcOrd="7" destOrd="0" presId="urn:microsoft.com/office/officeart/2008/layout/VerticalAccentList"/>
    <dgm:cxn modelId="{4715D545-9200-D047-B98F-061CD22290DB}" type="presParOf" srcId="{724EF7B1-72BA-B946-B6B4-CE37C8DBC4EC}" destId="{48DF5F0B-34D7-F649-B302-4DFB12E32C21}" srcOrd="0" destOrd="0" presId="urn:microsoft.com/office/officeart/2008/layout/VerticalAccentList"/>
    <dgm:cxn modelId="{BF8594BF-0B2B-2248-9B01-F9F0B1780ACC}" type="presParOf" srcId="{724EF7B1-72BA-B946-B6B4-CE37C8DBC4EC}" destId="{A8BD5190-B743-0A40-8ACE-5416A00C0599}" srcOrd="1" destOrd="0" presId="urn:microsoft.com/office/officeart/2008/layout/VerticalAccentList"/>
    <dgm:cxn modelId="{DA46E253-DECD-9E45-BF7B-303C371696BF}" type="presParOf" srcId="{724EF7B1-72BA-B946-B6B4-CE37C8DBC4EC}" destId="{29290407-8F73-8D4C-8879-316731631D50}" srcOrd="2" destOrd="0" presId="urn:microsoft.com/office/officeart/2008/layout/VerticalAccentList"/>
    <dgm:cxn modelId="{5E1FB1AF-155B-2F45-8FB8-FD539B9EA941}" type="presParOf" srcId="{724EF7B1-72BA-B946-B6B4-CE37C8DBC4EC}" destId="{C7A0C8A6-7009-9C47-8FF5-F65E7FDE2954}" srcOrd="3" destOrd="0" presId="urn:microsoft.com/office/officeart/2008/layout/VerticalAccentList"/>
    <dgm:cxn modelId="{BB0B2545-F07E-F045-852F-5E0454EE0D9F}" type="presParOf" srcId="{724EF7B1-72BA-B946-B6B4-CE37C8DBC4EC}" destId="{52C622AE-B816-5D43-A111-696E107B6FE5}" srcOrd="4" destOrd="0" presId="urn:microsoft.com/office/officeart/2008/layout/VerticalAccentList"/>
    <dgm:cxn modelId="{86150223-CE9A-5F4A-9864-BD914EE4EA3C}" type="presParOf" srcId="{724EF7B1-72BA-B946-B6B4-CE37C8DBC4EC}" destId="{A1641E51-DEA1-8741-874E-BC58822AE13D}" srcOrd="5" destOrd="0" presId="urn:microsoft.com/office/officeart/2008/layout/VerticalAccentList"/>
    <dgm:cxn modelId="{D59F8FED-B818-F64F-89A5-85A2F9139967}" type="presParOf" srcId="{724EF7B1-72BA-B946-B6B4-CE37C8DBC4EC}" destId="{9FA29C97-DD2E-8E44-B091-F36B4FC80CED}"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01CDD-D3BD-194A-AC7C-2DBA952AA033}">
      <dsp:nvSpPr>
        <dsp:cNvPr id="0" name=""/>
        <dsp:cNvSpPr/>
      </dsp:nvSpPr>
      <dsp:spPr>
        <a:xfrm>
          <a:off x="389827" y="399140"/>
          <a:ext cx="7016886" cy="637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US" sz="2600" kern="1200" dirty="0">
              <a:latin typeface="Arial Hebrew" pitchFamily="2" charset="-79"/>
              <a:cs typeface="Arial Hebrew" pitchFamily="2" charset="-79"/>
            </a:rPr>
            <a:t>Which categories are selling well vs less well? </a:t>
          </a:r>
        </a:p>
      </dsp:txBody>
      <dsp:txXfrm>
        <a:off x="389827" y="399140"/>
        <a:ext cx="7016886" cy="637898"/>
      </dsp:txXfrm>
    </dsp:sp>
    <dsp:sp modelId="{112E78F3-6C53-964D-97C7-498F6CE3E320}">
      <dsp:nvSpPr>
        <dsp:cNvPr id="0" name=""/>
        <dsp:cNvSpPr/>
      </dsp:nvSpPr>
      <dsp:spPr>
        <a:xfrm>
          <a:off x="389827" y="1037039"/>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04542-E581-6B46-A7FF-1666A7B257F2}">
      <dsp:nvSpPr>
        <dsp:cNvPr id="0" name=""/>
        <dsp:cNvSpPr/>
      </dsp:nvSpPr>
      <dsp:spPr>
        <a:xfrm>
          <a:off x="1379987" y="1037039"/>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1BEBC5-FEAE-9341-9EEC-C961EED40C2D}">
      <dsp:nvSpPr>
        <dsp:cNvPr id="0" name=""/>
        <dsp:cNvSpPr/>
      </dsp:nvSpPr>
      <dsp:spPr>
        <a:xfrm>
          <a:off x="2370148" y="1037039"/>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09A850-89B2-A046-A184-92F9CC10DD12}">
      <dsp:nvSpPr>
        <dsp:cNvPr id="0" name=""/>
        <dsp:cNvSpPr/>
      </dsp:nvSpPr>
      <dsp:spPr>
        <a:xfrm>
          <a:off x="3360308" y="1037039"/>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DE44E6-51F3-8F4F-A87D-9FA138FA5E8B}">
      <dsp:nvSpPr>
        <dsp:cNvPr id="0" name=""/>
        <dsp:cNvSpPr/>
      </dsp:nvSpPr>
      <dsp:spPr>
        <a:xfrm>
          <a:off x="4350469" y="1037039"/>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BE8E6A-E3E4-1C45-910B-B971E2753BB7}">
      <dsp:nvSpPr>
        <dsp:cNvPr id="0" name=""/>
        <dsp:cNvSpPr/>
      </dsp:nvSpPr>
      <dsp:spPr>
        <a:xfrm>
          <a:off x="5340629" y="1037039"/>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FB272-5B49-8549-AC8F-A35A3398D41E}">
      <dsp:nvSpPr>
        <dsp:cNvPr id="0" name=""/>
        <dsp:cNvSpPr/>
      </dsp:nvSpPr>
      <dsp:spPr>
        <a:xfrm>
          <a:off x="6330790" y="1037039"/>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2A3660-915C-EA42-B041-82393307172B}">
      <dsp:nvSpPr>
        <dsp:cNvPr id="0" name=""/>
        <dsp:cNvSpPr/>
      </dsp:nvSpPr>
      <dsp:spPr>
        <a:xfrm>
          <a:off x="389827" y="1272926"/>
          <a:ext cx="7016886" cy="1045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b" anchorCtr="0">
          <a:noAutofit/>
        </a:bodyPr>
        <a:lstStyle/>
        <a:p>
          <a:pPr marL="0" lvl="0" indent="0" algn="l" defTabSz="1111250">
            <a:lnSpc>
              <a:spcPct val="90000"/>
            </a:lnSpc>
            <a:spcBef>
              <a:spcPct val="0"/>
            </a:spcBef>
            <a:spcAft>
              <a:spcPct val="35000"/>
            </a:spcAft>
            <a:buNone/>
          </a:pPr>
          <a:r>
            <a:rPr lang="en-US" sz="2500" kern="1200" dirty="0">
              <a:latin typeface="Arial Hebrew" pitchFamily="2" charset="-79"/>
              <a:cs typeface="Arial Hebrew" pitchFamily="2" charset="-79"/>
            </a:rPr>
            <a:t>How are the product prices and discounts affecting profit?</a:t>
          </a:r>
        </a:p>
      </dsp:txBody>
      <dsp:txXfrm>
        <a:off x="389827" y="1272926"/>
        <a:ext cx="7016886" cy="1045279"/>
      </dsp:txXfrm>
    </dsp:sp>
    <dsp:sp modelId="{9E74BBF8-CE3A-E143-9E78-649D6CB8F556}">
      <dsp:nvSpPr>
        <dsp:cNvPr id="0" name=""/>
        <dsp:cNvSpPr/>
      </dsp:nvSpPr>
      <dsp:spPr>
        <a:xfrm>
          <a:off x="389827" y="2318206"/>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2ABEA1-5C14-A743-B321-3D64943A7F0F}">
      <dsp:nvSpPr>
        <dsp:cNvPr id="0" name=""/>
        <dsp:cNvSpPr/>
      </dsp:nvSpPr>
      <dsp:spPr>
        <a:xfrm>
          <a:off x="1379987" y="2318206"/>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BBFA8B-78FB-044F-B766-63FF613C1D30}">
      <dsp:nvSpPr>
        <dsp:cNvPr id="0" name=""/>
        <dsp:cNvSpPr/>
      </dsp:nvSpPr>
      <dsp:spPr>
        <a:xfrm>
          <a:off x="2370148" y="2318206"/>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16D427-5E99-1348-A744-562863A17459}">
      <dsp:nvSpPr>
        <dsp:cNvPr id="0" name=""/>
        <dsp:cNvSpPr/>
      </dsp:nvSpPr>
      <dsp:spPr>
        <a:xfrm>
          <a:off x="3360308" y="2318206"/>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20A1DE-BE71-7D42-89CF-E7332F97A0CE}">
      <dsp:nvSpPr>
        <dsp:cNvPr id="0" name=""/>
        <dsp:cNvSpPr/>
      </dsp:nvSpPr>
      <dsp:spPr>
        <a:xfrm>
          <a:off x="4350469" y="2318206"/>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E1F839-8B81-874C-BA4B-564B1D98E6D3}">
      <dsp:nvSpPr>
        <dsp:cNvPr id="0" name=""/>
        <dsp:cNvSpPr/>
      </dsp:nvSpPr>
      <dsp:spPr>
        <a:xfrm>
          <a:off x="5340629" y="2318206"/>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7165EF-5F0D-584B-AE82-A123EB711468}">
      <dsp:nvSpPr>
        <dsp:cNvPr id="0" name=""/>
        <dsp:cNvSpPr/>
      </dsp:nvSpPr>
      <dsp:spPr>
        <a:xfrm>
          <a:off x="6330790" y="2318206"/>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0CB42B-26B9-634B-80EE-0DCEA83E6BED}">
      <dsp:nvSpPr>
        <dsp:cNvPr id="0" name=""/>
        <dsp:cNvSpPr/>
      </dsp:nvSpPr>
      <dsp:spPr>
        <a:xfrm>
          <a:off x="389827" y="2554093"/>
          <a:ext cx="7016886" cy="888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b" anchorCtr="0">
          <a:noAutofit/>
        </a:bodyPr>
        <a:lstStyle/>
        <a:p>
          <a:pPr marL="0" lvl="0" indent="0" algn="l" defTabSz="1111250">
            <a:lnSpc>
              <a:spcPct val="90000"/>
            </a:lnSpc>
            <a:spcBef>
              <a:spcPct val="0"/>
            </a:spcBef>
            <a:spcAft>
              <a:spcPct val="35000"/>
            </a:spcAft>
            <a:buNone/>
          </a:pPr>
          <a:r>
            <a:rPr lang="en-US" sz="2500" kern="1200" dirty="0">
              <a:latin typeface="Arial Hebrew" pitchFamily="2" charset="-79"/>
              <a:cs typeface="Arial Hebrew" pitchFamily="2" charset="-79"/>
            </a:rPr>
            <a:t>How have sales changed over the last 5 years?</a:t>
          </a:r>
        </a:p>
      </dsp:txBody>
      <dsp:txXfrm>
        <a:off x="389827" y="2554093"/>
        <a:ext cx="7016886" cy="888663"/>
      </dsp:txXfrm>
    </dsp:sp>
    <dsp:sp modelId="{1741613E-63D0-A84E-9C93-E7F70147868A}">
      <dsp:nvSpPr>
        <dsp:cNvPr id="0" name=""/>
        <dsp:cNvSpPr/>
      </dsp:nvSpPr>
      <dsp:spPr>
        <a:xfrm>
          <a:off x="389827" y="3442756"/>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5264C8-9430-4E40-AD5D-01760F9F28E9}">
      <dsp:nvSpPr>
        <dsp:cNvPr id="0" name=""/>
        <dsp:cNvSpPr/>
      </dsp:nvSpPr>
      <dsp:spPr>
        <a:xfrm>
          <a:off x="1379987" y="3442756"/>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FC88DC-B1DB-9D45-8FEB-72015A51A9D3}">
      <dsp:nvSpPr>
        <dsp:cNvPr id="0" name=""/>
        <dsp:cNvSpPr/>
      </dsp:nvSpPr>
      <dsp:spPr>
        <a:xfrm>
          <a:off x="2370148" y="3442756"/>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E4ABC8-BADC-4C4D-87E9-58596B4C11BA}">
      <dsp:nvSpPr>
        <dsp:cNvPr id="0" name=""/>
        <dsp:cNvSpPr/>
      </dsp:nvSpPr>
      <dsp:spPr>
        <a:xfrm>
          <a:off x="3360308" y="3442756"/>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8157F5-E57D-FB40-B0D4-6180E7077E99}">
      <dsp:nvSpPr>
        <dsp:cNvPr id="0" name=""/>
        <dsp:cNvSpPr/>
      </dsp:nvSpPr>
      <dsp:spPr>
        <a:xfrm>
          <a:off x="4350469" y="3442756"/>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244C8D-A33D-3846-BC55-D22A965BC1DC}">
      <dsp:nvSpPr>
        <dsp:cNvPr id="0" name=""/>
        <dsp:cNvSpPr/>
      </dsp:nvSpPr>
      <dsp:spPr>
        <a:xfrm>
          <a:off x="5340629" y="3442756"/>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B2AF98-8FFE-2947-9B76-2566E342EAC4}">
      <dsp:nvSpPr>
        <dsp:cNvPr id="0" name=""/>
        <dsp:cNvSpPr/>
      </dsp:nvSpPr>
      <dsp:spPr>
        <a:xfrm>
          <a:off x="6330790" y="3442756"/>
          <a:ext cx="935584" cy="155930"/>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0E52A-9761-2442-9764-51F8082E1034}">
      <dsp:nvSpPr>
        <dsp:cNvPr id="0" name=""/>
        <dsp:cNvSpPr/>
      </dsp:nvSpPr>
      <dsp:spPr>
        <a:xfrm>
          <a:off x="411735" y="268412"/>
          <a:ext cx="7411240" cy="673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US" sz="1700" kern="1200" dirty="0">
              <a:latin typeface="Arial Hebrew" pitchFamily="2" charset="-79"/>
              <a:cs typeface="Arial Hebrew" pitchFamily="2" charset="-79"/>
            </a:rPr>
            <a:t>Overall the company is doing quite well, profit margins and sales are up every year from 2011 to 2014. </a:t>
          </a:r>
        </a:p>
      </dsp:txBody>
      <dsp:txXfrm>
        <a:off x="411735" y="268412"/>
        <a:ext cx="7411240" cy="673749"/>
      </dsp:txXfrm>
    </dsp:sp>
    <dsp:sp modelId="{9D6D29D4-507E-544B-8DF3-4AEBAEFF1648}">
      <dsp:nvSpPr>
        <dsp:cNvPr id="0" name=""/>
        <dsp:cNvSpPr/>
      </dsp:nvSpPr>
      <dsp:spPr>
        <a:xfrm>
          <a:off x="411735" y="94216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4385D6-3EC6-2A41-BAE1-57E81C3E2071}">
      <dsp:nvSpPr>
        <dsp:cNvPr id="0" name=""/>
        <dsp:cNvSpPr/>
      </dsp:nvSpPr>
      <dsp:spPr>
        <a:xfrm>
          <a:off x="1457544" y="94216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9EE902-AA35-B741-B577-F063405A305F}">
      <dsp:nvSpPr>
        <dsp:cNvPr id="0" name=""/>
        <dsp:cNvSpPr/>
      </dsp:nvSpPr>
      <dsp:spPr>
        <a:xfrm>
          <a:off x="2503352" y="94216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8E46F3-48C4-4946-BAFF-03BE0E72FDC6}">
      <dsp:nvSpPr>
        <dsp:cNvPr id="0" name=""/>
        <dsp:cNvSpPr/>
      </dsp:nvSpPr>
      <dsp:spPr>
        <a:xfrm>
          <a:off x="3549160" y="94216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15435D-31D5-1C41-B261-950A9D101643}">
      <dsp:nvSpPr>
        <dsp:cNvPr id="0" name=""/>
        <dsp:cNvSpPr/>
      </dsp:nvSpPr>
      <dsp:spPr>
        <a:xfrm>
          <a:off x="4594969" y="94216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5F2371-4290-7743-97BD-8EF80D3FDA3B}">
      <dsp:nvSpPr>
        <dsp:cNvPr id="0" name=""/>
        <dsp:cNvSpPr/>
      </dsp:nvSpPr>
      <dsp:spPr>
        <a:xfrm>
          <a:off x="5640777" y="94216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35BCBB-726F-CD43-AB01-99B4C97AE46F}">
      <dsp:nvSpPr>
        <dsp:cNvPr id="0" name=""/>
        <dsp:cNvSpPr/>
      </dsp:nvSpPr>
      <dsp:spPr>
        <a:xfrm>
          <a:off x="6686586" y="94216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7871EF-6CEC-AA44-94D0-E028F6F61821}">
      <dsp:nvSpPr>
        <dsp:cNvPr id="0" name=""/>
        <dsp:cNvSpPr/>
      </dsp:nvSpPr>
      <dsp:spPr>
        <a:xfrm>
          <a:off x="411735" y="1186812"/>
          <a:ext cx="7411240" cy="1126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US" sz="1700" kern="1200" dirty="0">
              <a:latin typeface="Arial Hebrew" pitchFamily="2" charset="-79"/>
              <a:cs typeface="Arial Hebrew" pitchFamily="2" charset="-79"/>
            </a:rPr>
            <a:t>There is still room for improvement and it is straight forward to implement, with a few changes to which products are discounted profit margins could be increased further.</a:t>
          </a:r>
        </a:p>
      </dsp:txBody>
      <dsp:txXfrm>
        <a:off x="411735" y="1186812"/>
        <a:ext cx="7411240" cy="1126259"/>
      </dsp:txXfrm>
    </dsp:sp>
    <dsp:sp modelId="{D96D8B10-FC39-C945-A084-67980A74AD5A}">
      <dsp:nvSpPr>
        <dsp:cNvPr id="0" name=""/>
        <dsp:cNvSpPr/>
      </dsp:nvSpPr>
      <dsp:spPr>
        <a:xfrm>
          <a:off x="411735" y="231307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39DB2A-1C50-FB4A-8319-D2FB40AAFE06}">
      <dsp:nvSpPr>
        <dsp:cNvPr id="0" name=""/>
        <dsp:cNvSpPr/>
      </dsp:nvSpPr>
      <dsp:spPr>
        <a:xfrm>
          <a:off x="1457544" y="231307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CCB208-A593-D04C-8E5D-AA2276DC217E}">
      <dsp:nvSpPr>
        <dsp:cNvPr id="0" name=""/>
        <dsp:cNvSpPr/>
      </dsp:nvSpPr>
      <dsp:spPr>
        <a:xfrm>
          <a:off x="2503352" y="231307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D160E0-64EC-7E4D-89A9-C1E784DAC770}">
      <dsp:nvSpPr>
        <dsp:cNvPr id="0" name=""/>
        <dsp:cNvSpPr/>
      </dsp:nvSpPr>
      <dsp:spPr>
        <a:xfrm>
          <a:off x="3549160" y="231307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BAB2A4-0178-FC47-A66C-1CD8E0D4E9DC}">
      <dsp:nvSpPr>
        <dsp:cNvPr id="0" name=""/>
        <dsp:cNvSpPr/>
      </dsp:nvSpPr>
      <dsp:spPr>
        <a:xfrm>
          <a:off x="4594969" y="231307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955E9F-2E2A-894F-BFB1-96D511A44234}">
      <dsp:nvSpPr>
        <dsp:cNvPr id="0" name=""/>
        <dsp:cNvSpPr/>
      </dsp:nvSpPr>
      <dsp:spPr>
        <a:xfrm>
          <a:off x="5640777" y="231307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39028-61CB-6D40-AF3B-57DC7F092E90}">
      <dsp:nvSpPr>
        <dsp:cNvPr id="0" name=""/>
        <dsp:cNvSpPr/>
      </dsp:nvSpPr>
      <dsp:spPr>
        <a:xfrm>
          <a:off x="6686586" y="231307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B5D861-8F9A-D04D-8A5E-CC1D59D33F6A}">
      <dsp:nvSpPr>
        <dsp:cNvPr id="0" name=""/>
        <dsp:cNvSpPr/>
      </dsp:nvSpPr>
      <dsp:spPr>
        <a:xfrm>
          <a:off x="411735" y="2557722"/>
          <a:ext cx="7411240" cy="1006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US" sz="1700" kern="1200" dirty="0">
              <a:latin typeface="Arial Hebrew" pitchFamily="2" charset="-79"/>
              <a:cs typeface="Arial Hebrew" pitchFamily="2" charset="-79"/>
            </a:rPr>
            <a:t>Choosing products with high profit margins, such as copiers, would allow stores to advertise good sales while ensuring every sale makes profit. </a:t>
          </a:r>
        </a:p>
      </dsp:txBody>
      <dsp:txXfrm>
        <a:off x="411735" y="2557722"/>
        <a:ext cx="7411240" cy="1006998"/>
      </dsp:txXfrm>
    </dsp:sp>
    <dsp:sp modelId="{48DF5F0B-34D7-F649-B302-4DFB12E32C21}">
      <dsp:nvSpPr>
        <dsp:cNvPr id="0" name=""/>
        <dsp:cNvSpPr/>
      </dsp:nvSpPr>
      <dsp:spPr>
        <a:xfrm>
          <a:off x="411735" y="356472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BD5190-B743-0A40-8ACE-5416A00C0599}">
      <dsp:nvSpPr>
        <dsp:cNvPr id="0" name=""/>
        <dsp:cNvSpPr/>
      </dsp:nvSpPr>
      <dsp:spPr>
        <a:xfrm>
          <a:off x="1457544" y="356472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90407-8F73-8D4C-8879-316731631D50}">
      <dsp:nvSpPr>
        <dsp:cNvPr id="0" name=""/>
        <dsp:cNvSpPr/>
      </dsp:nvSpPr>
      <dsp:spPr>
        <a:xfrm>
          <a:off x="2503352" y="356472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0C8A6-7009-9C47-8FF5-F65E7FDE2954}">
      <dsp:nvSpPr>
        <dsp:cNvPr id="0" name=""/>
        <dsp:cNvSpPr/>
      </dsp:nvSpPr>
      <dsp:spPr>
        <a:xfrm>
          <a:off x="3549160" y="356472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C622AE-B816-5D43-A111-696E107B6FE5}">
      <dsp:nvSpPr>
        <dsp:cNvPr id="0" name=""/>
        <dsp:cNvSpPr/>
      </dsp:nvSpPr>
      <dsp:spPr>
        <a:xfrm>
          <a:off x="4594969" y="356472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641E51-DEA1-8741-874E-BC58822AE13D}">
      <dsp:nvSpPr>
        <dsp:cNvPr id="0" name=""/>
        <dsp:cNvSpPr/>
      </dsp:nvSpPr>
      <dsp:spPr>
        <a:xfrm>
          <a:off x="5640777" y="356472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A29C97-DD2E-8E44-B091-F36B4FC80CED}">
      <dsp:nvSpPr>
        <dsp:cNvPr id="0" name=""/>
        <dsp:cNvSpPr/>
      </dsp:nvSpPr>
      <dsp:spPr>
        <a:xfrm>
          <a:off x="6686586" y="3564721"/>
          <a:ext cx="988165" cy="164694"/>
        </a:xfrm>
        <a:prstGeom prst="parallelogram">
          <a:avLst>
            <a:gd name="adj" fmla="val 14084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97B9C8-C648-0F4B-82D2-CCB828045AF4}"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0024622D-9BA5-5149-AD91-C3295902B612}"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0526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7B9C8-C648-0F4B-82D2-CCB828045AF4}"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4622D-9BA5-5149-AD91-C3295902B612}" type="slidenum">
              <a:rPr lang="en-US" smtClean="0"/>
              <a:t>‹#›</a:t>
            </a:fld>
            <a:endParaRPr lang="en-US"/>
          </a:p>
        </p:txBody>
      </p:sp>
    </p:spTree>
    <p:extLst>
      <p:ext uri="{BB962C8B-B14F-4D97-AF65-F5344CB8AC3E}">
        <p14:creationId xmlns:p14="http://schemas.microsoft.com/office/powerpoint/2010/main" val="394230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7B9C8-C648-0F4B-82D2-CCB828045AF4}"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4622D-9BA5-5149-AD91-C3295902B612}" type="slidenum">
              <a:rPr lang="en-US" smtClean="0"/>
              <a:t>‹#›</a:t>
            </a:fld>
            <a:endParaRPr lang="en-US"/>
          </a:p>
        </p:txBody>
      </p:sp>
    </p:spTree>
    <p:extLst>
      <p:ext uri="{BB962C8B-B14F-4D97-AF65-F5344CB8AC3E}">
        <p14:creationId xmlns:p14="http://schemas.microsoft.com/office/powerpoint/2010/main" val="106755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7B9C8-C648-0F4B-82D2-CCB828045AF4}"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4622D-9BA5-5149-AD91-C3295902B612}"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2958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97B9C8-C648-0F4B-82D2-CCB828045AF4}" type="datetimeFigureOut">
              <a:rPr lang="en-US" smtClean="0"/>
              <a:t>9/26/22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4622D-9BA5-5149-AD91-C3295902B612}" type="slidenum">
              <a:rPr lang="en-US" smtClean="0"/>
              <a:t>‹#›</a:t>
            </a:fld>
            <a:endParaRPr lang="en-US"/>
          </a:p>
        </p:txBody>
      </p:sp>
    </p:spTree>
    <p:extLst>
      <p:ext uri="{BB962C8B-B14F-4D97-AF65-F5344CB8AC3E}">
        <p14:creationId xmlns:p14="http://schemas.microsoft.com/office/powerpoint/2010/main" val="413111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7B9C8-C648-0F4B-82D2-CCB828045AF4}" type="datetimeFigureOut">
              <a:rPr lang="en-US" smtClean="0"/>
              <a:t>9/26/22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4622D-9BA5-5149-AD91-C3295902B612}"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0097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7B9C8-C648-0F4B-82D2-CCB828045AF4}" type="datetimeFigureOut">
              <a:rPr lang="en-US" smtClean="0"/>
              <a:t>9/26/22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4622D-9BA5-5149-AD91-C3295902B612}" type="slidenum">
              <a:rPr lang="en-US" smtClean="0"/>
              <a:t>‹#›</a:t>
            </a:fld>
            <a:endParaRPr lang="en-US"/>
          </a:p>
        </p:txBody>
      </p:sp>
    </p:spTree>
    <p:extLst>
      <p:ext uri="{BB962C8B-B14F-4D97-AF65-F5344CB8AC3E}">
        <p14:creationId xmlns:p14="http://schemas.microsoft.com/office/powerpoint/2010/main" val="16564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7B9C8-C648-0F4B-82D2-CCB828045AF4}" type="datetimeFigureOut">
              <a:rPr lang="en-US" smtClean="0"/>
              <a:t>9/26/22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4622D-9BA5-5149-AD91-C3295902B612}"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2447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497B9C8-C648-0F4B-82D2-CCB828045AF4}" type="datetimeFigureOut">
              <a:rPr lang="en-US" smtClean="0"/>
              <a:t>9/26/22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4622D-9BA5-5149-AD91-C3295902B612}" type="slidenum">
              <a:rPr lang="en-US" smtClean="0"/>
              <a:t>‹#›</a:t>
            </a:fld>
            <a:endParaRPr lang="en-US"/>
          </a:p>
        </p:txBody>
      </p:sp>
    </p:spTree>
    <p:extLst>
      <p:ext uri="{BB962C8B-B14F-4D97-AF65-F5344CB8AC3E}">
        <p14:creationId xmlns:p14="http://schemas.microsoft.com/office/powerpoint/2010/main" val="247152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97B9C8-C648-0F4B-82D2-CCB828045AF4}" type="datetimeFigureOut">
              <a:rPr lang="en-US" smtClean="0"/>
              <a:t>9/26/22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4622D-9BA5-5149-AD91-C3295902B612}" type="slidenum">
              <a:rPr lang="en-US" smtClean="0"/>
              <a:t>‹#›</a:t>
            </a:fld>
            <a:endParaRPr lang="en-US"/>
          </a:p>
        </p:txBody>
      </p:sp>
    </p:spTree>
    <p:extLst>
      <p:ext uri="{BB962C8B-B14F-4D97-AF65-F5344CB8AC3E}">
        <p14:creationId xmlns:p14="http://schemas.microsoft.com/office/powerpoint/2010/main" val="178324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97B9C8-C648-0F4B-82D2-CCB828045AF4}" type="datetimeFigureOut">
              <a:rPr lang="en-US" smtClean="0"/>
              <a:t>9/26/22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4622D-9BA5-5149-AD91-C3295902B612}" type="slidenum">
              <a:rPr lang="en-US" smtClean="0"/>
              <a:t>‹#›</a:t>
            </a:fld>
            <a:endParaRPr lang="en-US"/>
          </a:p>
        </p:txBody>
      </p:sp>
    </p:spTree>
    <p:extLst>
      <p:ext uri="{BB962C8B-B14F-4D97-AF65-F5344CB8AC3E}">
        <p14:creationId xmlns:p14="http://schemas.microsoft.com/office/powerpoint/2010/main" val="3967191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497B9C8-C648-0F4B-82D2-CCB828045AF4}" type="datetimeFigureOut">
              <a:rPr lang="en-US" smtClean="0"/>
              <a:t>9/26/22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0024622D-9BA5-5149-AD91-C3295902B612}"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4476069"/>
      </p:ext>
    </p:extLst>
  </p:cSld>
  <p:clrMap bg1="dk1" tx1="lt1" bg2="dk2" tx2="lt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286A-4443-37AE-CF29-865A97E6E816}"/>
              </a:ext>
            </a:extLst>
          </p:cNvPr>
          <p:cNvSpPr>
            <a:spLocks noGrp="1"/>
          </p:cNvSpPr>
          <p:nvPr>
            <p:ph type="ctrTitle"/>
          </p:nvPr>
        </p:nvSpPr>
        <p:spPr/>
        <p:txBody>
          <a:bodyPr/>
          <a:lstStyle/>
          <a:p>
            <a:r>
              <a:rPr lang="en-US" dirty="0">
                <a:latin typeface="Arial Hebrew" pitchFamily="2" charset="-79"/>
                <a:cs typeface="Arial Hebrew" pitchFamily="2" charset="-79"/>
              </a:rPr>
              <a:t>Super Store Sales Analysis</a:t>
            </a:r>
          </a:p>
        </p:txBody>
      </p:sp>
      <p:sp>
        <p:nvSpPr>
          <p:cNvPr id="3" name="Subtitle 2">
            <a:extLst>
              <a:ext uri="{FF2B5EF4-FFF2-40B4-BE49-F238E27FC236}">
                <a16:creationId xmlns:a16="http://schemas.microsoft.com/office/drawing/2014/main" id="{A4A8C8AE-65D2-2741-AB32-8E4189D57188}"/>
              </a:ext>
            </a:extLst>
          </p:cNvPr>
          <p:cNvSpPr>
            <a:spLocks noGrp="1"/>
          </p:cNvSpPr>
          <p:nvPr>
            <p:ph type="subTitle" idx="1"/>
          </p:nvPr>
        </p:nvSpPr>
        <p:spPr/>
        <p:txBody>
          <a:bodyPr/>
          <a:lstStyle/>
          <a:p>
            <a:r>
              <a:rPr lang="en-US" dirty="0">
                <a:latin typeface="Arial Hebrew" pitchFamily="2" charset="-79"/>
                <a:cs typeface="Arial Hebrew" pitchFamily="2" charset="-79"/>
              </a:rPr>
              <a:t>Ami Woltanski</a:t>
            </a:r>
          </a:p>
        </p:txBody>
      </p:sp>
    </p:spTree>
    <p:extLst>
      <p:ext uri="{BB962C8B-B14F-4D97-AF65-F5344CB8AC3E}">
        <p14:creationId xmlns:p14="http://schemas.microsoft.com/office/powerpoint/2010/main" val="372637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B05A-3D5D-1F0F-E66A-5F10D2F1C761}"/>
              </a:ext>
            </a:extLst>
          </p:cNvPr>
          <p:cNvSpPr>
            <a:spLocks noGrp="1"/>
          </p:cNvSpPr>
          <p:nvPr>
            <p:ph type="title"/>
          </p:nvPr>
        </p:nvSpPr>
        <p:spPr/>
        <p:txBody>
          <a:bodyPr>
            <a:normAutofit/>
          </a:bodyPr>
          <a:lstStyle/>
          <a:p>
            <a:r>
              <a:rPr lang="en-US" sz="3600" dirty="0">
                <a:latin typeface="Arial Hebrew" pitchFamily="2" charset="-79"/>
                <a:cs typeface="Arial Hebrew" pitchFamily="2" charset="-79"/>
              </a:rPr>
              <a:t>Areas of Focus</a:t>
            </a:r>
          </a:p>
        </p:txBody>
      </p:sp>
      <p:graphicFrame>
        <p:nvGraphicFramePr>
          <p:cNvPr id="7" name="Content Placeholder 6">
            <a:extLst>
              <a:ext uri="{FF2B5EF4-FFF2-40B4-BE49-F238E27FC236}">
                <a16:creationId xmlns:a16="http://schemas.microsoft.com/office/drawing/2014/main" id="{9534BE53-A194-E8E1-9F21-8DDCD8B905EF}"/>
              </a:ext>
            </a:extLst>
          </p:cNvPr>
          <p:cNvGraphicFramePr>
            <a:graphicFrameLocks noGrp="1"/>
          </p:cNvGraphicFramePr>
          <p:nvPr>
            <p:ph idx="1"/>
            <p:extLst>
              <p:ext uri="{D42A27DB-BD31-4B8C-83A1-F6EECF244321}">
                <p14:modId xmlns:p14="http://schemas.microsoft.com/office/powerpoint/2010/main" val="648934151"/>
              </p:ext>
            </p:extLst>
          </p:nvPr>
        </p:nvGraphicFramePr>
        <p:xfrm>
          <a:off x="2197730" y="1885285"/>
          <a:ext cx="7796540" cy="399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49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graphicEl>
                                              <a:dgm id="{367FB272-5B49-8549-AC8F-A35A3398D41E}"/>
                                            </p:graphicEl>
                                          </p:spTgt>
                                        </p:tgtEl>
                                        <p:attrNameLst>
                                          <p:attrName>style.visibility</p:attrName>
                                        </p:attrNameLst>
                                      </p:cBhvr>
                                      <p:to>
                                        <p:strVal val="visible"/>
                                      </p:to>
                                    </p:set>
                                    <p:anim calcmode="lin" valueType="num">
                                      <p:cBhvr additive="base">
                                        <p:cTn id="7" dur="500" fill="hold"/>
                                        <p:tgtEl>
                                          <p:spTgt spid="7">
                                            <p:graphicEl>
                                              <a:dgm id="{367FB272-5B49-8549-AC8F-A35A3398D41E}"/>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367FB272-5B49-8549-AC8F-A35A3398D41E}"/>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graphicEl>
                                              <a:dgm id="{112E78F3-6C53-964D-97C7-498F6CE3E320}"/>
                                            </p:graphicEl>
                                          </p:spTgt>
                                        </p:tgtEl>
                                        <p:attrNameLst>
                                          <p:attrName>style.visibility</p:attrName>
                                        </p:attrNameLst>
                                      </p:cBhvr>
                                      <p:to>
                                        <p:strVal val="visible"/>
                                      </p:to>
                                    </p:set>
                                    <p:anim calcmode="lin" valueType="num">
                                      <p:cBhvr additive="base">
                                        <p:cTn id="11" dur="500" fill="hold"/>
                                        <p:tgtEl>
                                          <p:spTgt spid="7">
                                            <p:graphicEl>
                                              <a:dgm id="{112E78F3-6C53-964D-97C7-498F6CE3E320}"/>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graphicEl>
                                              <a:dgm id="{112E78F3-6C53-964D-97C7-498F6CE3E320}"/>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graphicEl>
                                              <a:dgm id="{C2BE8E6A-E3E4-1C45-910B-B971E2753BB7}"/>
                                            </p:graphicEl>
                                          </p:spTgt>
                                        </p:tgtEl>
                                        <p:attrNameLst>
                                          <p:attrName>style.visibility</p:attrName>
                                        </p:attrNameLst>
                                      </p:cBhvr>
                                      <p:to>
                                        <p:strVal val="visible"/>
                                      </p:to>
                                    </p:set>
                                    <p:anim calcmode="lin" valueType="num">
                                      <p:cBhvr additive="base">
                                        <p:cTn id="15" dur="500" fill="hold"/>
                                        <p:tgtEl>
                                          <p:spTgt spid="7">
                                            <p:graphicEl>
                                              <a:dgm id="{C2BE8E6A-E3E4-1C45-910B-B971E2753BB7}"/>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graphicEl>
                                              <a:dgm id="{C2BE8E6A-E3E4-1C45-910B-B971E2753BB7}"/>
                                            </p:graphic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graphicEl>
                                              <a:dgm id="{BDF04542-E581-6B46-A7FF-1666A7B257F2}"/>
                                            </p:graphicEl>
                                          </p:spTgt>
                                        </p:tgtEl>
                                        <p:attrNameLst>
                                          <p:attrName>style.visibility</p:attrName>
                                        </p:attrNameLst>
                                      </p:cBhvr>
                                      <p:to>
                                        <p:strVal val="visible"/>
                                      </p:to>
                                    </p:set>
                                    <p:anim calcmode="lin" valueType="num">
                                      <p:cBhvr additive="base">
                                        <p:cTn id="19" dur="500" fill="hold"/>
                                        <p:tgtEl>
                                          <p:spTgt spid="7">
                                            <p:graphicEl>
                                              <a:dgm id="{BDF04542-E581-6B46-A7FF-1666A7B257F2}"/>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graphicEl>
                                              <a:dgm id="{BDF04542-E581-6B46-A7FF-1666A7B257F2}"/>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graphicEl>
                                              <a:dgm id="{8D09A850-89B2-A046-A184-92F9CC10DD12}"/>
                                            </p:graphicEl>
                                          </p:spTgt>
                                        </p:tgtEl>
                                        <p:attrNameLst>
                                          <p:attrName>style.visibility</p:attrName>
                                        </p:attrNameLst>
                                      </p:cBhvr>
                                      <p:to>
                                        <p:strVal val="visible"/>
                                      </p:to>
                                    </p:set>
                                    <p:anim calcmode="lin" valueType="num">
                                      <p:cBhvr additive="base">
                                        <p:cTn id="23" dur="500" fill="hold"/>
                                        <p:tgtEl>
                                          <p:spTgt spid="7">
                                            <p:graphicEl>
                                              <a:dgm id="{8D09A850-89B2-A046-A184-92F9CC10DD12}"/>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graphicEl>
                                              <a:dgm id="{8D09A850-89B2-A046-A184-92F9CC10DD12}"/>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graphicEl>
                                              <a:dgm id="{A81BEBC5-FEAE-9341-9EEC-C961EED40C2D}"/>
                                            </p:graphicEl>
                                          </p:spTgt>
                                        </p:tgtEl>
                                        <p:attrNameLst>
                                          <p:attrName>style.visibility</p:attrName>
                                        </p:attrNameLst>
                                      </p:cBhvr>
                                      <p:to>
                                        <p:strVal val="visible"/>
                                      </p:to>
                                    </p:set>
                                    <p:anim calcmode="lin" valueType="num">
                                      <p:cBhvr additive="base">
                                        <p:cTn id="27" dur="500" fill="hold"/>
                                        <p:tgtEl>
                                          <p:spTgt spid="7">
                                            <p:graphicEl>
                                              <a:dgm id="{A81BEBC5-FEAE-9341-9EEC-C961EED40C2D}"/>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graphicEl>
                                              <a:dgm id="{A81BEBC5-FEAE-9341-9EEC-C961EED40C2D}"/>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graphicEl>
                                              <a:dgm id="{8BDE44E6-51F3-8F4F-A87D-9FA138FA5E8B}"/>
                                            </p:graphicEl>
                                          </p:spTgt>
                                        </p:tgtEl>
                                        <p:attrNameLst>
                                          <p:attrName>style.visibility</p:attrName>
                                        </p:attrNameLst>
                                      </p:cBhvr>
                                      <p:to>
                                        <p:strVal val="visible"/>
                                      </p:to>
                                    </p:set>
                                    <p:anim calcmode="lin" valueType="num">
                                      <p:cBhvr additive="base">
                                        <p:cTn id="31" dur="500" fill="hold"/>
                                        <p:tgtEl>
                                          <p:spTgt spid="7">
                                            <p:graphicEl>
                                              <a:dgm id="{8BDE44E6-51F3-8F4F-A87D-9FA138FA5E8B}"/>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graphicEl>
                                              <a:dgm id="{8BDE44E6-51F3-8F4F-A87D-9FA138FA5E8B}"/>
                                            </p:graphic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
                                            <p:graphicEl>
                                              <a:dgm id="{BBD01CDD-D3BD-194A-AC7C-2DBA952AA033}"/>
                                            </p:graphicEl>
                                          </p:spTgt>
                                        </p:tgtEl>
                                        <p:attrNameLst>
                                          <p:attrName>style.visibility</p:attrName>
                                        </p:attrNameLst>
                                      </p:cBhvr>
                                      <p:to>
                                        <p:strVal val="visible"/>
                                      </p:to>
                                    </p:set>
                                    <p:anim calcmode="lin" valueType="num">
                                      <p:cBhvr additive="base">
                                        <p:cTn id="35" dur="500" fill="hold"/>
                                        <p:tgtEl>
                                          <p:spTgt spid="7">
                                            <p:graphicEl>
                                              <a:dgm id="{BBD01CDD-D3BD-194A-AC7C-2DBA952AA033}"/>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graphicEl>
                                              <a:dgm id="{BBD01CDD-D3BD-194A-AC7C-2DBA952AA033}"/>
                                            </p:graphic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
                                            <p:graphicEl>
                                              <a:dgm id="{29E1F839-8B81-874C-BA4B-564B1D98E6D3}"/>
                                            </p:graphicEl>
                                          </p:spTgt>
                                        </p:tgtEl>
                                        <p:attrNameLst>
                                          <p:attrName>style.visibility</p:attrName>
                                        </p:attrNameLst>
                                      </p:cBhvr>
                                      <p:to>
                                        <p:strVal val="visible"/>
                                      </p:to>
                                    </p:set>
                                    <p:anim calcmode="lin" valueType="num">
                                      <p:cBhvr additive="base">
                                        <p:cTn id="41" dur="500" fill="hold"/>
                                        <p:tgtEl>
                                          <p:spTgt spid="7">
                                            <p:graphicEl>
                                              <a:dgm id="{29E1F839-8B81-874C-BA4B-564B1D98E6D3}"/>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graphicEl>
                                              <a:dgm id="{29E1F839-8B81-874C-BA4B-564B1D98E6D3}"/>
                                            </p:graphic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graphicEl>
                                              <a:dgm id="{C616D427-5E99-1348-A744-562863A17459}"/>
                                            </p:graphicEl>
                                          </p:spTgt>
                                        </p:tgtEl>
                                        <p:attrNameLst>
                                          <p:attrName>style.visibility</p:attrName>
                                        </p:attrNameLst>
                                      </p:cBhvr>
                                      <p:to>
                                        <p:strVal val="visible"/>
                                      </p:to>
                                    </p:set>
                                    <p:anim calcmode="lin" valueType="num">
                                      <p:cBhvr additive="base">
                                        <p:cTn id="45" dur="500" fill="hold"/>
                                        <p:tgtEl>
                                          <p:spTgt spid="7">
                                            <p:graphicEl>
                                              <a:dgm id="{C616D427-5E99-1348-A744-562863A17459}"/>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graphicEl>
                                              <a:dgm id="{C616D427-5E99-1348-A744-562863A17459}"/>
                                            </p:graphic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graphicEl>
                                              <a:dgm id="{0220A1DE-BE71-7D42-89CF-E7332F97A0CE}"/>
                                            </p:graphicEl>
                                          </p:spTgt>
                                        </p:tgtEl>
                                        <p:attrNameLst>
                                          <p:attrName>style.visibility</p:attrName>
                                        </p:attrNameLst>
                                      </p:cBhvr>
                                      <p:to>
                                        <p:strVal val="visible"/>
                                      </p:to>
                                    </p:set>
                                    <p:anim calcmode="lin" valueType="num">
                                      <p:cBhvr additive="base">
                                        <p:cTn id="49" dur="500" fill="hold"/>
                                        <p:tgtEl>
                                          <p:spTgt spid="7">
                                            <p:graphicEl>
                                              <a:dgm id="{0220A1DE-BE71-7D42-89CF-E7332F97A0CE}"/>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graphicEl>
                                              <a:dgm id="{0220A1DE-BE71-7D42-89CF-E7332F97A0CE}"/>
                                            </p:graphic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graphicEl>
                                              <a:dgm id="{C42ABEA1-5C14-A743-B321-3D64943A7F0F}"/>
                                            </p:graphicEl>
                                          </p:spTgt>
                                        </p:tgtEl>
                                        <p:attrNameLst>
                                          <p:attrName>style.visibility</p:attrName>
                                        </p:attrNameLst>
                                      </p:cBhvr>
                                      <p:to>
                                        <p:strVal val="visible"/>
                                      </p:to>
                                    </p:set>
                                    <p:anim calcmode="lin" valueType="num">
                                      <p:cBhvr additive="base">
                                        <p:cTn id="53" dur="500" fill="hold"/>
                                        <p:tgtEl>
                                          <p:spTgt spid="7">
                                            <p:graphicEl>
                                              <a:dgm id="{C42ABEA1-5C14-A743-B321-3D64943A7F0F}"/>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graphicEl>
                                              <a:dgm id="{C42ABEA1-5C14-A743-B321-3D64943A7F0F}"/>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graphicEl>
                                              <a:dgm id="{107165EF-5F0D-584B-AE82-A123EB711468}"/>
                                            </p:graphicEl>
                                          </p:spTgt>
                                        </p:tgtEl>
                                        <p:attrNameLst>
                                          <p:attrName>style.visibility</p:attrName>
                                        </p:attrNameLst>
                                      </p:cBhvr>
                                      <p:to>
                                        <p:strVal val="visible"/>
                                      </p:to>
                                    </p:set>
                                    <p:anim calcmode="lin" valueType="num">
                                      <p:cBhvr additive="base">
                                        <p:cTn id="57" dur="500" fill="hold"/>
                                        <p:tgtEl>
                                          <p:spTgt spid="7">
                                            <p:graphicEl>
                                              <a:dgm id="{107165EF-5F0D-584B-AE82-A123EB711468}"/>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graphicEl>
                                              <a:dgm id="{107165EF-5F0D-584B-AE82-A123EB711468}"/>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graphicEl>
                                              <a:dgm id="{9E74BBF8-CE3A-E143-9E78-649D6CB8F556}"/>
                                            </p:graphicEl>
                                          </p:spTgt>
                                        </p:tgtEl>
                                        <p:attrNameLst>
                                          <p:attrName>style.visibility</p:attrName>
                                        </p:attrNameLst>
                                      </p:cBhvr>
                                      <p:to>
                                        <p:strVal val="visible"/>
                                      </p:to>
                                    </p:set>
                                    <p:anim calcmode="lin" valueType="num">
                                      <p:cBhvr additive="base">
                                        <p:cTn id="61" dur="500" fill="hold"/>
                                        <p:tgtEl>
                                          <p:spTgt spid="7">
                                            <p:graphicEl>
                                              <a:dgm id="{9E74BBF8-CE3A-E143-9E78-649D6CB8F556}"/>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graphicEl>
                                              <a:dgm id="{9E74BBF8-CE3A-E143-9E78-649D6CB8F556}"/>
                                            </p:graphic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graphicEl>
                                              <a:dgm id="{D8BBFA8B-78FB-044F-B766-63FF613C1D30}"/>
                                            </p:graphicEl>
                                          </p:spTgt>
                                        </p:tgtEl>
                                        <p:attrNameLst>
                                          <p:attrName>style.visibility</p:attrName>
                                        </p:attrNameLst>
                                      </p:cBhvr>
                                      <p:to>
                                        <p:strVal val="visible"/>
                                      </p:to>
                                    </p:set>
                                    <p:anim calcmode="lin" valueType="num">
                                      <p:cBhvr additive="base">
                                        <p:cTn id="65" dur="500" fill="hold"/>
                                        <p:tgtEl>
                                          <p:spTgt spid="7">
                                            <p:graphicEl>
                                              <a:dgm id="{D8BBFA8B-78FB-044F-B766-63FF613C1D30}"/>
                                            </p:graphic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graphicEl>
                                              <a:dgm id="{D8BBFA8B-78FB-044F-B766-63FF613C1D30}"/>
                                            </p:graphic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
                                            <p:graphicEl>
                                              <a:dgm id="{6C2A3660-915C-EA42-B041-82393307172B}"/>
                                            </p:graphicEl>
                                          </p:spTgt>
                                        </p:tgtEl>
                                        <p:attrNameLst>
                                          <p:attrName>style.visibility</p:attrName>
                                        </p:attrNameLst>
                                      </p:cBhvr>
                                      <p:to>
                                        <p:strVal val="visible"/>
                                      </p:to>
                                    </p:set>
                                    <p:anim calcmode="lin" valueType="num">
                                      <p:cBhvr additive="base">
                                        <p:cTn id="69" dur="500" fill="hold"/>
                                        <p:tgtEl>
                                          <p:spTgt spid="7">
                                            <p:graphicEl>
                                              <a:dgm id="{6C2A3660-915C-EA42-B041-82393307172B}"/>
                                            </p:graphic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graphicEl>
                                              <a:dgm id="{6C2A3660-915C-EA42-B041-82393307172B}"/>
                                            </p:graphic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7">
                                            <p:graphicEl>
                                              <a:dgm id="{0FE4ABC8-BADC-4C4D-87E9-58596B4C11BA}"/>
                                            </p:graphicEl>
                                          </p:spTgt>
                                        </p:tgtEl>
                                        <p:attrNameLst>
                                          <p:attrName>style.visibility</p:attrName>
                                        </p:attrNameLst>
                                      </p:cBhvr>
                                      <p:to>
                                        <p:strVal val="visible"/>
                                      </p:to>
                                    </p:set>
                                    <p:anim calcmode="lin" valueType="num">
                                      <p:cBhvr additive="base">
                                        <p:cTn id="75" dur="500" fill="hold"/>
                                        <p:tgtEl>
                                          <p:spTgt spid="7">
                                            <p:graphicEl>
                                              <a:dgm id="{0FE4ABC8-BADC-4C4D-87E9-58596B4C11BA}"/>
                                            </p:graphicEl>
                                          </p:spTgt>
                                        </p:tgtEl>
                                        <p:attrNameLst>
                                          <p:attrName>ppt_x</p:attrName>
                                        </p:attrNameLst>
                                      </p:cBhvr>
                                      <p:tavLst>
                                        <p:tav tm="0">
                                          <p:val>
                                            <p:strVal val="#ppt_x"/>
                                          </p:val>
                                        </p:tav>
                                        <p:tav tm="100000">
                                          <p:val>
                                            <p:strVal val="#ppt_x"/>
                                          </p:val>
                                        </p:tav>
                                      </p:tavLst>
                                    </p:anim>
                                    <p:anim calcmode="lin" valueType="num">
                                      <p:cBhvr additive="base">
                                        <p:cTn id="76" dur="500" fill="hold"/>
                                        <p:tgtEl>
                                          <p:spTgt spid="7">
                                            <p:graphicEl>
                                              <a:dgm id="{0FE4ABC8-BADC-4C4D-87E9-58596B4C11BA}"/>
                                            </p:graphic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
                                            <p:graphicEl>
                                              <a:dgm id="{EDFC88DC-B1DB-9D45-8FEB-72015A51A9D3}"/>
                                            </p:graphicEl>
                                          </p:spTgt>
                                        </p:tgtEl>
                                        <p:attrNameLst>
                                          <p:attrName>style.visibility</p:attrName>
                                        </p:attrNameLst>
                                      </p:cBhvr>
                                      <p:to>
                                        <p:strVal val="visible"/>
                                      </p:to>
                                    </p:set>
                                    <p:anim calcmode="lin" valueType="num">
                                      <p:cBhvr additive="base">
                                        <p:cTn id="79" dur="500" fill="hold"/>
                                        <p:tgtEl>
                                          <p:spTgt spid="7">
                                            <p:graphicEl>
                                              <a:dgm id="{EDFC88DC-B1DB-9D45-8FEB-72015A51A9D3}"/>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graphicEl>
                                              <a:dgm id="{EDFC88DC-B1DB-9D45-8FEB-72015A51A9D3}"/>
                                            </p:graphic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
                                            <p:graphicEl>
                                              <a:dgm id="{8D5264C8-9430-4E40-AD5D-01760F9F28E9}"/>
                                            </p:graphicEl>
                                          </p:spTgt>
                                        </p:tgtEl>
                                        <p:attrNameLst>
                                          <p:attrName>style.visibility</p:attrName>
                                        </p:attrNameLst>
                                      </p:cBhvr>
                                      <p:to>
                                        <p:strVal val="visible"/>
                                      </p:to>
                                    </p:set>
                                    <p:anim calcmode="lin" valueType="num">
                                      <p:cBhvr additive="base">
                                        <p:cTn id="83" dur="500" fill="hold"/>
                                        <p:tgtEl>
                                          <p:spTgt spid="7">
                                            <p:graphicEl>
                                              <a:dgm id="{8D5264C8-9430-4E40-AD5D-01760F9F28E9}"/>
                                            </p:graphicEl>
                                          </p:spTgt>
                                        </p:tgtEl>
                                        <p:attrNameLst>
                                          <p:attrName>ppt_x</p:attrName>
                                        </p:attrNameLst>
                                      </p:cBhvr>
                                      <p:tavLst>
                                        <p:tav tm="0">
                                          <p:val>
                                            <p:strVal val="#ppt_x"/>
                                          </p:val>
                                        </p:tav>
                                        <p:tav tm="100000">
                                          <p:val>
                                            <p:strVal val="#ppt_x"/>
                                          </p:val>
                                        </p:tav>
                                      </p:tavLst>
                                    </p:anim>
                                    <p:anim calcmode="lin" valueType="num">
                                      <p:cBhvr additive="base">
                                        <p:cTn id="84" dur="500" fill="hold"/>
                                        <p:tgtEl>
                                          <p:spTgt spid="7">
                                            <p:graphicEl>
                                              <a:dgm id="{8D5264C8-9430-4E40-AD5D-01760F9F28E9}"/>
                                            </p:graphic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
                                            <p:graphicEl>
                                              <a:dgm id="{1741613E-63D0-A84E-9C93-E7F70147868A}"/>
                                            </p:graphicEl>
                                          </p:spTgt>
                                        </p:tgtEl>
                                        <p:attrNameLst>
                                          <p:attrName>style.visibility</p:attrName>
                                        </p:attrNameLst>
                                      </p:cBhvr>
                                      <p:to>
                                        <p:strVal val="visible"/>
                                      </p:to>
                                    </p:set>
                                    <p:anim calcmode="lin" valueType="num">
                                      <p:cBhvr additive="base">
                                        <p:cTn id="87" dur="500" fill="hold"/>
                                        <p:tgtEl>
                                          <p:spTgt spid="7">
                                            <p:graphicEl>
                                              <a:dgm id="{1741613E-63D0-A84E-9C93-E7F70147868A}"/>
                                            </p:graphicEl>
                                          </p:spTgt>
                                        </p:tgtEl>
                                        <p:attrNameLst>
                                          <p:attrName>ppt_x</p:attrName>
                                        </p:attrNameLst>
                                      </p:cBhvr>
                                      <p:tavLst>
                                        <p:tav tm="0">
                                          <p:val>
                                            <p:strVal val="#ppt_x"/>
                                          </p:val>
                                        </p:tav>
                                        <p:tav tm="100000">
                                          <p:val>
                                            <p:strVal val="#ppt_x"/>
                                          </p:val>
                                        </p:tav>
                                      </p:tavLst>
                                    </p:anim>
                                    <p:anim calcmode="lin" valueType="num">
                                      <p:cBhvr additive="base">
                                        <p:cTn id="88" dur="500" fill="hold"/>
                                        <p:tgtEl>
                                          <p:spTgt spid="7">
                                            <p:graphicEl>
                                              <a:dgm id="{1741613E-63D0-A84E-9C93-E7F70147868A}"/>
                                            </p:graphic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
                                            <p:graphicEl>
                                              <a:dgm id="{DC8157F5-E57D-FB40-B0D4-6180E7077E99}"/>
                                            </p:graphicEl>
                                          </p:spTgt>
                                        </p:tgtEl>
                                        <p:attrNameLst>
                                          <p:attrName>style.visibility</p:attrName>
                                        </p:attrNameLst>
                                      </p:cBhvr>
                                      <p:to>
                                        <p:strVal val="visible"/>
                                      </p:to>
                                    </p:set>
                                    <p:anim calcmode="lin" valueType="num">
                                      <p:cBhvr additive="base">
                                        <p:cTn id="91" dur="500" fill="hold"/>
                                        <p:tgtEl>
                                          <p:spTgt spid="7">
                                            <p:graphicEl>
                                              <a:dgm id="{DC8157F5-E57D-FB40-B0D4-6180E7077E99}"/>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7">
                                            <p:graphicEl>
                                              <a:dgm id="{DC8157F5-E57D-FB40-B0D4-6180E7077E99}"/>
                                            </p:graphic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7">
                                            <p:graphicEl>
                                              <a:dgm id="{B2244C8D-A33D-3846-BC55-D22A965BC1DC}"/>
                                            </p:graphicEl>
                                          </p:spTgt>
                                        </p:tgtEl>
                                        <p:attrNameLst>
                                          <p:attrName>style.visibility</p:attrName>
                                        </p:attrNameLst>
                                      </p:cBhvr>
                                      <p:to>
                                        <p:strVal val="visible"/>
                                      </p:to>
                                    </p:set>
                                    <p:anim calcmode="lin" valueType="num">
                                      <p:cBhvr additive="base">
                                        <p:cTn id="95" dur="500" fill="hold"/>
                                        <p:tgtEl>
                                          <p:spTgt spid="7">
                                            <p:graphicEl>
                                              <a:dgm id="{B2244C8D-A33D-3846-BC55-D22A965BC1DC}"/>
                                            </p:graphicEl>
                                          </p:spTgt>
                                        </p:tgtEl>
                                        <p:attrNameLst>
                                          <p:attrName>ppt_x</p:attrName>
                                        </p:attrNameLst>
                                      </p:cBhvr>
                                      <p:tavLst>
                                        <p:tav tm="0">
                                          <p:val>
                                            <p:strVal val="#ppt_x"/>
                                          </p:val>
                                        </p:tav>
                                        <p:tav tm="100000">
                                          <p:val>
                                            <p:strVal val="#ppt_x"/>
                                          </p:val>
                                        </p:tav>
                                      </p:tavLst>
                                    </p:anim>
                                    <p:anim calcmode="lin" valueType="num">
                                      <p:cBhvr additive="base">
                                        <p:cTn id="96" dur="500" fill="hold"/>
                                        <p:tgtEl>
                                          <p:spTgt spid="7">
                                            <p:graphicEl>
                                              <a:dgm id="{B2244C8D-A33D-3846-BC55-D22A965BC1DC}"/>
                                            </p:graphic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7">
                                            <p:graphicEl>
                                              <a:dgm id="{91B2AF98-8FFE-2947-9B76-2566E342EAC4}"/>
                                            </p:graphicEl>
                                          </p:spTgt>
                                        </p:tgtEl>
                                        <p:attrNameLst>
                                          <p:attrName>style.visibility</p:attrName>
                                        </p:attrNameLst>
                                      </p:cBhvr>
                                      <p:to>
                                        <p:strVal val="visible"/>
                                      </p:to>
                                    </p:set>
                                    <p:anim calcmode="lin" valueType="num">
                                      <p:cBhvr additive="base">
                                        <p:cTn id="99" dur="500" fill="hold"/>
                                        <p:tgtEl>
                                          <p:spTgt spid="7">
                                            <p:graphicEl>
                                              <a:dgm id="{91B2AF98-8FFE-2947-9B76-2566E342EAC4}"/>
                                            </p:graphicEl>
                                          </p:spTgt>
                                        </p:tgtEl>
                                        <p:attrNameLst>
                                          <p:attrName>ppt_x</p:attrName>
                                        </p:attrNameLst>
                                      </p:cBhvr>
                                      <p:tavLst>
                                        <p:tav tm="0">
                                          <p:val>
                                            <p:strVal val="#ppt_x"/>
                                          </p:val>
                                        </p:tav>
                                        <p:tav tm="100000">
                                          <p:val>
                                            <p:strVal val="#ppt_x"/>
                                          </p:val>
                                        </p:tav>
                                      </p:tavLst>
                                    </p:anim>
                                    <p:anim calcmode="lin" valueType="num">
                                      <p:cBhvr additive="base">
                                        <p:cTn id="100" dur="500" fill="hold"/>
                                        <p:tgtEl>
                                          <p:spTgt spid="7">
                                            <p:graphicEl>
                                              <a:dgm id="{91B2AF98-8FFE-2947-9B76-2566E342EAC4}"/>
                                            </p:graphicEl>
                                          </p:spTgt>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7">
                                            <p:graphicEl>
                                              <a:dgm id="{290CB42B-26B9-634B-80EE-0DCEA83E6BED}"/>
                                            </p:graphicEl>
                                          </p:spTgt>
                                        </p:tgtEl>
                                        <p:attrNameLst>
                                          <p:attrName>style.visibility</p:attrName>
                                        </p:attrNameLst>
                                      </p:cBhvr>
                                      <p:to>
                                        <p:strVal val="visible"/>
                                      </p:to>
                                    </p:set>
                                    <p:anim calcmode="lin" valueType="num">
                                      <p:cBhvr additive="base">
                                        <p:cTn id="103" dur="500" fill="hold"/>
                                        <p:tgtEl>
                                          <p:spTgt spid="7">
                                            <p:graphicEl>
                                              <a:dgm id="{290CB42B-26B9-634B-80EE-0DCEA83E6BED}"/>
                                            </p:graphicEl>
                                          </p:spTgt>
                                        </p:tgtEl>
                                        <p:attrNameLst>
                                          <p:attrName>ppt_x</p:attrName>
                                        </p:attrNameLst>
                                      </p:cBhvr>
                                      <p:tavLst>
                                        <p:tav tm="0">
                                          <p:val>
                                            <p:strVal val="#ppt_x"/>
                                          </p:val>
                                        </p:tav>
                                        <p:tav tm="100000">
                                          <p:val>
                                            <p:strVal val="#ppt_x"/>
                                          </p:val>
                                        </p:tav>
                                      </p:tavLst>
                                    </p:anim>
                                    <p:anim calcmode="lin" valueType="num">
                                      <p:cBhvr additive="base">
                                        <p:cTn id="104" dur="500" fill="hold"/>
                                        <p:tgtEl>
                                          <p:spTgt spid="7">
                                            <p:graphicEl>
                                              <a:dgm id="{290CB42B-26B9-634B-80EE-0DCEA83E6BE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B1B4-E73B-BF7A-B8F9-9CEDE17321E0}"/>
              </a:ext>
            </a:extLst>
          </p:cNvPr>
          <p:cNvSpPr>
            <a:spLocks noGrp="1"/>
          </p:cNvSpPr>
          <p:nvPr>
            <p:ph type="title"/>
          </p:nvPr>
        </p:nvSpPr>
        <p:spPr/>
        <p:txBody>
          <a:bodyPr/>
          <a:lstStyle/>
          <a:p>
            <a:r>
              <a:rPr lang="en-US" dirty="0">
                <a:latin typeface="Arial Hebrew" pitchFamily="2" charset="-79"/>
                <a:cs typeface="Arial Hebrew" pitchFamily="2" charset="-79"/>
              </a:rPr>
              <a:t>Sales by Category</a:t>
            </a:r>
          </a:p>
        </p:txBody>
      </p:sp>
      <p:graphicFrame>
        <p:nvGraphicFramePr>
          <p:cNvPr id="4" name="Content Placeholder 3">
            <a:extLst>
              <a:ext uri="{FF2B5EF4-FFF2-40B4-BE49-F238E27FC236}">
                <a16:creationId xmlns:a16="http://schemas.microsoft.com/office/drawing/2014/main" id="{BCD5EE0F-6ACD-2FD6-A55B-A30DA683A1B5}"/>
              </a:ext>
            </a:extLst>
          </p:cNvPr>
          <p:cNvGraphicFramePr>
            <a:graphicFrameLocks noGrp="1"/>
          </p:cNvGraphicFramePr>
          <p:nvPr>
            <p:ph idx="1"/>
            <p:extLst>
              <p:ext uri="{D42A27DB-BD31-4B8C-83A1-F6EECF244321}">
                <p14:modId xmlns:p14="http://schemas.microsoft.com/office/powerpoint/2010/main" val="2482758810"/>
              </p:ext>
            </p:extLst>
          </p:nvPr>
        </p:nvGraphicFramePr>
        <p:xfrm>
          <a:off x="1621860" y="1807760"/>
          <a:ext cx="7353973" cy="424218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F92A01D-CCD2-6ADF-027D-6A38E0D9734E}"/>
              </a:ext>
            </a:extLst>
          </p:cNvPr>
          <p:cNvSpPr txBox="1"/>
          <p:nvPr/>
        </p:nvSpPr>
        <p:spPr>
          <a:xfrm>
            <a:off x="9133490" y="2220692"/>
            <a:ext cx="1996965" cy="3416320"/>
          </a:xfrm>
          <a:prstGeom prst="rect">
            <a:avLst/>
          </a:prstGeom>
          <a:noFill/>
        </p:spPr>
        <p:txBody>
          <a:bodyPr wrap="square" rtlCol="0">
            <a:spAutoFit/>
          </a:bodyPr>
          <a:lstStyle/>
          <a:p>
            <a:r>
              <a:rPr lang="en-US" dirty="0">
                <a:latin typeface="Arial Hebrew" pitchFamily="2" charset="-79"/>
                <a:cs typeface="Arial Hebrew" pitchFamily="2" charset="-79"/>
              </a:rPr>
              <a:t>Several sub-categories stand out as best sellers, such as Phones and Chairs.   Some areas, such as much of Office Supplies, sell less.  Though this is in part due to product pricing. </a:t>
            </a:r>
          </a:p>
        </p:txBody>
      </p:sp>
    </p:spTree>
    <p:extLst>
      <p:ext uri="{BB962C8B-B14F-4D97-AF65-F5344CB8AC3E}">
        <p14:creationId xmlns:p14="http://schemas.microsoft.com/office/powerpoint/2010/main" val="281348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900" decel="100000" fill="hold"/>
                                        <p:tgtEl>
                                          <p:spTgt spid="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54C4-EAFC-5F44-E790-E2EC94A7F89A}"/>
              </a:ext>
            </a:extLst>
          </p:cNvPr>
          <p:cNvSpPr>
            <a:spLocks noGrp="1"/>
          </p:cNvSpPr>
          <p:nvPr>
            <p:ph type="title"/>
          </p:nvPr>
        </p:nvSpPr>
        <p:spPr/>
        <p:txBody>
          <a:bodyPr/>
          <a:lstStyle/>
          <a:p>
            <a:r>
              <a:rPr lang="en-US" dirty="0">
                <a:latin typeface="Arial Hebrew" pitchFamily="2" charset="-79"/>
                <a:cs typeface="Arial Hebrew" pitchFamily="2" charset="-79"/>
              </a:rPr>
              <a:t>Product Pricing and Discounts</a:t>
            </a:r>
          </a:p>
        </p:txBody>
      </p:sp>
      <p:graphicFrame>
        <p:nvGraphicFramePr>
          <p:cNvPr id="4" name="Content Placeholder 3">
            <a:extLst>
              <a:ext uri="{FF2B5EF4-FFF2-40B4-BE49-F238E27FC236}">
                <a16:creationId xmlns:a16="http://schemas.microsoft.com/office/drawing/2014/main" id="{7881B004-3407-19BB-DB44-82A5BD8D8E7D}"/>
              </a:ext>
            </a:extLst>
          </p:cNvPr>
          <p:cNvGraphicFramePr>
            <a:graphicFrameLocks noGrp="1"/>
          </p:cNvGraphicFramePr>
          <p:nvPr>
            <p:ph idx="1"/>
            <p:extLst>
              <p:ext uri="{D42A27DB-BD31-4B8C-83A1-F6EECF244321}">
                <p14:modId xmlns:p14="http://schemas.microsoft.com/office/powerpoint/2010/main" val="834590720"/>
              </p:ext>
            </p:extLst>
          </p:nvPr>
        </p:nvGraphicFramePr>
        <p:xfrm>
          <a:off x="3789599" y="1618593"/>
          <a:ext cx="6780540" cy="475067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F618453-CCF1-DEEE-9501-3F59B5DBDE08}"/>
              </a:ext>
            </a:extLst>
          </p:cNvPr>
          <p:cNvSpPr txBox="1"/>
          <p:nvPr/>
        </p:nvSpPr>
        <p:spPr>
          <a:xfrm>
            <a:off x="1261241" y="1618593"/>
            <a:ext cx="2280745" cy="2031325"/>
          </a:xfrm>
          <a:prstGeom prst="rect">
            <a:avLst/>
          </a:prstGeom>
          <a:noFill/>
        </p:spPr>
        <p:txBody>
          <a:bodyPr wrap="square" rtlCol="0">
            <a:spAutoFit/>
          </a:bodyPr>
          <a:lstStyle/>
          <a:p>
            <a:r>
              <a:rPr lang="en-US" dirty="0">
                <a:latin typeface="Arial Hebrew" pitchFamily="2" charset="-79"/>
                <a:cs typeface="Arial Hebrew" pitchFamily="2" charset="-79"/>
              </a:rPr>
              <a:t>Looking at profits instead of sales we can see success is different, here Copiers is the best, though Phones is not far behind.  </a:t>
            </a:r>
          </a:p>
        </p:txBody>
      </p:sp>
      <p:sp>
        <p:nvSpPr>
          <p:cNvPr id="6" name="TextBox 5">
            <a:extLst>
              <a:ext uri="{FF2B5EF4-FFF2-40B4-BE49-F238E27FC236}">
                <a16:creationId xmlns:a16="http://schemas.microsoft.com/office/drawing/2014/main" id="{4A251288-5EAD-7AA4-2844-8255A3A8B6B0}"/>
              </a:ext>
            </a:extLst>
          </p:cNvPr>
          <p:cNvSpPr txBox="1"/>
          <p:nvPr/>
        </p:nvSpPr>
        <p:spPr>
          <a:xfrm>
            <a:off x="1261241" y="3783946"/>
            <a:ext cx="2354317" cy="2308324"/>
          </a:xfrm>
          <a:prstGeom prst="rect">
            <a:avLst/>
          </a:prstGeom>
          <a:noFill/>
        </p:spPr>
        <p:txBody>
          <a:bodyPr wrap="square" rtlCol="0">
            <a:spAutoFit/>
          </a:bodyPr>
          <a:lstStyle/>
          <a:p>
            <a:r>
              <a:rPr lang="en-US" dirty="0">
                <a:latin typeface="Arial Hebrew" pitchFamily="2" charset="-79"/>
                <a:cs typeface="Arial Hebrew" pitchFamily="2" charset="-79"/>
              </a:rPr>
              <a:t>However, we can also see some profits are in the negatives, such as Tables and Bookcases.  These would be ideal places to focus to improve overall profit margins </a:t>
            </a:r>
          </a:p>
        </p:txBody>
      </p:sp>
    </p:spTree>
    <p:extLst>
      <p:ext uri="{BB962C8B-B14F-4D97-AF65-F5344CB8AC3E}">
        <p14:creationId xmlns:p14="http://schemas.microsoft.com/office/powerpoint/2010/main" val="330851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1"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1"/>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29C1-87E6-9A80-B022-0EAC95AF2C60}"/>
              </a:ext>
            </a:extLst>
          </p:cNvPr>
          <p:cNvSpPr>
            <a:spLocks noGrp="1"/>
          </p:cNvSpPr>
          <p:nvPr>
            <p:ph type="title"/>
          </p:nvPr>
        </p:nvSpPr>
        <p:spPr/>
        <p:txBody>
          <a:bodyPr/>
          <a:lstStyle/>
          <a:p>
            <a:r>
              <a:rPr lang="en-US" dirty="0">
                <a:latin typeface="Arial Hebrew" pitchFamily="2" charset="-79"/>
                <a:cs typeface="Arial Hebrew" pitchFamily="2" charset="-79"/>
              </a:rPr>
              <a:t>Product Pricing and Discounts</a:t>
            </a:r>
          </a:p>
        </p:txBody>
      </p:sp>
      <p:graphicFrame>
        <p:nvGraphicFramePr>
          <p:cNvPr id="4" name="Content Placeholder 3">
            <a:extLst>
              <a:ext uri="{FF2B5EF4-FFF2-40B4-BE49-F238E27FC236}">
                <a16:creationId xmlns:a16="http://schemas.microsoft.com/office/drawing/2014/main" id="{B02F1EB8-62C4-5590-FCD1-216BC4E3C9D8}"/>
              </a:ext>
            </a:extLst>
          </p:cNvPr>
          <p:cNvGraphicFramePr>
            <a:graphicFrameLocks noGrp="1"/>
          </p:cNvGraphicFramePr>
          <p:nvPr>
            <p:ph idx="1"/>
            <p:extLst>
              <p:ext uri="{D42A27DB-BD31-4B8C-83A1-F6EECF244321}">
                <p14:modId xmlns:p14="http://schemas.microsoft.com/office/powerpoint/2010/main" val="597263163"/>
              </p:ext>
            </p:extLst>
          </p:nvPr>
        </p:nvGraphicFramePr>
        <p:xfrm>
          <a:off x="1621861" y="1458098"/>
          <a:ext cx="7262647" cy="484384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8867765-5636-B7EF-959C-FC04CBF94433}"/>
              </a:ext>
            </a:extLst>
          </p:cNvPr>
          <p:cNvSpPr txBox="1"/>
          <p:nvPr/>
        </p:nvSpPr>
        <p:spPr>
          <a:xfrm>
            <a:off x="9168714" y="1618735"/>
            <a:ext cx="1705232" cy="3693319"/>
          </a:xfrm>
          <a:prstGeom prst="rect">
            <a:avLst/>
          </a:prstGeom>
          <a:noFill/>
        </p:spPr>
        <p:txBody>
          <a:bodyPr wrap="square" rtlCol="0">
            <a:spAutoFit/>
          </a:bodyPr>
          <a:lstStyle/>
          <a:p>
            <a:r>
              <a:rPr lang="en-US" dirty="0">
                <a:latin typeface="Arial Hebrew" pitchFamily="2" charset="-79"/>
                <a:cs typeface="Arial Hebrew" pitchFamily="2" charset="-79"/>
              </a:rPr>
              <a:t>No category or sub-category is inherently suffering from profit losses, if changes are made to reduce discounts in key areas profit margins would increase considerably. </a:t>
            </a:r>
          </a:p>
        </p:txBody>
      </p:sp>
    </p:spTree>
    <p:extLst>
      <p:ext uri="{BB962C8B-B14F-4D97-AF65-F5344CB8AC3E}">
        <p14:creationId xmlns:p14="http://schemas.microsoft.com/office/powerpoint/2010/main" val="395478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185-1C08-D96F-AD3B-4694FE3EDFF3}"/>
              </a:ext>
            </a:extLst>
          </p:cNvPr>
          <p:cNvSpPr>
            <a:spLocks noGrp="1"/>
          </p:cNvSpPr>
          <p:nvPr>
            <p:ph type="title"/>
          </p:nvPr>
        </p:nvSpPr>
        <p:spPr/>
        <p:txBody>
          <a:bodyPr/>
          <a:lstStyle/>
          <a:p>
            <a:r>
              <a:rPr lang="en-US" dirty="0">
                <a:latin typeface="Arial Hebrew" pitchFamily="2" charset="-79"/>
                <a:cs typeface="Arial Hebrew" pitchFamily="2" charset="-79"/>
              </a:rPr>
              <a:t>Sales From 2011 to 2015</a:t>
            </a:r>
          </a:p>
        </p:txBody>
      </p:sp>
      <p:graphicFrame>
        <p:nvGraphicFramePr>
          <p:cNvPr id="4" name="Content Placeholder 3">
            <a:extLst>
              <a:ext uri="{FF2B5EF4-FFF2-40B4-BE49-F238E27FC236}">
                <a16:creationId xmlns:a16="http://schemas.microsoft.com/office/drawing/2014/main" id="{39ADD0E1-4CC5-72D3-8C7E-1EC58DC9FCEA}"/>
              </a:ext>
            </a:extLst>
          </p:cNvPr>
          <p:cNvGraphicFramePr>
            <a:graphicFrameLocks noGrp="1"/>
          </p:cNvGraphicFramePr>
          <p:nvPr>
            <p:ph idx="1"/>
            <p:extLst>
              <p:ext uri="{D42A27DB-BD31-4B8C-83A1-F6EECF244321}">
                <p14:modId xmlns:p14="http://schemas.microsoft.com/office/powerpoint/2010/main" val="1067865817"/>
              </p:ext>
            </p:extLst>
          </p:nvPr>
        </p:nvGraphicFramePr>
        <p:xfrm>
          <a:off x="1409234" y="1482811"/>
          <a:ext cx="9160905" cy="4893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072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B908-6B18-63E3-3170-4E5DAD9A1E5F}"/>
              </a:ext>
            </a:extLst>
          </p:cNvPr>
          <p:cNvSpPr>
            <a:spLocks noGrp="1"/>
          </p:cNvSpPr>
          <p:nvPr>
            <p:ph type="title"/>
          </p:nvPr>
        </p:nvSpPr>
        <p:spPr/>
        <p:txBody>
          <a:bodyPr/>
          <a:lstStyle/>
          <a:p>
            <a:r>
              <a:rPr lang="en-US" dirty="0">
                <a:latin typeface="Arial Hebrew" pitchFamily="2" charset="-79"/>
                <a:cs typeface="Arial Hebrew" pitchFamily="2" charset="-79"/>
              </a:rPr>
              <a:t>Profits From 2011 to 2015</a:t>
            </a:r>
          </a:p>
        </p:txBody>
      </p:sp>
      <p:graphicFrame>
        <p:nvGraphicFramePr>
          <p:cNvPr id="4" name="Content Placeholder 3">
            <a:extLst>
              <a:ext uri="{FF2B5EF4-FFF2-40B4-BE49-F238E27FC236}">
                <a16:creationId xmlns:a16="http://schemas.microsoft.com/office/drawing/2014/main" id="{DE3BA3A9-128A-A22F-0F90-99DE451D595B}"/>
              </a:ext>
            </a:extLst>
          </p:cNvPr>
          <p:cNvGraphicFramePr>
            <a:graphicFrameLocks noGrp="1"/>
          </p:cNvGraphicFramePr>
          <p:nvPr>
            <p:ph idx="1"/>
            <p:extLst>
              <p:ext uri="{D42A27DB-BD31-4B8C-83A1-F6EECF244321}">
                <p14:modId xmlns:p14="http://schemas.microsoft.com/office/powerpoint/2010/main" val="3705181975"/>
              </p:ext>
            </p:extLst>
          </p:nvPr>
        </p:nvGraphicFramePr>
        <p:xfrm>
          <a:off x="3175685" y="1421027"/>
          <a:ext cx="7393889" cy="483149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93D3831-0C89-AEE1-31F5-F6EEF7AB9EEE}"/>
              </a:ext>
            </a:extLst>
          </p:cNvPr>
          <p:cNvSpPr txBox="1"/>
          <p:nvPr/>
        </p:nvSpPr>
        <p:spPr>
          <a:xfrm>
            <a:off x="1223319" y="1421027"/>
            <a:ext cx="1680519" cy="4524315"/>
          </a:xfrm>
          <a:prstGeom prst="rect">
            <a:avLst/>
          </a:prstGeom>
          <a:noFill/>
        </p:spPr>
        <p:txBody>
          <a:bodyPr wrap="square" rtlCol="0">
            <a:spAutoFit/>
          </a:bodyPr>
          <a:lstStyle/>
          <a:p>
            <a:r>
              <a:rPr lang="en-US" dirty="0">
                <a:latin typeface="Arial Hebrew" pitchFamily="2" charset="-79"/>
                <a:cs typeface="Arial Hebrew" pitchFamily="2" charset="-79"/>
              </a:rPr>
              <a:t>There is not enough data yet from 2015 to ensure the profit margin, however profits have increased considerable from 2011 to 2014. With adjustments they could increase even more in the coming years. </a:t>
            </a:r>
          </a:p>
        </p:txBody>
      </p:sp>
    </p:spTree>
    <p:extLst>
      <p:ext uri="{BB962C8B-B14F-4D97-AF65-F5344CB8AC3E}">
        <p14:creationId xmlns:p14="http://schemas.microsoft.com/office/powerpoint/2010/main" val="334116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DC86-84A7-8E6E-B071-6DC38EA6F36A}"/>
              </a:ext>
            </a:extLst>
          </p:cNvPr>
          <p:cNvSpPr>
            <a:spLocks noGrp="1"/>
          </p:cNvSpPr>
          <p:nvPr>
            <p:ph type="title"/>
          </p:nvPr>
        </p:nvSpPr>
        <p:spPr/>
        <p:txBody>
          <a:bodyPr/>
          <a:lstStyle/>
          <a:p>
            <a:r>
              <a:rPr lang="en-US" dirty="0">
                <a:latin typeface="Arial Hebrew" pitchFamily="2" charset="-79"/>
                <a:cs typeface="Arial Hebrew" pitchFamily="2" charset="-79"/>
              </a:rPr>
              <a:t>Final Thoughts</a:t>
            </a:r>
          </a:p>
        </p:txBody>
      </p:sp>
      <p:graphicFrame>
        <p:nvGraphicFramePr>
          <p:cNvPr id="4" name="Content Placeholder 3">
            <a:extLst>
              <a:ext uri="{FF2B5EF4-FFF2-40B4-BE49-F238E27FC236}">
                <a16:creationId xmlns:a16="http://schemas.microsoft.com/office/drawing/2014/main" id="{3EE5AB32-B543-FCBB-6C39-702BA856ACA3}"/>
              </a:ext>
            </a:extLst>
          </p:cNvPr>
          <p:cNvGraphicFramePr>
            <a:graphicFrameLocks noGrp="1"/>
          </p:cNvGraphicFramePr>
          <p:nvPr>
            <p:ph idx="1"/>
            <p:extLst>
              <p:ext uri="{D42A27DB-BD31-4B8C-83A1-F6EECF244321}">
                <p14:modId xmlns:p14="http://schemas.microsoft.com/office/powerpoint/2010/main" val="192171722"/>
              </p:ext>
            </p:extLst>
          </p:nvPr>
        </p:nvGraphicFramePr>
        <p:xfrm>
          <a:off x="2335427" y="2052116"/>
          <a:ext cx="8234712" cy="3997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74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graphicEl>
                                              <a:dgm id="{9D6D29D4-507E-544B-8DF3-4AEBAEFF1648}"/>
                                            </p:graphicEl>
                                          </p:spTgt>
                                        </p:tgtEl>
                                        <p:attrNameLst>
                                          <p:attrName>style.visibility</p:attrName>
                                        </p:attrNameLst>
                                      </p:cBhvr>
                                      <p:to>
                                        <p:strVal val="visible"/>
                                      </p:to>
                                    </p:set>
                                    <p:animEffect transition="in" filter="wipe(up)">
                                      <p:cBhvr>
                                        <p:cTn id="7" dur="500"/>
                                        <p:tgtEl>
                                          <p:spTgt spid="4">
                                            <p:graphicEl>
                                              <a:dgm id="{9D6D29D4-507E-544B-8DF3-4AEBAEFF1648}"/>
                                            </p:graphic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graphicEl>
                                              <a:dgm id="{BA35BCBB-726F-CD43-AB01-99B4C97AE46F}"/>
                                            </p:graphicEl>
                                          </p:spTgt>
                                        </p:tgtEl>
                                        <p:attrNameLst>
                                          <p:attrName>style.visibility</p:attrName>
                                        </p:attrNameLst>
                                      </p:cBhvr>
                                      <p:to>
                                        <p:strVal val="visible"/>
                                      </p:to>
                                    </p:set>
                                    <p:animEffect transition="in" filter="wipe(up)">
                                      <p:cBhvr>
                                        <p:cTn id="10" dur="500"/>
                                        <p:tgtEl>
                                          <p:spTgt spid="4">
                                            <p:graphicEl>
                                              <a:dgm id="{BA35BCBB-726F-CD43-AB01-99B4C97AE46F}"/>
                                            </p:graphic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
                                            <p:graphicEl>
                                              <a:dgm id="{4F4385D6-3EC6-2A41-BAE1-57E81C3E2071}"/>
                                            </p:graphicEl>
                                          </p:spTgt>
                                        </p:tgtEl>
                                        <p:attrNameLst>
                                          <p:attrName>style.visibility</p:attrName>
                                        </p:attrNameLst>
                                      </p:cBhvr>
                                      <p:to>
                                        <p:strVal val="visible"/>
                                      </p:to>
                                    </p:set>
                                    <p:animEffect transition="in" filter="wipe(up)">
                                      <p:cBhvr>
                                        <p:cTn id="13" dur="500"/>
                                        <p:tgtEl>
                                          <p:spTgt spid="4">
                                            <p:graphicEl>
                                              <a:dgm id="{4F4385D6-3EC6-2A41-BAE1-57E81C3E2071}"/>
                                            </p:graphic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graphicEl>
                                              <a:dgm id="{898E46F3-48C4-4946-BAFF-03BE0E72FDC6}"/>
                                            </p:graphicEl>
                                          </p:spTgt>
                                        </p:tgtEl>
                                        <p:attrNameLst>
                                          <p:attrName>style.visibility</p:attrName>
                                        </p:attrNameLst>
                                      </p:cBhvr>
                                      <p:to>
                                        <p:strVal val="visible"/>
                                      </p:to>
                                    </p:set>
                                    <p:animEffect transition="in" filter="wipe(up)">
                                      <p:cBhvr>
                                        <p:cTn id="16" dur="500"/>
                                        <p:tgtEl>
                                          <p:spTgt spid="4">
                                            <p:graphicEl>
                                              <a:dgm id="{898E46F3-48C4-4946-BAFF-03BE0E72FDC6}"/>
                                            </p:graphic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
                                            <p:graphicEl>
                                              <a:dgm id="{BE9EE902-AA35-B741-B577-F063405A305F}"/>
                                            </p:graphicEl>
                                          </p:spTgt>
                                        </p:tgtEl>
                                        <p:attrNameLst>
                                          <p:attrName>style.visibility</p:attrName>
                                        </p:attrNameLst>
                                      </p:cBhvr>
                                      <p:to>
                                        <p:strVal val="visible"/>
                                      </p:to>
                                    </p:set>
                                    <p:animEffect transition="in" filter="wipe(up)">
                                      <p:cBhvr>
                                        <p:cTn id="19" dur="500"/>
                                        <p:tgtEl>
                                          <p:spTgt spid="4">
                                            <p:graphicEl>
                                              <a:dgm id="{BE9EE902-AA35-B741-B577-F063405A305F}"/>
                                            </p:graphic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
                                            <p:graphicEl>
                                              <a:dgm id="{B415435D-31D5-1C41-B261-950A9D101643}"/>
                                            </p:graphicEl>
                                          </p:spTgt>
                                        </p:tgtEl>
                                        <p:attrNameLst>
                                          <p:attrName>style.visibility</p:attrName>
                                        </p:attrNameLst>
                                      </p:cBhvr>
                                      <p:to>
                                        <p:strVal val="visible"/>
                                      </p:to>
                                    </p:set>
                                    <p:animEffect transition="in" filter="wipe(up)">
                                      <p:cBhvr>
                                        <p:cTn id="22" dur="500"/>
                                        <p:tgtEl>
                                          <p:spTgt spid="4">
                                            <p:graphicEl>
                                              <a:dgm id="{B415435D-31D5-1C41-B261-950A9D101643}"/>
                                            </p:graphic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
                                            <p:graphicEl>
                                              <a:dgm id="{375F2371-4290-7743-97BD-8EF80D3FDA3B}"/>
                                            </p:graphicEl>
                                          </p:spTgt>
                                        </p:tgtEl>
                                        <p:attrNameLst>
                                          <p:attrName>style.visibility</p:attrName>
                                        </p:attrNameLst>
                                      </p:cBhvr>
                                      <p:to>
                                        <p:strVal val="visible"/>
                                      </p:to>
                                    </p:set>
                                    <p:animEffect transition="in" filter="wipe(up)">
                                      <p:cBhvr>
                                        <p:cTn id="25" dur="500"/>
                                        <p:tgtEl>
                                          <p:spTgt spid="4">
                                            <p:graphicEl>
                                              <a:dgm id="{375F2371-4290-7743-97BD-8EF80D3FDA3B}"/>
                                            </p:graphic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
                                            <p:graphicEl>
                                              <a:dgm id="{F410E52A-9761-2442-9764-51F8082E1034}"/>
                                            </p:graphicEl>
                                          </p:spTgt>
                                        </p:tgtEl>
                                        <p:attrNameLst>
                                          <p:attrName>style.visibility</p:attrName>
                                        </p:attrNameLst>
                                      </p:cBhvr>
                                      <p:to>
                                        <p:strVal val="visible"/>
                                      </p:to>
                                    </p:set>
                                    <p:animEffect transition="in" filter="wipe(up)">
                                      <p:cBhvr>
                                        <p:cTn id="28" dur="500"/>
                                        <p:tgtEl>
                                          <p:spTgt spid="4">
                                            <p:graphicEl>
                                              <a:dgm id="{F410E52A-9761-2442-9764-51F8082E1034}"/>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
                                            <p:graphicEl>
                                              <a:dgm id="{9ED160E0-64EC-7E4D-89A9-C1E784DAC770}"/>
                                            </p:graphicEl>
                                          </p:spTgt>
                                        </p:tgtEl>
                                        <p:attrNameLst>
                                          <p:attrName>style.visibility</p:attrName>
                                        </p:attrNameLst>
                                      </p:cBhvr>
                                      <p:to>
                                        <p:strVal val="visible"/>
                                      </p:to>
                                    </p:set>
                                    <p:animEffect transition="in" filter="wipe(up)">
                                      <p:cBhvr>
                                        <p:cTn id="33" dur="500"/>
                                        <p:tgtEl>
                                          <p:spTgt spid="4">
                                            <p:graphicEl>
                                              <a:dgm id="{9ED160E0-64EC-7E4D-89A9-C1E784DAC770}"/>
                                            </p:graphic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
                                            <p:graphicEl>
                                              <a:dgm id="{6439DB2A-1C50-FB4A-8319-D2FB40AAFE06}"/>
                                            </p:graphicEl>
                                          </p:spTgt>
                                        </p:tgtEl>
                                        <p:attrNameLst>
                                          <p:attrName>style.visibility</p:attrName>
                                        </p:attrNameLst>
                                      </p:cBhvr>
                                      <p:to>
                                        <p:strVal val="visible"/>
                                      </p:to>
                                    </p:set>
                                    <p:animEffect transition="in" filter="wipe(up)">
                                      <p:cBhvr>
                                        <p:cTn id="36" dur="500"/>
                                        <p:tgtEl>
                                          <p:spTgt spid="4">
                                            <p:graphicEl>
                                              <a:dgm id="{6439DB2A-1C50-FB4A-8319-D2FB40AAFE06}"/>
                                            </p:graphic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
                                            <p:graphicEl>
                                              <a:dgm id="{ADB39028-61CB-6D40-AF3B-57DC7F092E90}"/>
                                            </p:graphicEl>
                                          </p:spTgt>
                                        </p:tgtEl>
                                        <p:attrNameLst>
                                          <p:attrName>style.visibility</p:attrName>
                                        </p:attrNameLst>
                                      </p:cBhvr>
                                      <p:to>
                                        <p:strVal val="visible"/>
                                      </p:to>
                                    </p:set>
                                    <p:animEffect transition="in" filter="wipe(up)">
                                      <p:cBhvr>
                                        <p:cTn id="39" dur="500"/>
                                        <p:tgtEl>
                                          <p:spTgt spid="4">
                                            <p:graphicEl>
                                              <a:dgm id="{ADB39028-61CB-6D40-AF3B-57DC7F092E90}"/>
                                            </p:graphic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4">
                                            <p:graphicEl>
                                              <a:dgm id="{D96D8B10-FC39-C945-A084-67980A74AD5A}"/>
                                            </p:graphicEl>
                                          </p:spTgt>
                                        </p:tgtEl>
                                        <p:attrNameLst>
                                          <p:attrName>style.visibility</p:attrName>
                                        </p:attrNameLst>
                                      </p:cBhvr>
                                      <p:to>
                                        <p:strVal val="visible"/>
                                      </p:to>
                                    </p:set>
                                    <p:animEffect transition="in" filter="wipe(up)">
                                      <p:cBhvr>
                                        <p:cTn id="42" dur="500"/>
                                        <p:tgtEl>
                                          <p:spTgt spid="4">
                                            <p:graphicEl>
                                              <a:dgm id="{D96D8B10-FC39-C945-A084-67980A74AD5A}"/>
                                            </p:graphic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
                                            <p:graphicEl>
                                              <a:dgm id="{10CCB208-A593-D04C-8E5D-AA2276DC217E}"/>
                                            </p:graphicEl>
                                          </p:spTgt>
                                        </p:tgtEl>
                                        <p:attrNameLst>
                                          <p:attrName>style.visibility</p:attrName>
                                        </p:attrNameLst>
                                      </p:cBhvr>
                                      <p:to>
                                        <p:strVal val="visible"/>
                                      </p:to>
                                    </p:set>
                                    <p:animEffect transition="in" filter="wipe(up)">
                                      <p:cBhvr>
                                        <p:cTn id="45" dur="500"/>
                                        <p:tgtEl>
                                          <p:spTgt spid="4">
                                            <p:graphicEl>
                                              <a:dgm id="{10CCB208-A593-D04C-8E5D-AA2276DC217E}"/>
                                            </p:graphicEl>
                                          </p:spTgt>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4">
                                            <p:graphicEl>
                                              <a:dgm id="{7B955E9F-2E2A-894F-BFB1-96D511A44234}"/>
                                            </p:graphicEl>
                                          </p:spTgt>
                                        </p:tgtEl>
                                        <p:attrNameLst>
                                          <p:attrName>style.visibility</p:attrName>
                                        </p:attrNameLst>
                                      </p:cBhvr>
                                      <p:to>
                                        <p:strVal val="visible"/>
                                      </p:to>
                                    </p:set>
                                    <p:animEffect transition="in" filter="wipe(up)">
                                      <p:cBhvr>
                                        <p:cTn id="48" dur="500"/>
                                        <p:tgtEl>
                                          <p:spTgt spid="4">
                                            <p:graphicEl>
                                              <a:dgm id="{7B955E9F-2E2A-894F-BFB1-96D511A44234}"/>
                                            </p:graphicEl>
                                          </p:spTgt>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
                                            <p:graphicEl>
                                              <a:dgm id="{20BAB2A4-0178-FC47-A66C-1CD8E0D4E9DC}"/>
                                            </p:graphicEl>
                                          </p:spTgt>
                                        </p:tgtEl>
                                        <p:attrNameLst>
                                          <p:attrName>style.visibility</p:attrName>
                                        </p:attrNameLst>
                                      </p:cBhvr>
                                      <p:to>
                                        <p:strVal val="visible"/>
                                      </p:to>
                                    </p:set>
                                    <p:animEffect transition="in" filter="wipe(up)">
                                      <p:cBhvr>
                                        <p:cTn id="51" dur="500"/>
                                        <p:tgtEl>
                                          <p:spTgt spid="4">
                                            <p:graphicEl>
                                              <a:dgm id="{20BAB2A4-0178-FC47-A66C-1CD8E0D4E9DC}"/>
                                            </p:graphicEl>
                                          </p:spTgt>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4">
                                            <p:graphicEl>
                                              <a:dgm id="{547871EF-6CEC-AA44-94D0-E028F6F61821}"/>
                                            </p:graphicEl>
                                          </p:spTgt>
                                        </p:tgtEl>
                                        <p:attrNameLst>
                                          <p:attrName>style.visibility</p:attrName>
                                        </p:attrNameLst>
                                      </p:cBhvr>
                                      <p:to>
                                        <p:strVal val="visible"/>
                                      </p:to>
                                    </p:set>
                                    <p:animEffect transition="in" filter="wipe(up)">
                                      <p:cBhvr>
                                        <p:cTn id="54" dur="500"/>
                                        <p:tgtEl>
                                          <p:spTgt spid="4">
                                            <p:graphicEl>
                                              <a:dgm id="{547871EF-6CEC-AA44-94D0-E028F6F61821}"/>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4">
                                            <p:graphicEl>
                                              <a:dgm id="{A8BD5190-B743-0A40-8ACE-5416A00C0599}"/>
                                            </p:graphicEl>
                                          </p:spTgt>
                                        </p:tgtEl>
                                        <p:attrNameLst>
                                          <p:attrName>style.visibility</p:attrName>
                                        </p:attrNameLst>
                                      </p:cBhvr>
                                      <p:to>
                                        <p:strVal val="visible"/>
                                      </p:to>
                                    </p:set>
                                    <p:animEffect transition="in" filter="wipe(up)">
                                      <p:cBhvr>
                                        <p:cTn id="59" dur="500"/>
                                        <p:tgtEl>
                                          <p:spTgt spid="4">
                                            <p:graphicEl>
                                              <a:dgm id="{A8BD5190-B743-0A40-8ACE-5416A00C0599}"/>
                                            </p:graphicEl>
                                          </p:spTgt>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4">
                                            <p:graphicEl>
                                              <a:dgm id="{29290407-8F73-8D4C-8879-316731631D50}"/>
                                            </p:graphicEl>
                                          </p:spTgt>
                                        </p:tgtEl>
                                        <p:attrNameLst>
                                          <p:attrName>style.visibility</p:attrName>
                                        </p:attrNameLst>
                                      </p:cBhvr>
                                      <p:to>
                                        <p:strVal val="visible"/>
                                      </p:to>
                                    </p:set>
                                    <p:animEffect transition="in" filter="wipe(up)">
                                      <p:cBhvr>
                                        <p:cTn id="62" dur="500"/>
                                        <p:tgtEl>
                                          <p:spTgt spid="4">
                                            <p:graphicEl>
                                              <a:dgm id="{29290407-8F73-8D4C-8879-316731631D50}"/>
                                            </p:graphicEl>
                                          </p:spTgt>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4">
                                            <p:graphicEl>
                                              <a:dgm id="{52C622AE-B816-5D43-A111-696E107B6FE5}"/>
                                            </p:graphicEl>
                                          </p:spTgt>
                                        </p:tgtEl>
                                        <p:attrNameLst>
                                          <p:attrName>style.visibility</p:attrName>
                                        </p:attrNameLst>
                                      </p:cBhvr>
                                      <p:to>
                                        <p:strVal val="visible"/>
                                      </p:to>
                                    </p:set>
                                    <p:animEffect transition="in" filter="wipe(up)">
                                      <p:cBhvr>
                                        <p:cTn id="65" dur="500"/>
                                        <p:tgtEl>
                                          <p:spTgt spid="4">
                                            <p:graphicEl>
                                              <a:dgm id="{52C622AE-B816-5D43-A111-696E107B6FE5}"/>
                                            </p:graphicEl>
                                          </p:spTgt>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4">
                                            <p:graphicEl>
                                              <a:dgm id="{C7A0C8A6-7009-9C47-8FF5-F65E7FDE2954}"/>
                                            </p:graphicEl>
                                          </p:spTgt>
                                        </p:tgtEl>
                                        <p:attrNameLst>
                                          <p:attrName>style.visibility</p:attrName>
                                        </p:attrNameLst>
                                      </p:cBhvr>
                                      <p:to>
                                        <p:strVal val="visible"/>
                                      </p:to>
                                    </p:set>
                                    <p:animEffect transition="in" filter="wipe(up)">
                                      <p:cBhvr>
                                        <p:cTn id="68" dur="500"/>
                                        <p:tgtEl>
                                          <p:spTgt spid="4">
                                            <p:graphicEl>
                                              <a:dgm id="{C7A0C8A6-7009-9C47-8FF5-F65E7FDE2954}"/>
                                            </p:graphicEl>
                                          </p:spTgt>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4">
                                            <p:graphicEl>
                                              <a:dgm id="{48DF5F0B-34D7-F649-B302-4DFB12E32C21}"/>
                                            </p:graphicEl>
                                          </p:spTgt>
                                        </p:tgtEl>
                                        <p:attrNameLst>
                                          <p:attrName>style.visibility</p:attrName>
                                        </p:attrNameLst>
                                      </p:cBhvr>
                                      <p:to>
                                        <p:strVal val="visible"/>
                                      </p:to>
                                    </p:set>
                                    <p:animEffect transition="in" filter="wipe(up)">
                                      <p:cBhvr>
                                        <p:cTn id="71" dur="500"/>
                                        <p:tgtEl>
                                          <p:spTgt spid="4">
                                            <p:graphicEl>
                                              <a:dgm id="{48DF5F0B-34D7-F649-B302-4DFB12E32C21}"/>
                                            </p:graphicEl>
                                          </p:spTgt>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4">
                                            <p:graphicEl>
                                              <a:dgm id="{A1641E51-DEA1-8741-874E-BC58822AE13D}"/>
                                            </p:graphicEl>
                                          </p:spTgt>
                                        </p:tgtEl>
                                        <p:attrNameLst>
                                          <p:attrName>style.visibility</p:attrName>
                                        </p:attrNameLst>
                                      </p:cBhvr>
                                      <p:to>
                                        <p:strVal val="visible"/>
                                      </p:to>
                                    </p:set>
                                    <p:animEffect transition="in" filter="wipe(up)">
                                      <p:cBhvr>
                                        <p:cTn id="74" dur="500"/>
                                        <p:tgtEl>
                                          <p:spTgt spid="4">
                                            <p:graphicEl>
                                              <a:dgm id="{A1641E51-DEA1-8741-874E-BC58822AE13D}"/>
                                            </p:graphicEl>
                                          </p:spTgt>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4">
                                            <p:graphicEl>
                                              <a:dgm id="{9FA29C97-DD2E-8E44-B091-F36B4FC80CED}"/>
                                            </p:graphicEl>
                                          </p:spTgt>
                                        </p:tgtEl>
                                        <p:attrNameLst>
                                          <p:attrName>style.visibility</p:attrName>
                                        </p:attrNameLst>
                                      </p:cBhvr>
                                      <p:to>
                                        <p:strVal val="visible"/>
                                      </p:to>
                                    </p:set>
                                    <p:animEffect transition="in" filter="wipe(up)">
                                      <p:cBhvr>
                                        <p:cTn id="77" dur="500"/>
                                        <p:tgtEl>
                                          <p:spTgt spid="4">
                                            <p:graphicEl>
                                              <a:dgm id="{9FA29C97-DD2E-8E44-B091-F36B4FC80CED}"/>
                                            </p:graphicEl>
                                          </p:spTgt>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
                                            <p:graphicEl>
                                              <a:dgm id="{C4B5D861-8F9A-D04D-8A5E-CC1D59D33F6A}"/>
                                            </p:graphicEl>
                                          </p:spTgt>
                                        </p:tgtEl>
                                        <p:attrNameLst>
                                          <p:attrName>style.visibility</p:attrName>
                                        </p:attrNameLst>
                                      </p:cBhvr>
                                      <p:to>
                                        <p:strVal val="visible"/>
                                      </p:to>
                                    </p:set>
                                    <p:animEffect transition="in" filter="wipe(up)">
                                      <p:cBhvr>
                                        <p:cTn id="80" dur="500"/>
                                        <p:tgtEl>
                                          <p:spTgt spid="4">
                                            <p:graphicEl>
                                              <a:dgm id="{C4B5D861-8F9A-D04D-8A5E-CC1D59D33F6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6345381-2D07-5043-337C-EE0DA8AD80FC}"/>
              </a:ext>
            </a:extLst>
          </p:cNvPr>
          <p:cNvSpPr txBox="1"/>
          <p:nvPr/>
        </p:nvSpPr>
        <p:spPr>
          <a:xfrm>
            <a:off x="4667765" y="3044280"/>
            <a:ext cx="2856470" cy="769441"/>
          </a:xfrm>
          <a:prstGeom prst="rect">
            <a:avLst/>
          </a:prstGeom>
          <a:noFill/>
        </p:spPr>
        <p:txBody>
          <a:bodyPr wrap="square" rtlCol="0">
            <a:spAutoFit/>
          </a:bodyPr>
          <a:lstStyle/>
          <a:p>
            <a:r>
              <a:rPr lang="en-US" sz="4400" dirty="0">
                <a:latin typeface="Arial Hebrew" pitchFamily="2" charset="-79"/>
                <a:cs typeface="Arial Hebrew" pitchFamily="2" charset="-79"/>
              </a:rPr>
              <a:t>Questions?</a:t>
            </a:r>
          </a:p>
        </p:txBody>
      </p:sp>
      <p:sp>
        <p:nvSpPr>
          <p:cNvPr id="12" name="Off-page Connector 11">
            <a:extLst>
              <a:ext uri="{FF2B5EF4-FFF2-40B4-BE49-F238E27FC236}">
                <a16:creationId xmlns:a16="http://schemas.microsoft.com/office/drawing/2014/main" id="{2CA79DE7-D6F7-FB97-016F-E6F3856A7633}"/>
              </a:ext>
            </a:extLst>
          </p:cNvPr>
          <p:cNvSpPr/>
          <p:nvPr/>
        </p:nvSpPr>
        <p:spPr>
          <a:xfrm>
            <a:off x="5441091" y="3813721"/>
            <a:ext cx="1309817" cy="383059"/>
          </a:xfrm>
          <a:prstGeom prst="flowChartOffpageConnector">
            <a:avLst/>
          </a:prstGeom>
          <a:solidFill>
            <a:srgbClr val="2D344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996F5C1-ADCE-8107-6101-8E98834C95EC}"/>
              </a:ext>
            </a:extLst>
          </p:cNvPr>
          <p:cNvSpPr txBox="1"/>
          <p:nvPr/>
        </p:nvSpPr>
        <p:spPr>
          <a:xfrm>
            <a:off x="4766103" y="3075058"/>
            <a:ext cx="2659792" cy="707886"/>
          </a:xfrm>
          <a:prstGeom prst="rect">
            <a:avLst/>
          </a:prstGeom>
          <a:noFill/>
        </p:spPr>
        <p:txBody>
          <a:bodyPr wrap="square" rtlCol="0">
            <a:spAutoFit/>
          </a:bodyPr>
          <a:lstStyle/>
          <a:p>
            <a:r>
              <a:rPr lang="en-US" sz="4000" dirty="0">
                <a:latin typeface="Arial Hebrew" pitchFamily="2" charset="-79"/>
                <a:cs typeface="Arial Hebrew" pitchFamily="2" charset="-79"/>
              </a:rPr>
              <a:t>Thank You!</a:t>
            </a:r>
          </a:p>
        </p:txBody>
      </p:sp>
    </p:spTree>
    <p:extLst>
      <p:ext uri="{BB962C8B-B14F-4D97-AF65-F5344CB8AC3E}">
        <p14:creationId xmlns:p14="http://schemas.microsoft.com/office/powerpoint/2010/main" val="295954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animBg="1"/>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{E1B0230B-F28A-EC4E-A2AF-A607CE0C6BA9}tf16401378</Template>
  <TotalTime>79</TotalTime>
  <Words>327</Words>
  <Application>Microsoft Macintosh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Hebrew</vt:lpstr>
      <vt:lpstr>MS Shell Dlg 2</vt:lpstr>
      <vt:lpstr>Wingdings</vt:lpstr>
      <vt:lpstr>Wingdings 3</vt:lpstr>
      <vt:lpstr>Madison</vt:lpstr>
      <vt:lpstr>Super Store Sales Analysis</vt:lpstr>
      <vt:lpstr>Areas of Focus</vt:lpstr>
      <vt:lpstr>Sales by Category</vt:lpstr>
      <vt:lpstr>Product Pricing and Discounts</vt:lpstr>
      <vt:lpstr>Product Pricing and Discounts</vt:lpstr>
      <vt:lpstr>Sales From 2011 to 2015</vt:lpstr>
      <vt:lpstr>Profits From 2011 to 2015</vt:lpstr>
      <vt:lpstr>Final Thoughts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Store Sales Analysis</dc:title>
  <dc:creator>Amelia Woltanski</dc:creator>
  <cp:lastModifiedBy>Amelia Woltanski</cp:lastModifiedBy>
  <cp:revision>1</cp:revision>
  <dcterms:created xsi:type="dcterms:W3CDTF">2022-08-06T21:30:44Z</dcterms:created>
  <dcterms:modified xsi:type="dcterms:W3CDTF">2022-09-27T00:55:25Z</dcterms:modified>
</cp:coreProperties>
</file>