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7" r:id="rId2"/>
    <p:sldId id="260" r:id="rId3"/>
    <p:sldId id="267" r:id="rId4"/>
    <p:sldId id="265" r:id="rId5"/>
    <p:sldId id="262" r:id="rId6"/>
    <p:sldId id="263" r:id="rId7"/>
    <p:sldId id="261" r:id="rId8"/>
    <p:sldId id="270" r:id="rId9"/>
    <p:sldId id="259" r:id="rId10"/>
    <p:sldId id="268" r:id="rId11"/>
    <p:sldId id="258" r:id="rId12"/>
    <p:sldId id="25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EBDFA-FF63-481A-98AB-E3054AEDEB9A}" v="21" dt="2022-09-17T12:58:48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BD662-45F4-4E87-B7F5-FF3E80EDD4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8560FE-6FE6-49C4-8D41-3B9FAA3F50BC}">
      <dgm:prSet/>
      <dgm:spPr/>
      <dgm:t>
        <a:bodyPr/>
        <a:lstStyle/>
        <a:p>
          <a:r>
            <a:rPr lang="en-IN"/>
            <a:t>Regain their market share in the luxury/business hotels category.</a:t>
          </a:r>
          <a:endParaRPr lang="en-US"/>
        </a:p>
      </dgm:t>
    </dgm:pt>
    <dgm:pt modelId="{E6EF590F-BEC2-407F-9125-A3ED723DE6D4}" type="parTrans" cxnId="{37D97FC4-7AED-44A6-B0F2-D57A1BE2936E}">
      <dgm:prSet/>
      <dgm:spPr/>
      <dgm:t>
        <a:bodyPr/>
        <a:lstStyle/>
        <a:p>
          <a:endParaRPr lang="en-US"/>
        </a:p>
      </dgm:t>
    </dgm:pt>
    <dgm:pt modelId="{E608A45E-A8EB-4909-A15D-3C3BBDED2B51}" type="sibTrans" cxnId="{37D97FC4-7AED-44A6-B0F2-D57A1BE2936E}">
      <dgm:prSet/>
      <dgm:spPr/>
      <dgm:t>
        <a:bodyPr/>
        <a:lstStyle/>
        <a:p>
          <a:endParaRPr lang="en-US"/>
        </a:p>
      </dgm:t>
    </dgm:pt>
    <dgm:pt modelId="{EAD579F8-37EB-4E57-9533-F345FC8BD46F}">
      <dgm:prSet/>
      <dgm:spPr/>
      <dgm:t>
        <a:bodyPr/>
        <a:lstStyle/>
        <a:p>
          <a:r>
            <a:rPr lang="en-IN"/>
            <a:t>Understanding the revenue trend by week/month/day</a:t>
          </a:r>
          <a:endParaRPr lang="en-US"/>
        </a:p>
      </dgm:t>
    </dgm:pt>
    <dgm:pt modelId="{69A46A6C-C726-4DBF-A02F-FE4CC28EBED5}" type="parTrans" cxnId="{04CA5D0D-5C5C-4A11-9DA1-39264EC1B6B2}">
      <dgm:prSet/>
      <dgm:spPr/>
      <dgm:t>
        <a:bodyPr/>
        <a:lstStyle/>
        <a:p>
          <a:endParaRPr lang="en-US"/>
        </a:p>
      </dgm:t>
    </dgm:pt>
    <dgm:pt modelId="{76E0E86F-1179-4356-9E96-D32D8E3C2C8D}" type="sibTrans" cxnId="{04CA5D0D-5C5C-4A11-9DA1-39264EC1B6B2}">
      <dgm:prSet/>
      <dgm:spPr/>
      <dgm:t>
        <a:bodyPr/>
        <a:lstStyle/>
        <a:p>
          <a:endParaRPr lang="en-US"/>
        </a:p>
      </dgm:t>
    </dgm:pt>
    <dgm:pt modelId="{EFB2D14D-B892-44CC-9F1B-F01D456B9A5A}">
      <dgm:prSet/>
      <dgm:spPr/>
      <dgm:t>
        <a:bodyPr/>
        <a:lstStyle/>
        <a:p>
          <a:r>
            <a:rPr lang="en-IN"/>
            <a:t>To get insights where business is failing and what can be done to tackle them</a:t>
          </a:r>
          <a:endParaRPr lang="en-US"/>
        </a:p>
      </dgm:t>
    </dgm:pt>
    <dgm:pt modelId="{FAAEF33C-12C4-4DA6-8B5C-7E1F8EF47490}" type="parTrans" cxnId="{9A9ED6A7-E135-4A61-A27E-B1193078D96D}">
      <dgm:prSet/>
      <dgm:spPr/>
      <dgm:t>
        <a:bodyPr/>
        <a:lstStyle/>
        <a:p>
          <a:endParaRPr lang="en-US"/>
        </a:p>
      </dgm:t>
    </dgm:pt>
    <dgm:pt modelId="{3E12B4BE-7727-4ECE-9A4C-D0FCF13936DC}" type="sibTrans" cxnId="{9A9ED6A7-E135-4A61-A27E-B1193078D96D}">
      <dgm:prSet/>
      <dgm:spPr/>
      <dgm:t>
        <a:bodyPr/>
        <a:lstStyle/>
        <a:p>
          <a:endParaRPr lang="en-US"/>
        </a:p>
      </dgm:t>
    </dgm:pt>
    <dgm:pt modelId="{975E9144-5717-422C-9B6F-485EFEAE04F2}" type="pres">
      <dgm:prSet presAssocID="{03DBD662-45F4-4E87-B7F5-FF3E80EDD41E}" presName="root" presStyleCnt="0">
        <dgm:presLayoutVars>
          <dgm:dir/>
          <dgm:resizeHandles val="exact"/>
        </dgm:presLayoutVars>
      </dgm:prSet>
      <dgm:spPr/>
    </dgm:pt>
    <dgm:pt modelId="{D6D02761-200E-4105-8D98-BA8FF873B42B}" type="pres">
      <dgm:prSet presAssocID="{E08560FE-6FE6-49C4-8D41-3B9FAA3F50BC}" presName="compNode" presStyleCnt="0"/>
      <dgm:spPr/>
    </dgm:pt>
    <dgm:pt modelId="{CBE64797-9078-4250-B934-4661576EDCF3}" type="pres">
      <dgm:prSet presAssocID="{E08560FE-6FE6-49C4-8D41-3B9FAA3F50BC}" presName="bgRect" presStyleLbl="bgShp" presStyleIdx="0" presStyleCnt="3"/>
      <dgm:spPr/>
    </dgm:pt>
    <dgm:pt modelId="{B24E5EE0-5095-4E25-ADBC-ECCB57F651CB}" type="pres">
      <dgm:prSet presAssocID="{E08560FE-6FE6-49C4-8D41-3B9FAA3F50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8B6DFBCF-3EBE-4955-9A85-3D0DF3F61CBB}" type="pres">
      <dgm:prSet presAssocID="{E08560FE-6FE6-49C4-8D41-3B9FAA3F50BC}" presName="spaceRect" presStyleCnt="0"/>
      <dgm:spPr/>
    </dgm:pt>
    <dgm:pt modelId="{48C28C79-1B8F-4E6B-81B5-D18D95C4DF0E}" type="pres">
      <dgm:prSet presAssocID="{E08560FE-6FE6-49C4-8D41-3B9FAA3F50BC}" presName="parTx" presStyleLbl="revTx" presStyleIdx="0" presStyleCnt="3">
        <dgm:presLayoutVars>
          <dgm:chMax val="0"/>
          <dgm:chPref val="0"/>
        </dgm:presLayoutVars>
      </dgm:prSet>
      <dgm:spPr/>
    </dgm:pt>
    <dgm:pt modelId="{41181195-E0F3-41B1-8FB3-B82A01DFB482}" type="pres">
      <dgm:prSet presAssocID="{E608A45E-A8EB-4909-A15D-3C3BBDED2B51}" presName="sibTrans" presStyleCnt="0"/>
      <dgm:spPr/>
    </dgm:pt>
    <dgm:pt modelId="{4EA4909F-52E9-46AD-8066-BA83CC6F20D4}" type="pres">
      <dgm:prSet presAssocID="{EAD579F8-37EB-4E57-9533-F345FC8BD46F}" presName="compNode" presStyleCnt="0"/>
      <dgm:spPr/>
    </dgm:pt>
    <dgm:pt modelId="{3277C98F-1612-4699-8E16-4D52CD2CFEFB}" type="pres">
      <dgm:prSet presAssocID="{EAD579F8-37EB-4E57-9533-F345FC8BD46F}" presName="bgRect" presStyleLbl="bgShp" presStyleIdx="1" presStyleCnt="3"/>
      <dgm:spPr/>
    </dgm:pt>
    <dgm:pt modelId="{74A90F2D-0E0D-4045-9CEC-CDC8A7AB08FE}" type="pres">
      <dgm:prSet presAssocID="{EAD579F8-37EB-4E57-9533-F345FC8BD4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8DF5F110-77CC-4F6B-95DA-AEB1EF1A7579}" type="pres">
      <dgm:prSet presAssocID="{EAD579F8-37EB-4E57-9533-F345FC8BD46F}" presName="spaceRect" presStyleCnt="0"/>
      <dgm:spPr/>
    </dgm:pt>
    <dgm:pt modelId="{C79FF713-7029-4581-9FCB-FDDB8467DDC2}" type="pres">
      <dgm:prSet presAssocID="{EAD579F8-37EB-4E57-9533-F345FC8BD46F}" presName="parTx" presStyleLbl="revTx" presStyleIdx="1" presStyleCnt="3">
        <dgm:presLayoutVars>
          <dgm:chMax val="0"/>
          <dgm:chPref val="0"/>
        </dgm:presLayoutVars>
      </dgm:prSet>
      <dgm:spPr/>
    </dgm:pt>
    <dgm:pt modelId="{AE8EAD3F-684F-4164-BC59-7DCC678EFFB5}" type="pres">
      <dgm:prSet presAssocID="{76E0E86F-1179-4356-9E96-D32D8E3C2C8D}" presName="sibTrans" presStyleCnt="0"/>
      <dgm:spPr/>
    </dgm:pt>
    <dgm:pt modelId="{2AB714A2-4E67-4BD3-B1E5-0F3E3DBA21D0}" type="pres">
      <dgm:prSet presAssocID="{EFB2D14D-B892-44CC-9F1B-F01D456B9A5A}" presName="compNode" presStyleCnt="0"/>
      <dgm:spPr/>
    </dgm:pt>
    <dgm:pt modelId="{8F0C5735-0B09-4F0A-94AA-E51F04363D8A}" type="pres">
      <dgm:prSet presAssocID="{EFB2D14D-B892-44CC-9F1B-F01D456B9A5A}" presName="bgRect" presStyleLbl="bgShp" presStyleIdx="2" presStyleCnt="3"/>
      <dgm:spPr/>
    </dgm:pt>
    <dgm:pt modelId="{2DFB25E4-DD17-4AF5-936C-5BEEDD8FBD73}" type="pres">
      <dgm:prSet presAssocID="{EFB2D14D-B892-44CC-9F1B-F01D456B9A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8ECB213-272A-4BDD-8864-A22671A42CE5}" type="pres">
      <dgm:prSet presAssocID="{EFB2D14D-B892-44CC-9F1B-F01D456B9A5A}" presName="spaceRect" presStyleCnt="0"/>
      <dgm:spPr/>
    </dgm:pt>
    <dgm:pt modelId="{F4BAC88E-11F6-4D4D-8744-1C9B3E289333}" type="pres">
      <dgm:prSet presAssocID="{EFB2D14D-B892-44CC-9F1B-F01D456B9A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CA5D0D-5C5C-4A11-9DA1-39264EC1B6B2}" srcId="{03DBD662-45F4-4E87-B7F5-FF3E80EDD41E}" destId="{EAD579F8-37EB-4E57-9533-F345FC8BD46F}" srcOrd="1" destOrd="0" parTransId="{69A46A6C-C726-4DBF-A02F-FE4CC28EBED5}" sibTransId="{76E0E86F-1179-4356-9E96-D32D8E3C2C8D}"/>
    <dgm:cxn modelId="{C4EDFE7B-C4A0-47A2-B9DB-CA471EE5BCAF}" type="presOf" srcId="{EFB2D14D-B892-44CC-9F1B-F01D456B9A5A}" destId="{F4BAC88E-11F6-4D4D-8744-1C9B3E289333}" srcOrd="0" destOrd="0" presId="urn:microsoft.com/office/officeart/2018/2/layout/IconVerticalSolidList"/>
    <dgm:cxn modelId="{CB810D86-B372-4D23-B3DE-A7AEB18FD76B}" type="presOf" srcId="{E08560FE-6FE6-49C4-8D41-3B9FAA3F50BC}" destId="{48C28C79-1B8F-4E6B-81B5-D18D95C4DF0E}" srcOrd="0" destOrd="0" presId="urn:microsoft.com/office/officeart/2018/2/layout/IconVerticalSolidList"/>
    <dgm:cxn modelId="{9A9ED6A7-E135-4A61-A27E-B1193078D96D}" srcId="{03DBD662-45F4-4E87-B7F5-FF3E80EDD41E}" destId="{EFB2D14D-B892-44CC-9F1B-F01D456B9A5A}" srcOrd="2" destOrd="0" parTransId="{FAAEF33C-12C4-4DA6-8B5C-7E1F8EF47490}" sibTransId="{3E12B4BE-7727-4ECE-9A4C-D0FCF13936DC}"/>
    <dgm:cxn modelId="{F39261BA-74E9-4FDB-8D18-6B6F506D6272}" type="presOf" srcId="{EAD579F8-37EB-4E57-9533-F345FC8BD46F}" destId="{C79FF713-7029-4581-9FCB-FDDB8467DDC2}" srcOrd="0" destOrd="0" presId="urn:microsoft.com/office/officeart/2018/2/layout/IconVerticalSolidList"/>
    <dgm:cxn modelId="{37D97FC4-7AED-44A6-B0F2-D57A1BE2936E}" srcId="{03DBD662-45F4-4E87-B7F5-FF3E80EDD41E}" destId="{E08560FE-6FE6-49C4-8D41-3B9FAA3F50BC}" srcOrd="0" destOrd="0" parTransId="{E6EF590F-BEC2-407F-9125-A3ED723DE6D4}" sibTransId="{E608A45E-A8EB-4909-A15D-3C3BBDED2B51}"/>
    <dgm:cxn modelId="{F37910F0-B338-4F7E-AE51-04E00735F9AB}" type="presOf" srcId="{03DBD662-45F4-4E87-B7F5-FF3E80EDD41E}" destId="{975E9144-5717-422C-9B6F-485EFEAE04F2}" srcOrd="0" destOrd="0" presId="urn:microsoft.com/office/officeart/2018/2/layout/IconVerticalSolidList"/>
    <dgm:cxn modelId="{39853646-D608-40D6-9976-D52FBE0292D7}" type="presParOf" srcId="{975E9144-5717-422C-9B6F-485EFEAE04F2}" destId="{D6D02761-200E-4105-8D98-BA8FF873B42B}" srcOrd="0" destOrd="0" presId="urn:microsoft.com/office/officeart/2018/2/layout/IconVerticalSolidList"/>
    <dgm:cxn modelId="{5B626946-A4CF-40BD-A15E-30A3FFBA1420}" type="presParOf" srcId="{D6D02761-200E-4105-8D98-BA8FF873B42B}" destId="{CBE64797-9078-4250-B934-4661576EDCF3}" srcOrd="0" destOrd="0" presId="urn:microsoft.com/office/officeart/2018/2/layout/IconVerticalSolidList"/>
    <dgm:cxn modelId="{1D04A3FE-C5B5-4B73-B2A9-5F63601CE80D}" type="presParOf" srcId="{D6D02761-200E-4105-8D98-BA8FF873B42B}" destId="{B24E5EE0-5095-4E25-ADBC-ECCB57F651CB}" srcOrd="1" destOrd="0" presId="urn:microsoft.com/office/officeart/2018/2/layout/IconVerticalSolidList"/>
    <dgm:cxn modelId="{6005EF11-77B3-4605-8581-9F6653EE3E53}" type="presParOf" srcId="{D6D02761-200E-4105-8D98-BA8FF873B42B}" destId="{8B6DFBCF-3EBE-4955-9A85-3D0DF3F61CBB}" srcOrd="2" destOrd="0" presId="urn:microsoft.com/office/officeart/2018/2/layout/IconVerticalSolidList"/>
    <dgm:cxn modelId="{0ED14BB2-999B-4645-97E3-4167778F6A01}" type="presParOf" srcId="{D6D02761-200E-4105-8D98-BA8FF873B42B}" destId="{48C28C79-1B8F-4E6B-81B5-D18D95C4DF0E}" srcOrd="3" destOrd="0" presId="urn:microsoft.com/office/officeart/2018/2/layout/IconVerticalSolidList"/>
    <dgm:cxn modelId="{00014974-0485-44F3-A6A1-D9BC2C7BFA5B}" type="presParOf" srcId="{975E9144-5717-422C-9B6F-485EFEAE04F2}" destId="{41181195-E0F3-41B1-8FB3-B82A01DFB482}" srcOrd="1" destOrd="0" presId="urn:microsoft.com/office/officeart/2018/2/layout/IconVerticalSolidList"/>
    <dgm:cxn modelId="{5BF8A7DB-759C-41E9-AD4A-5D6495016925}" type="presParOf" srcId="{975E9144-5717-422C-9B6F-485EFEAE04F2}" destId="{4EA4909F-52E9-46AD-8066-BA83CC6F20D4}" srcOrd="2" destOrd="0" presId="urn:microsoft.com/office/officeart/2018/2/layout/IconVerticalSolidList"/>
    <dgm:cxn modelId="{5A7E710C-AC1A-4A30-9397-9E016139D3AC}" type="presParOf" srcId="{4EA4909F-52E9-46AD-8066-BA83CC6F20D4}" destId="{3277C98F-1612-4699-8E16-4D52CD2CFEFB}" srcOrd="0" destOrd="0" presId="urn:microsoft.com/office/officeart/2018/2/layout/IconVerticalSolidList"/>
    <dgm:cxn modelId="{4F23D6F2-1DF5-4DAB-964C-84D5A2AF14FA}" type="presParOf" srcId="{4EA4909F-52E9-46AD-8066-BA83CC6F20D4}" destId="{74A90F2D-0E0D-4045-9CEC-CDC8A7AB08FE}" srcOrd="1" destOrd="0" presId="urn:microsoft.com/office/officeart/2018/2/layout/IconVerticalSolidList"/>
    <dgm:cxn modelId="{DB60CE7C-13E0-4E6B-BA34-0986F34D1C6C}" type="presParOf" srcId="{4EA4909F-52E9-46AD-8066-BA83CC6F20D4}" destId="{8DF5F110-77CC-4F6B-95DA-AEB1EF1A7579}" srcOrd="2" destOrd="0" presId="urn:microsoft.com/office/officeart/2018/2/layout/IconVerticalSolidList"/>
    <dgm:cxn modelId="{C0B7375F-F9F9-47CD-8E6B-23CEA226DE65}" type="presParOf" srcId="{4EA4909F-52E9-46AD-8066-BA83CC6F20D4}" destId="{C79FF713-7029-4581-9FCB-FDDB8467DDC2}" srcOrd="3" destOrd="0" presId="urn:microsoft.com/office/officeart/2018/2/layout/IconVerticalSolidList"/>
    <dgm:cxn modelId="{8A9DB286-4AF6-49AB-9549-742BD02FA83B}" type="presParOf" srcId="{975E9144-5717-422C-9B6F-485EFEAE04F2}" destId="{AE8EAD3F-684F-4164-BC59-7DCC678EFFB5}" srcOrd="3" destOrd="0" presId="urn:microsoft.com/office/officeart/2018/2/layout/IconVerticalSolidList"/>
    <dgm:cxn modelId="{8F82C60F-20A9-47ED-8FE9-4CE17CF77144}" type="presParOf" srcId="{975E9144-5717-422C-9B6F-485EFEAE04F2}" destId="{2AB714A2-4E67-4BD3-B1E5-0F3E3DBA21D0}" srcOrd="4" destOrd="0" presId="urn:microsoft.com/office/officeart/2018/2/layout/IconVerticalSolidList"/>
    <dgm:cxn modelId="{B2F96204-87A6-46B3-A47E-14727621FF78}" type="presParOf" srcId="{2AB714A2-4E67-4BD3-B1E5-0F3E3DBA21D0}" destId="{8F0C5735-0B09-4F0A-94AA-E51F04363D8A}" srcOrd="0" destOrd="0" presId="urn:microsoft.com/office/officeart/2018/2/layout/IconVerticalSolidList"/>
    <dgm:cxn modelId="{0681E9F2-89B1-4A6D-BD85-7FD6995250D9}" type="presParOf" srcId="{2AB714A2-4E67-4BD3-B1E5-0F3E3DBA21D0}" destId="{2DFB25E4-DD17-4AF5-936C-5BEEDD8FBD73}" srcOrd="1" destOrd="0" presId="urn:microsoft.com/office/officeart/2018/2/layout/IconVerticalSolidList"/>
    <dgm:cxn modelId="{4F783B3C-6B7F-42AE-96A4-FC30027C0BE7}" type="presParOf" srcId="{2AB714A2-4E67-4BD3-B1E5-0F3E3DBA21D0}" destId="{C8ECB213-272A-4BDD-8864-A22671A42CE5}" srcOrd="2" destOrd="0" presId="urn:microsoft.com/office/officeart/2018/2/layout/IconVerticalSolidList"/>
    <dgm:cxn modelId="{76B0DE9B-F254-46A2-9568-18471AF7C941}" type="presParOf" srcId="{2AB714A2-4E67-4BD3-B1E5-0F3E3DBA21D0}" destId="{F4BAC88E-11F6-4D4D-8744-1C9B3E2893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64797-9078-4250-B934-4661576EDCF3}">
      <dsp:nvSpPr>
        <dsp:cNvPr id="0" name=""/>
        <dsp:cNvSpPr/>
      </dsp:nvSpPr>
      <dsp:spPr>
        <a:xfrm>
          <a:off x="0" y="512"/>
          <a:ext cx="8947150" cy="11984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E5EE0-5095-4E25-ADBC-ECCB57F651CB}">
      <dsp:nvSpPr>
        <dsp:cNvPr id="0" name=""/>
        <dsp:cNvSpPr/>
      </dsp:nvSpPr>
      <dsp:spPr>
        <a:xfrm>
          <a:off x="362545" y="270173"/>
          <a:ext cx="659173" cy="6591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28C79-1B8F-4E6B-81B5-D18D95C4DF0E}">
      <dsp:nvSpPr>
        <dsp:cNvPr id="0" name=""/>
        <dsp:cNvSpPr/>
      </dsp:nvSpPr>
      <dsp:spPr>
        <a:xfrm>
          <a:off x="1384263" y="512"/>
          <a:ext cx="7562886" cy="1198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41" tIns="126841" rIns="126841" bIns="1268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Regain their market share in the luxury/business hotels category.</a:t>
          </a:r>
          <a:endParaRPr lang="en-US" sz="2500" kern="1200"/>
        </a:p>
      </dsp:txBody>
      <dsp:txXfrm>
        <a:off x="1384263" y="512"/>
        <a:ext cx="7562886" cy="1198496"/>
      </dsp:txXfrm>
    </dsp:sp>
    <dsp:sp modelId="{3277C98F-1612-4699-8E16-4D52CD2CFEFB}">
      <dsp:nvSpPr>
        <dsp:cNvPr id="0" name=""/>
        <dsp:cNvSpPr/>
      </dsp:nvSpPr>
      <dsp:spPr>
        <a:xfrm>
          <a:off x="0" y="1498632"/>
          <a:ext cx="8947150" cy="11984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90F2D-0E0D-4045-9CEC-CDC8A7AB08FE}">
      <dsp:nvSpPr>
        <dsp:cNvPr id="0" name=""/>
        <dsp:cNvSpPr/>
      </dsp:nvSpPr>
      <dsp:spPr>
        <a:xfrm>
          <a:off x="362545" y="1768294"/>
          <a:ext cx="659173" cy="6591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FF713-7029-4581-9FCB-FDDB8467DDC2}">
      <dsp:nvSpPr>
        <dsp:cNvPr id="0" name=""/>
        <dsp:cNvSpPr/>
      </dsp:nvSpPr>
      <dsp:spPr>
        <a:xfrm>
          <a:off x="1384263" y="1498632"/>
          <a:ext cx="7562886" cy="1198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41" tIns="126841" rIns="126841" bIns="1268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Understanding the revenue trend by week/month/day</a:t>
          </a:r>
          <a:endParaRPr lang="en-US" sz="2500" kern="1200"/>
        </a:p>
      </dsp:txBody>
      <dsp:txXfrm>
        <a:off x="1384263" y="1498632"/>
        <a:ext cx="7562886" cy="1198496"/>
      </dsp:txXfrm>
    </dsp:sp>
    <dsp:sp modelId="{8F0C5735-0B09-4F0A-94AA-E51F04363D8A}">
      <dsp:nvSpPr>
        <dsp:cNvPr id="0" name=""/>
        <dsp:cNvSpPr/>
      </dsp:nvSpPr>
      <dsp:spPr>
        <a:xfrm>
          <a:off x="0" y="2996753"/>
          <a:ext cx="8947150" cy="11984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B25E4-DD17-4AF5-936C-5BEEDD8FBD73}">
      <dsp:nvSpPr>
        <dsp:cNvPr id="0" name=""/>
        <dsp:cNvSpPr/>
      </dsp:nvSpPr>
      <dsp:spPr>
        <a:xfrm>
          <a:off x="362545" y="3266415"/>
          <a:ext cx="659173" cy="6591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AC88E-11F6-4D4D-8744-1C9B3E289333}">
      <dsp:nvSpPr>
        <dsp:cNvPr id="0" name=""/>
        <dsp:cNvSpPr/>
      </dsp:nvSpPr>
      <dsp:spPr>
        <a:xfrm>
          <a:off x="1384263" y="2996753"/>
          <a:ext cx="7562886" cy="1198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41" tIns="126841" rIns="126841" bIns="1268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To get insights where business is failing and what can be done to tackle them</a:t>
          </a:r>
          <a:endParaRPr lang="en-US" sz="2500" kern="1200"/>
        </a:p>
      </dsp:txBody>
      <dsp:txXfrm>
        <a:off x="1384263" y="2996753"/>
        <a:ext cx="7562886" cy="1198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78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0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81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1704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84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15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877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52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93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9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4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3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511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3/26/2025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9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3/26/2025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48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3/26/2025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2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45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59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9307-thank-you-free-png-image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A98F0C-6126-42A9-A64F-28A1D3B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959" y="963506"/>
            <a:ext cx="4159440" cy="4827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>
                <a:solidFill>
                  <a:schemeClr val="accent4">
                    <a:lumMod val="20000"/>
                    <a:lumOff val="80000"/>
                  </a:schemeClr>
                </a:solidFill>
              </a:rPr>
              <a:t>  REVENUE </a:t>
            </a:r>
            <a:br>
              <a:rPr lang="en-US" sz="440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4400">
                <a:solidFill>
                  <a:schemeClr val="accent4">
                    <a:lumMod val="20000"/>
                    <a:lumOff val="80000"/>
                  </a:schemeClr>
                </a:solidFill>
              </a:rPr>
              <a:t>INSIGHTS-HOSPITALITY DOMAIN  </a:t>
            </a:r>
            <a:endParaRPr lang="en-US" sz="4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1740D4-774B-4135-B328-F1BD858F1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0962" y="1271732"/>
            <a:ext cx="3150972" cy="482769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Designed and Presented By</a:t>
            </a:r>
          </a:p>
          <a:p>
            <a:pPr algn="l"/>
            <a:r>
              <a:rPr lang="en-US">
                <a:solidFill>
                  <a:srgbClr val="00B0F0"/>
                </a:solidFill>
              </a:rPr>
              <a:t>NAIMA KHATOON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00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2881-76FD-4E46-9401-4FE10F6B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Expected outcome after this analysis?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95B8FF6-F0C2-3C6A-485B-F88CA3839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94759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5800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16441"/>
            <a:ext cx="10353762" cy="970450"/>
          </a:xfrm>
        </p:spPr>
        <p:txBody>
          <a:bodyPr/>
          <a:lstStyle/>
          <a:p>
            <a:r>
              <a:rPr lang="en-IN" b="1" dirty="0"/>
              <a:t>Data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8CFB52-D188-4809-9486-8BF6581D3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782" y="964277"/>
            <a:ext cx="8420793" cy="5284124"/>
          </a:xfrm>
        </p:spPr>
      </p:pic>
    </p:spTree>
    <p:extLst>
      <p:ext uri="{BB962C8B-B14F-4D97-AF65-F5344CB8AC3E}">
        <p14:creationId xmlns:p14="http://schemas.microsoft.com/office/powerpoint/2010/main" val="2007305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8157-F171-4735-90B2-DC1B7EFFD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432" y="357447"/>
            <a:ext cx="8825658" cy="571141"/>
          </a:xfrm>
        </p:spPr>
        <p:txBody>
          <a:bodyPr/>
          <a:lstStyle/>
          <a:p>
            <a:r>
              <a:rPr lang="en-IN" sz="24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REVENUE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8D33F-8C8F-40A9-9C85-4DFDD33FA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740727"/>
            <a:ext cx="8825658" cy="1898073"/>
          </a:xfrm>
        </p:spPr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26010F-E33C-6A82-D3D4-8251D5FEC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07" y="928588"/>
            <a:ext cx="11355385" cy="581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60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BD77A0F3-28BC-4958-B523-14C0F115F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94549" y="623374"/>
            <a:ext cx="10353761" cy="5444273"/>
          </a:xfrm>
        </p:spPr>
      </p:pic>
    </p:spTree>
    <p:extLst>
      <p:ext uri="{BB962C8B-B14F-4D97-AF65-F5344CB8AC3E}">
        <p14:creationId xmlns:p14="http://schemas.microsoft.com/office/powerpoint/2010/main" val="89682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192701"/>
            <a:ext cx="6689921" cy="731973"/>
          </a:xfrm>
        </p:spPr>
        <p:txBody>
          <a:bodyPr>
            <a:normAutofit/>
          </a:bodyPr>
          <a:lstStyle/>
          <a:p>
            <a:r>
              <a:rPr lang="en-IN" b="1"/>
              <a:t>OBJECTIVE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1144" y="806335"/>
            <a:ext cx="6598744" cy="5858963"/>
          </a:xfrm>
        </p:spPr>
        <p:txBody>
          <a:bodyPr anchor="ctr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endParaRPr lang="en-US" sz="2000"/>
          </a:p>
          <a:p>
            <a:pPr>
              <a:lnSpc>
                <a:spcPct val="150000"/>
              </a:lnSpc>
            </a:pPr>
            <a:endParaRPr lang="en-US" sz="2000"/>
          </a:p>
          <a:p>
            <a:pPr>
              <a:lnSpc>
                <a:spcPct val="150000"/>
              </a:lnSpc>
            </a:pPr>
            <a:endParaRPr lang="en-US" sz="2000"/>
          </a:p>
          <a:p>
            <a:pPr>
              <a:lnSpc>
                <a:spcPct val="150000"/>
              </a:lnSpc>
            </a:pPr>
            <a:r>
              <a:rPr lang="en-US" sz="2000"/>
              <a:t>AtliQ is a company that owns multiple hotel chains across various cities of India</a:t>
            </a:r>
          </a:p>
          <a:p>
            <a:pPr>
              <a:lnSpc>
                <a:spcPct val="150000"/>
              </a:lnSpc>
            </a:pPr>
            <a:r>
              <a:rPr lang="en-US" sz="2000"/>
              <a:t>The Managing director / CEO of AtliQ wants to incorporate ‘Business and Data Intelligence’ to identify and track the source of revenue for AtliQ hotels</a:t>
            </a:r>
          </a:p>
          <a:p>
            <a:pPr>
              <a:lnSpc>
                <a:spcPct val="150000"/>
              </a:lnSpc>
            </a:pPr>
            <a:r>
              <a:rPr lang="en-US" sz="2000"/>
              <a:t>Hence, it is decided to develop a KPI Dashboard for AtliQ, using May-22 to July-22 data, which can help track its revenue sources and other relevant KPIs across various dimensions</a:t>
            </a:r>
          </a:p>
          <a:p>
            <a:pPr>
              <a:lnSpc>
                <a:spcPct val="150000"/>
              </a:lnSpc>
            </a:pPr>
            <a:r>
              <a:rPr lang="en-US" sz="2000"/>
              <a:t>It’ll help the management take strategic business decisions based on the insights generated from the dashboard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690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4EBB6-7CE2-CEA5-55C4-2F2CC749D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13" y="924674"/>
            <a:ext cx="4366018" cy="447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7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82746-5015-48D8-B38E-F1D85736F9F8}"/>
              </a:ext>
            </a:extLst>
          </p:cNvPr>
          <p:cNvSpPr txBox="1"/>
          <p:nvPr/>
        </p:nvSpPr>
        <p:spPr>
          <a:xfrm>
            <a:off x="3131254" y="2731231"/>
            <a:ext cx="210620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  <a:p>
            <a:pPr algn="ctr"/>
            <a:r>
              <a:rPr lang="en-IN" b="1" dirty="0"/>
              <a:t>Atliq Seasons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58C6F-01F5-435B-BE23-C5B411CBFBA5}"/>
              </a:ext>
            </a:extLst>
          </p:cNvPr>
          <p:cNvSpPr txBox="1"/>
          <p:nvPr/>
        </p:nvSpPr>
        <p:spPr>
          <a:xfrm>
            <a:off x="843557" y="2095927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DA8F1-489A-4861-9460-6C2863C3F1C7}"/>
              </a:ext>
            </a:extLst>
          </p:cNvPr>
          <p:cNvSpPr txBox="1"/>
          <p:nvPr/>
        </p:nvSpPr>
        <p:spPr>
          <a:xfrm>
            <a:off x="9421852" y="2095927"/>
            <a:ext cx="151355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A3A20-0C29-4003-877D-105AB2A74A5D}"/>
              </a:ext>
            </a:extLst>
          </p:cNvPr>
          <p:cNvSpPr txBox="1"/>
          <p:nvPr/>
        </p:nvSpPr>
        <p:spPr>
          <a:xfrm>
            <a:off x="6749902" y="2696092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</p:spTree>
    <p:extLst>
      <p:ext uri="{BB962C8B-B14F-4D97-AF65-F5344CB8AC3E}">
        <p14:creationId xmlns:p14="http://schemas.microsoft.com/office/powerpoint/2010/main" val="364597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4035BA-ADDD-3D63-1024-7E534656CEB5}"/>
              </a:ext>
            </a:extLst>
          </p:cNvPr>
          <p:cNvSpPr txBox="1"/>
          <p:nvPr/>
        </p:nvSpPr>
        <p:spPr>
          <a:xfrm>
            <a:off x="2831177" y="401381"/>
            <a:ext cx="60973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Problem statement </a:t>
            </a:r>
            <a:endParaRPr lang="en-IN" sz="2400" b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1DB4E-54EB-EEB5-AB94-BC2D409F5BE8}"/>
              </a:ext>
            </a:extLst>
          </p:cNvPr>
          <p:cNvSpPr txBox="1"/>
          <p:nvPr/>
        </p:nvSpPr>
        <p:spPr>
          <a:xfrm>
            <a:off x="2333799" y="1065657"/>
            <a:ext cx="6097384" cy="4194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/>
              <a:t>Identify the data sources pertaining to revenue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/>
              <a:t>Clean and model the data as per requirement for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/>
              <a:t>Create a revenue dashboard that measures important KPIs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/>
              <a:t>Relevant filters need to provided to slice and dice the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/>
              <a:t>The dashboard should depict both high level and granular insights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2580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2BDB92-0604-54A3-F2C4-45CB2E19CCE6}"/>
              </a:ext>
            </a:extLst>
          </p:cNvPr>
          <p:cNvSpPr txBox="1"/>
          <p:nvPr/>
        </p:nvSpPr>
        <p:spPr>
          <a:xfrm>
            <a:off x="2907376" y="476195"/>
            <a:ext cx="60973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Solution approach</a:t>
            </a:r>
            <a:endParaRPr lang="en-IN" sz="2400" b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F3E52-AEA7-7DAA-ECAB-0EB5649585F9}"/>
              </a:ext>
            </a:extLst>
          </p:cNvPr>
          <p:cNvSpPr txBox="1"/>
          <p:nvPr/>
        </p:nvSpPr>
        <p:spPr>
          <a:xfrm>
            <a:off x="2217420" y="1290029"/>
            <a:ext cx="6097384" cy="3779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/>
              <a:t>There are 5 tables provided for tracking revenue, 3 dimension tables (date, hotel, room) and 2 fact tables (bookings, aggregated bookings)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/>
              <a:t>Power BI was the tool used for creating the visualization/dashboard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/>
              <a:t>The data was imported, analysed and transformed as per necessity within Power Query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/>
              <a:t>The relationships between the tables were created within Power Pivot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41374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297633-E083-538E-A8C7-6AF2AE9E5264}"/>
              </a:ext>
            </a:extLst>
          </p:cNvPr>
          <p:cNvSpPr txBox="1"/>
          <p:nvPr/>
        </p:nvSpPr>
        <p:spPr>
          <a:xfrm>
            <a:off x="1760220" y="343192"/>
            <a:ext cx="79989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Data cleaning/transformation in Power Query</a:t>
            </a:r>
            <a:endParaRPr lang="en-IN" sz="2400" b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8CACCDD-E395-B74E-352A-04D6C6C76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71" y="1089195"/>
            <a:ext cx="10174287" cy="545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61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667" y="273551"/>
            <a:ext cx="3740815" cy="640850"/>
          </a:xfrm>
        </p:spPr>
        <p:txBody>
          <a:bodyPr>
            <a:normAutofit/>
          </a:bodyPr>
          <a:lstStyle/>
          <a:p>
            <a:pPr algn="r"/>
            <a:r>
              <a:rPr lang="en-US" sz="2400" b="1"/>
              <a:t>Solution approach</a:t>
            </a:r>
            <a:endParaRPr lang="en-IN" sz="2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119" y="1015153"/>
            <a:ext cx="9677746" cy="4827694"/>
          </a:xfrm>
          <a:effectLst/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/>
              <a:t>A few measures were created to calculate the KPIs as shown below: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/>
              <a:t>	</a:t>
            </a:r>
            <a:r>
              <a:rPr lang="en-IN" sz="2000" b="1"/>
              <a:t>Revenue </a:t>
            </a:r>
            <a:r>
              <a:rPr lang="en-IN" sz="2000"/>
              <a:t>= Sum of revenue_realized from Bookings table (in Rs.)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/>
              <a:t>	</a:t>
            </a:r>
            <a:r>
              <a:rPr lang="en-IN" sz="2000" b="1"/>
              <a:t>Total bookings </a:t>
            </a:r>
            <a:r>
              <a:rPr lang="en-IN" sz="2000"/>
              <a:t>= Count of booking_id from Bookings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/>
              <a:t>	</a:t>
            </a:r>
            <a:r>
              <a:rPr lang="en-IN" sz="2000" b="1"/>
              <a:t>Avg rating</a:t>
            </a:r>
            <a:r>
              <a:rPr lang="en-IN" sz="2000"/>
              <a:t> = Average of ratings from Bookings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/>
              <a:t>	</a:t>
            </a:r>
            <a:r>
              <a:rPr lang="en-IN" sz="2000" b="1"/>
              <a:t>Total capacity </a:t>
            </a:r>
            <a:r>
              <a:rPr lang="en-IN" sz="2000"/>
              <a:t>= Sum of capacity from Aggregated bookings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/>
              <a:t>	</a:t>
            </a:r>
            <a:r>
              <a:rPr lang="en-IN" sz="2000" b="1"/>
              <a:t>Total successful bookings </a:t>
            </a:r>
            <a:r>
              <a:rPr lang="en-IN" sz="2000"/>
              <a:t>= Sum of successful bookings from Aggregated bookings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/>
              <a:t>	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61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F49239-1321-5F3E-EF02-6319F7EBE537}"/>
              </a:ext>
            </a:extLst>
          </p:cNvPr>
          <p:cNvSpPr txBox="1"/>
          <p:nvPr/>
        </p:nvSpPr>
        <p:spPr>
          <a:xfrm>
            <a:off x="573578" y="1738848"/>
            <a:ext cx="8572499" cy="2532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1800" b="1"/>
              <a:t>Occupancy rate </a:t>
            </a:r>
            <a:r>
              <a:rPr lang="en-IN" sz="1800"/>
              <a:t>= Total successful bookings / Total capacity (in %)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/>
              <a:t>	</a:t>
            </a:r>
            <a:r>
              <a:rPr lang="en-IN" sz="1800" b="1"/>
              <a:t>Total cancelled bookings </a:t>
            </a:r>
            <a:r>
              <a:rPr lang="en-IN" sz="1800"/>
              <a:t>= Count of booking_id with status=‘cancelled’ from Bookings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/>
              <a:t>	</a:t>
            </a:r>
            <a:r>
              <a:rPr lang="en-IN" sz="1800" b="1"/>
              <a:t>Cancellation rate </a:t>
            </a:r>
            <a:r>
              <a:rPr lang="en-IN" sz="1800"/>
              <a:t>= Total cancelled bookings / Total bookings (in %)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/>
              <a:t>	</a:t>
            </a:r>
            <a:r>
              <a:rPr lang="en-IN" sz="1800" b="1"/>
              <a:t>Avg stay duration </a:t>
            </a:r>
            <a:r>
              <a:rPr lang="en-IN" sz="1800"/>
              <a:t>= Average days stayed by customer in a room per booking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12678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8090"/>
            <a:ext cx="10353762" cy="970450"/>
          </a:xfrm>
        </p:spPr>
        <p:txBody>
          <a:bodyPr/>
          <a:lstStyle/>
          <a:p>
            <a:r>
              <a:rPr lang="en-IN" b="1" dirty="0"/>
              <a:t>Mock-up Dashboard  </a:t>
            </a:r>
          </a:p>
        </p:txBody>
      </p:sp>
      <p:pic>
        <p:nvPicPr>
          <p:cNvPr id="3" name="Content Placeholder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50E96EC-CD6F-4B52-BB47-C821CC819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279" y="2052638"/>
            <a:ext cx="6713218" cy="4195762"/>
          </a:xfrm>
        </p:spPr>
      </p:pic>
    </p:spTree>
    <p:extLst>
      <p:ext uri="{BB962C8B-B14F-4D97-AF65-F5344CB8AC3E}">
        <p14:creationId xmlns:p14="http://schemas.microsoft.com/office/powerpoint/2010/main" val="3679631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397</TotalTime>
  <Words>462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  REVENUE  INSIGHTS-HOSPITALITY DOMAIN  </vt:lpstr>
      <vt:lpstr>OBJECTIVE</vt:lpstr>
      <vt:lpstr>PowerPoint Presentation</vt:lpstr>
      <vt:lpstr>PowerPoint Presentation</vt:lpstr>
      <vt:lpstr>PowerPoint Presentation</vt:lpstr>
      <vt:lpstr>PowerPoint Presentation</vt:lpstr>
      <vt:lpstr>Solution approach</vt:lpstr>
      <vt:lpstr>PowerPoint Presentation</vt:lpstr>
      <vt:lpstr>Mock-up Dashboard  </vt:lpstr>
      <vt:lpstr>Expected outcome after this analysis?</vt:lpstr>
      <vt:lpstr>Data Model</vt:lpstr>
      <vt:lpstr>REVENUE 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S</dc:creator>
  <cp:lastModifiedBy>nida khatoon</cp:lastModifiedBy>
  <cp:revision>3</cp:revision>
  <dcterms:created xsi:type="dcterms:W3CDTF">2022-09-16T13:01:48Z</dcterms:created>
  <dcterms:modified xsi:type="dcterms:W3CDTF">2025-03-26T16:00:29Z</dcterms:modified>
</cp:coreProperties>
</file>