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2" r:id="rId14"/>
    <p:sldId id="274" r:id="rId15"/>
    <p:sldId id="275" r:id="rId16"/>
    <p:sldId id="279" r:id="rId17"/>
    <p:sldId id="277" r:id="rId18"/>
    <p:sldId id="280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0"/>
    <p:restoredTop sz="94719"/>
  </p:normalViewPr>
  <p:slideViewPr>
    <p:cSldViewPr snapToGrid="0" snapToObjects="1">
      <p:cViewPr varScale="1">
        <p:scale>
          <a:sx n="84" d="100"/>
          <a:sy n="84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Columbia, story of organ donation between </a:t>
            </a:r>
            <a:r>
              <a:rPr dirty="0" err="1"/>
              <a:t>austria</a:t>
            </a:r>
            <a:r>
              <a:rPr dirty="0"/>
              <a:t> and </a:t>
            </a:r>
            <a:r>
              <a:rPr dirty="0" err="1"/>
              <a:t>germany</a:t>
            </a:r>
            <a:r>
              <a:rPr dirty="0"/>
              <a:t>.</a:t>
            </a:r>
          </a:p>
          <a:p>
            <a:r>
              <a:rPr dirty="0"/>
              <a:t>In one was 99% and the other 12% of people that are subscribed as organ donor.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584200" rtl="0" latinLnBrk="0"/>
            <a:r>
              <a:rPr lang="en-US" dirty="0"/>
              <a:t>See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ask why they are not good examples of simple rewiring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linkedin.jpg" descr="linkedin.jpg"/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-1981200" y="-939800"/>
            <a:ext cx="17843500" cy="1162376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ean P. Cornelius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099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 Emma K. </a:t>
            </a:r>
            <a:r>
              <a:rPr lang="en-US" dirty="0" err="1"/>
              <a:t>Towlson</a:t>
            </a:r>
            <a:r>
              <a:rPr lang="en-US" dirty="0"/>
              <a:t>, Louis </a:t>
            </a:r>
            <a:r>
              <a:rPr lang="en-US" dirty="0" err="1"/>
              <a:t>Shekhtman</a:t>
            </a:r>
            <a:r>
              <a:rPr lang="en-US" dirty="0"/>
              <a:t>, Sebastian </a:t>
            </a:r>
            <a:r>
              <a:rPr lang="en-US" dirty="0" err="1"/>
              <a:t>Ruf</a:t>
            </a:r>
            <a:r>
              <a:rPr lang="en-US" dirty="0"/>
              <a:t>, Michael Danziger</a:t>
            </a:r>
          </a:p>
          <a:p>
            <a:r>
              <a:rPr lang="en-US" dirty="0"/>
              <a:t>Based on slides from R. Sinatra</a:t>
            </a:r>
            <a:endParaRPr dirty="0"/>
          </a:p>
        </p:txBody>
      </p:sp>
      <p:sp>
        <p:nvSpPr>
          <p:cNvPr id="139" name="Rectangle"/>
          <p:cNvSpPr/>
          <p:nvPr/>
        </p:nvSpPr>
        <p:spPr>
          <a:xfrm>
            <a:off x="7531100" y="5613400"/>
            <a:ext cx="1066800" cy="228600"/>
          </a:xfrm>
          <a:prstGeom prst="rect">
            <a:avLst/>
          </a:prstGeom>
          <a:solidFill>
            <a:srgbClr val="D6D6D6"/>
          </a:solidFill>
          <a:ln w="25400">
            <a:solidFill>
              <a:srgbClr val="D6D6D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0" name="The importance of…"/>
          <p:cNvSpPr txBox="1"/>
          <p:nvPr/>
        </p:nvSpPr>
        <p:spPr>
          <a:xfrm>
            <a:off x="1122" y="3092449"/>
            <a:ext cx="12992101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400" i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importance of </a:t>
            </a:r>
          </a:p>
          <a:p>
            <a:pPr>
              <a:defRPr sz="8400" i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null model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"/>
          <p:cNvGrpSpPr/>
          <p:nvPr/>
        </p:nvGrpSpPr>
        <p:grpSpPr>
          <a:xfrm>
            <a:off x="2873576" y="3384553"/>
            <a:ext cx="7822123" cy="5929526"/>
            <a:chOff x="0" y="0"/>
            <a:chExt cx="3619500" cy="2743745"/>
          </a:xfrm>
        </p:grpSpPr>
        <p:pic>
          <p:nvPicPr>
            <p:cNvPr id="218" name="CitationNetworkDiagram1.png" descr="CitationNetworkDiagram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65" y="0"/>
              <a:ext cx="3433256" cy="2712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Rectangle"/>
            <p:cNvSpPr/>
            <p:nvPr/>
          </p:nvSpPr>
          <p:spPr>
            <a:xfrm>
              <a:off x="0" y="2307982"/>
              <a:ext cx="3619500" cy="435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21" name="In some cases rewiring (configuration model) is not a good starting point"/>
          <p:cNvSpPr txBox="1"/>
          <p:nvPr/>
        </p:nvSpPr>
        <p:spPr>
          <a:xfrm>
            <a:off x="1126" y="31750"/>
            <a:ext cx="129921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some cases rewiring (configuration model) </a:t>
            </a:r>
            <a:r>
              <a:rPr u="sng"/>
              <a:t>is not</a:t>
            </a:r>
            <a:r>
              <a:t> a good starting point </a:t>
            </a:r>
          </a:p>
        </p:txBody>
      </p:sp>
      <p:sp>
        <p:nvSpPr>
          <p:cNvPr id="222" name="citation network"/>
          <p:cNvSpPr txBox="1"/>
          <p:nvPr/>
        </p:nvSpPr>
        <p:spPr>
          <a:xfrm>
            <a:off x="3900025" y="8666378"/>
            <a:ext cx="51943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citation network</a:t>
            </a:r>
          </a:p>
        </p:txBody>
      </p:sp>
      <p:sp>
        <p:nvSpPr>
          <p:cNvPr id="9" name="citation network"/>
          <p:cNvSpPr txBox="1"/>
          <p:nvPr/>
        </p:nvSpPr>
        <p:spPr>
          <a:xfrm>
            <a:off x="3900025" y="2364230"/>
            <a:ext cx="51943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TIME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creen Shot 2014-09-10 at 15.15.24.png" descr="Screen Shot 2014-09-10 at 15.15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31" y="3515239"/>
            <a:ext cx="9635489" cy="506340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In some cases rewiring (configuration model) is not a good starting point"/>
          <p:cNvSpPr txBox="1"/>
          <p:nvPr/>
        </p:nvSpPr>
        <p:spPr>
          <a:xfrm>
            <a:off x="1126" y="31750"/>
            <a:ext cx="129921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some cases rewiring (configuration model) </a:t>
            </a:r>
            <a:r>
              <a:rPr u="sng"/>
              <a:t>is not</a:t>
            </a:r>
            <a:r>
              <a:t> a good starting point </a:t>
            </a:r>
          </a:p>
        </p:txBody>
      </p:sp>
      <p:sp>
        <p:nvSpPr>
          <p:cNvPr id="234" name="city (spatial network)"/>
          <p:cNvSpPr txBox="1"/>
          <p:nvPr/>
        </p:nvSpPr>
        <p:spPr>
          <a:xfrm>
            <a:off x="3667433" y="2568125"/>
            <a:ext cx="59690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SPACE</a:t>
            </a:r>
            <a:endParaRPr dirty="0"/>
          </a:p>
        </p:txBody>
      </p:sp>
      <p:sp>
        <p:nvSpPr>
          <p:cNvPr id="7" name="city (spatial network)"/>
          <p:cNvSpPr txBox="1"/>
          <p:nvPr/>
        </p:nvSpPr>
        <p:spPr>
          <a:xfrm>
            <a:off x="3667433" y="8869171"/>
            <a:ext cx="59690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Urban infrastructure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In some cases rewiring (configuration model) is not a good starting point"/>
          <p:cNvSpPr txBox="1"/>
          <p:nvPr/>
        </p:nvSpPr>
        <p:spPr>
          <a:xfrm>
            <a:off x="1126" y="31750"/>
            <a:ext cx="129921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some cases rewiring (configuration model) </a:t>
            </a:r>
            <a:r>
              <a:rPr u="sng"/>
              <a:t>is not</a:t>
            </a:r>
            <a:r>
              <a:t> a good starting point </a:t>
            </a:r>
          </a:p>
        </p:txBody>
      </p:sp>
      <p:sp>
        <p:nvSpPr>
          <p:cNvPr id="242" name="sexual relationships"/>
          <p:cNvSpPr txBox="1"/>
          <p:nvPr/>
        </p:nvSpPr>
        <p:spPr>
          <a:xfrm>
            <a:off x="3900026" y="8647681"/>
            <a:ext cx="51943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e.g. </a:t>
            </a:r>
            <a:r>
              <a:rPr dirty="0"/>
              <a:t>sexual relationships</a:t>
            </a:r>
          </a:p>
        </p:txBody>
      </p:sp>
      <p:sp>
        <p:nvSpPr>
          <p:cNvPr id="9" name="sexual relationships"/>
          <p:cNvSpPr txBox="1"/>
          <p:nvPr/>
        </p:nvSpPr>
        <p:spPr>
          <a:xfrm>
            <a:off x="3900026" y="1865602"/>
            <a:ext cx="51943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OTHER NODAL PROPERTIES</a:t>
            </a:r>
            <a:endParaRPr dirty="0"/>
          </a:p>
        </p:txBody>
      </p:sp>
      <p:pic>
        <p:nvPicPr>
          <p:cNvPr id="10" name="sexual_network.gif" descr="sexual_networ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29" y="3227879"/>
            <a:ext cx="5261897" cy="5268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weighted networks"/>
          <p:cNvSpPr txBox="1"/>
          <p:nvPr/>
        </p:nvSpPr>
        <p:spPr>
          <a:xfrm>
            <a:off x="2769218" y="8543012"/>
            <a:ext cx="717703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e.g. </a:t>
            </a:r>
            <a:r>
              <a:rPr dirty="0"/>
              <a:t>weighted networks</a:t>
            </a:r>
            <a:r>
              <a:rPr lang="en-US" dirty="0"/>
              <a:t>, bipartite networks</a:t>
            </a:r>
            <a:endParaRPr dirty="0"/>
          </a:p>
        </p:txBody>
      </p:sp>
      <p:pic>
        <p:nvPicPr>
          <p:cNvPr id="259" name="weighted_undirected-2.jpg" descr="weighted_undirected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55" y="3273752"/>
            <a:ext cx="5488763" cy="535239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In some cases rewiring (configuration model) is not a good starting point"/>
          <p:cNvSpPr txBox="1"/>
          <p:nvPr/>
        </p:nvSpPr>
        <p:spPr>
          <a:xfrm>
            <a:off x="1126" y="31750"/>
            <a:ext cx="129921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some cases rewiring (configuration model) </a:t>
            </a:r>
            <a:r>
              <a:rPr u="sng"/>
              <a:t>is not</a:t>
            </a:r>
            <a:r>
              <a:t> a good starting point </a:t>
            </a:r>
          </a:p>
        </p:txBody>
      </p:sp>
      <p:sp>
        <p:nvSpPr>
          <p:cNvPr id="11" name="weighted networks"/>
          <p:cNvSpPr txBox="1"/>
          <p:nvPr/>
        </p:nvSpPr>
        <p:spPr>
          <a:xfrm>
            <a:off x="3900026" y="2320535"/>
            <a:ext cx="5194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LINK PROPERTIES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sortativity coefficient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Assortativity coefficient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1692378" y="4072398"/>
            <a:ext cx="10033000" cy="1054100"/>
            <a:chOff x="0" y="0"/>
            <a:chExt cx="10033000" cy="1054100"/>
          </a:xfrm>
        </p:grpSpPr>
        <p:pic>
          <p:nvPicPr>
            <p:cNvPr id="279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11700" cy="1054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droppedImage.pdf" descr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200" y="71156"/>
              <a:ext cx="3352800" cy="9194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with"/>
            <p:cNvSpPr txBox="1"/>
            <p:nvPr/>
          </p:nvSpPr>
          <p:spPr>
            <a:xfrm>
              <a:off x="5232400" y="241300"/>
              <a:ext cx="12319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60606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with</a:t>
              </a:r>
            </a:p>
          </p:txBody>
        </p:sp>
      </p:grpSp>
      <p:sp>
        <p:nvSpPr>
          <p:cNvPr id="283" name="Oval"/>
          <p:cNvSpPr/>
          <p:nvPr/>
        </p:nvSpPr>
        <p:spPr>
          <a:xfrm>
            <a:off x="4156178" y="3970798"/>
            <a:ext cx="812800" cy="673100"/>
          </a:xfrm>
          <a:prstGeom prst="ellipse">
            <a:avLst/>
          </a:prstGeom>
          <a:ln w="38100">
            <a:solidFill>
              <a:srgbClr val="B51A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 flipH="1">
            <a:off x="3341145" y="4631198"/>
            <a:ext cx="827733" cy="654249"/>
          </a:xfrm>
          <a:prstGeom prst="line">
            <a:avLst/>
          </a:prstGeom>
          <a:ln w="25400">
            <a:solidFill>
              <a:srgbClr val="B51A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1" name="data"/>
          <p:cNvSpPr txBox="1"/>
          <p:nvPr/>
        </p:nvSpPr>
        <p:spPr>
          <a:xfrm>
            <a:off x="2239792" y="5018547"/>
            <a:ext cx="115531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</a:t>
            </a:r>
          </a:p>
        </p:txBody>
      </p:sp>
      <p:sp>
        <p:nvSpPr>
          <p:cNvPr id="292" name="null model"/>
          <p:cNvSpPr txBox="1"/>
          <p:nvPr/>
        </p:nvSpPr>
        <p:spPr>
          <a:xfrm>
            <a:off x="5124739" y="5018547"/>
            <a:ext cx="25455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 model</a:t>
            </a:r>
          </a:p>
        </p:txBody>
      </p:sp>
      <p:sp>
        <p:nvSpPr>
          <p:cNvPr id="293" name="Oval"/>
          <p:cNvSpPr/>
          <p:nvPr/>
        </p:nvSpPr>
        <p:spPr>
          <a:xfrm>
            <a:off x="5349978" y="3970798"/>
            <a:ext cx="939800" cy="673100"/>
          </a:xfrm>
          <a:prstGeom prst="ellipse">
            <a:avLst/>
          </a:prstGeom>
          <a:ln w="38100">
            <a:solidFill>
              <a:srgbClr val="B51A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5847510" y="4732798"/>
            <a:ext cx="288331" cy="439490"/>
          </a:xfrm>
          <a:prstGeom prst="line">
            <a:avLst/>
          </a:prstGeom>
          <a:ln w="25400">
            <a:solidFill>
              <a:srgbClr val="B51A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5" name="Use this concept to see if an exercise or a code is correct"/>
          <p:cNvSpPr txBox="1"/>
          <p:nvPr/>
        </p:nvSpPr>
        <p:spPr>
          <a:xfrm>
            <a:off x="1457633" y="6857052"/>
            <a:ext cx="103378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/>
              <a:t>In some cases, the null model is built in, but you still have to be aware of which null model that is!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sortativity coefficient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/>
              <a:t>Github</a:t>
            </a:r>
            <a:endParaRPr dirty="0"/>
          </a:p>
        </p:txBody>
      </p:sp>
      <p:sp>
        <p:nvSpPr>
          <p:cNvPr id="15" name="Measure, for example, the clustering coefficient">
            <a:extLst>
              <a:ext uri="{FF2B5EF4-FFF2-40B4-BE49-F238E27FC236}">
                <a16:creationId xmlns:a16="http://schemas.microsoft.com/office/drawing/2014/main" id="{31631E32-B52B-8A4E-B402-3E4858573C34}"/>
              </a:ext>
            </a:extLst>
          </p:cNvPr>
          <p:cNvSpPr txBox="1"/>
          <p:nvPr/>
        </p:nvSpPr>
        <p:spPr>
          <a:xfrm>
            <a:off x="57150" y="2215415"/>
            <a:ext cx="12839700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For your final projects, you’re expected to put the code and findings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 lvl="3" indent="0" algn="l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80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sortativity coefficient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‘Fake’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15" name="Measure, for example, the clustering coefficient">
            <a:extLst>
              <a:ext uri="{FF2B5EF4-FFF2-40B4-BE49-F238E27FC236}">
                <a16:creationId xmlns:a16="http://schemas.microsoft.com/office/drawing/2014/main" id="{31631E32-B52B-8A4E-B402-3E4858573C34}"/>
              </a:ext>
            </a:extLst>
          </p:cNvPr>
          <p:cNvSpPr txBox="1"/>
          <p:nvPr/>
        </p:nvSpPr>
        <p:spPr>
          <a:xfrm>
            <a:off x="50800" y="2982386"/>
            <a:ext cx="12839700" cy="5304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you have to make an account at </a:t>
            </a:r>
            <a:r>
              <a:rPr lang="en-US" dirty="0" err="1"/>
              <a:t>github.com</a:t>
            </a: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you sign in, there is a ‘Start a Project’ link you can click on. Then fill out the ‘repository name’  and click </a:t>
            </a:r>
            <a:r>
              <a:rPr lang="en-US" b="1" dirty="0"/>
              <a:t>create repository</a:t>
            </a: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creating the repository, you’ll see something to ‘upload an existing file’ which you can use to upload your </a:t>
            </a:r>
            <a:r>
              <a:rPr lang="en-US" dirty="0" err="1"/>
              <a:t>jupyter</a:t>
            </a:r>
            <a:r>
              <a:rPr lang="en-US" dirty="0"/>
              <a:t> notebooks and any other files you may need to add. 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I’d also suggest adding a </a:t>
            </a:r>
            <a:r>
              <a:rPr lang="en-US" dirty="0" err="1"/>
              <a:t>README.md</a:t>
            </a:r>
            <a:r>
              <a:rPr lang="en-US" dirty="0"/>
              <a:t> (which will show up as the title and information on your project page).</a:t>
            </a:r>
          </a:p>
          <a:p>
            <a:pPr lvl="3" indent="0" algn="l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sortativity coefficient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Basics of ‘Real’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15" name="Measure, for example, the clustering coefficient">
            <a:extLst>
              <a:ext uri="{FF2B5EF4-FFF2-40B4-BE49-F238E27FC236}">
                <a16:creationId xmlns:a16="http://schemas.microsoft.com/office/drawing/2014/main" id="{31631E32-B52B-8A4E-B402-3E4858573C34}"/>
              </a:ext>
            </a:extLst>
          </p:cNvPr>
          <p:cNvSpPr txBox="1"/>
          <p:nvPr/>
        </p:nvSpPr>
        <p:spPr>
          <a:xfrm>
            <a:off x="57150" y="1863552"/>
            <a:ext cx="12839700" cy="690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git clone [address] – this will download/clone a </a:t>
            </a:r>
            <a:r>
              <a:rPr lang="en-US" dirty="0" err="1"/>
              <a:t>github</a:t>
            </a:r>
            <a:r>
              <a:rPr lang="en-US" dirty="0"/>
              <a:t> to your local computer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git add [filename] – this will add a file to be maintained in the </a:t>
            </a:r>
            <a:r>
              <a:rPr lang="en-US" dirty="0" err="1"/>
              <a:t>github</a:t>
            </a: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git commit [filename] – this will ‘commit’ or save the versions of the current files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git push – this will push all commits to the </a:t>
            </a:r>
            <a:r>
              <a:rPr lang="en-US" dirty="0" err="1"/>
              <a:t>github</a:t>
            </a: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git pull – this will download the latest version of all files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very commonly used in software engineering projects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3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5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ssortativity coefficient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Recommendations</a:t>
            </a:r>
            <a:endParaRPr dirty="0"/>
          </a:p>
        </p:txBody>
      </p:sp>
      <p:sp>
        <p:nvSpPr>
          <p:cNvPr id="15" name="Measure, for example, the clustering coefficient">
            <a:extLst>
              <a:ext uri="{FF2B5EF4-FFF2-40B4-BE49-F238E27FC236}">
                <a16:creationId xmlns:a16="http://schemas.microsoft.com/office/drawing/2014/main" id="{31631E32-B52B-8A4E-B402-3E4858573C34}"/>
              </a:ext>
            </a:extLst>
          </p:cNvPr>
          <p:cNvSpPr txBox="1"/>
          <p:nvPr/>
        </p:nvSpPr>
        <p:spPr>
          <a:xfrm>
            <a:off x="0" y="2720936"/>
            <a:ext cx="12839700" cy="5457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Make a separate folder for all raw data files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Make a folder for pre-processed files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Add modules/code in an easy to understand format e.g. perhaps in a folder or if its just one file then perhaps as a standalone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Add a </a:t>
            </a:r>
            <a:r>
              <a:rPr lang="en-US" dirty="0" err="1"/>
              <a:t>README.md</a:t>
            </a:r>
            <a:r>
              <a:rPr lang="en-US" dirty="0"/>
              <a:t> file to make it easy to understand your project and the layout of the folders (this will render on the homepage of your </a:t>
            </a:r>
            <a:r>
              <a:rPr lang="en-US" dirty="0" err="1"/>
              <a:t>github</a:t>
            </a:r>
            <a:r>
              <a:rPr lang="en-US" dirty="0"/>
              <a:t> project)</a:t>
            </a:r>
          </a:p>
          <a:p>
            <a:pPr marL="457200"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3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08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4-09-08 at 16.31.40.png" descr="Screen Shot 2014-09-08 at 16.31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90" y="921395"/>
            <a:ext cx="4943020" cy="7660433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premise of good science is having an expectation,…"/>
          <p:cNvSpPr txBox="1"/>
          <p:nvPr/>
        </p:nvSpPr>
        <p:spPr>
          <a:xfrm>
            <a:off x="685800" y="3341827"/>
            <a:ext cx="11620500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400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Good science means making comparisons with respect to an expectation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e sad case of Sally Clark"/>
          <p:cNvSpPr txBox="1"/>
          <p:nvPr/>
        </p:nvSpPr>
        <p:spPr>
          <a:xfrm>
            <a:off x="685800" y="3390900"/>
            <a:ext cx="11620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The sad case of Sally Clark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uild an expectation for your measures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Build an expectation for your measures</a:t>
            </a:r>
          </a:p>
        </p:txBody>
      </p:sp>
      <p:sp>
        <p:nvSpPr>
          <p:cNvPr id="153" name="Measurement on your network data."/>
          <p:cNvSpPr txBox="1"/>
          <p:nvPr/>
        </p:nvSpPr>
        <p:spPr>
          <a:xfrm>
            <a:off x="344934" y="4006849"/>
            <a:ext cx="29337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Measurement on your network data. </a:t>
            </a:r>
          </a:p>
        </p:txBody>
      </p:sp>
      <p:sp>
        <p:nvSpPr>
          <p:cNvPr id="154" name="Arrow"/>
          <p:cNvSpPr/>
          <p:nvPr/>
        </p:nvSpPr>
        <p:spPr>
          <a:xfrm>
            <a:off x="3832720" y="4006849"/>
            <a:ext cx="2628900" cy="1574800"/>
          </a:xfrm>
          <a:prstGeom prst="rightArrow">
            <a:avLst>
              <a:gd name="adj1" fmla="val 32000"/>
              <a:gd name="adj2" fmla="val 35484"/>
            </a:avLst>
          </a:prstGeom>
          <a:solidFill>
            <a:srgbClr val="D6D6D6"/>
          </a:solidFill>
          <a:ln w="25400">
            <a:solidFill>
              <a:srgbClr val="60606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5" name="compare..."/>
          <p:cNvSpPr txBox="1"/>
          <p:nvPr/>
        </p:nvSpPr>
        <p:spPr>
          <a:xfrm>
            <a:off x="3939282" y="4470398"/>
            <a:ext cx="24011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compare...</a:t>
            </a:r>
          </a:p>
        </p:txBody>
      </p:sp>
      <p:sp>
        <p:nvSpPr>
          <p:cNvPr id="156" name="...to networks with same N and &lt;k&gt; as your data (ER networks)"/>
          <p:cNvSpPr txBox="1"/>
          <p:nvPr/>
        </p:nvSpPr>
        <p:spPr>
          <a:xfrm>
            <a:off x="6340475" y="2838450"/>
            <a:ext cx="640080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...to networks with same </a:t>
            </a:r>
            <a:r>
              <a:rPr i="1" dirty="0"/>
              <a:t>N</a:t>
            </a:r>
            <a:r>
              <a:rPr dirty="0"/>
              <a:t> and </a:t>
            </a:r>
            <a:r>
              <a:rPr i="1" dirty="0"/>
              <a:t>&lt;k&gt;</a:t>
            </a:r>
            <a:r>
              <a:rPr dirty="0"/>
              <a:t> as your data (ER networks)</a:t>
            </a:r>
          </a:p>
        </p:txBody>
      </p:sp>
      <p:sp>
        <p:nvSpPr>
          <p:cNvPr id="157" name="...to networks with same degree distribution (degree-preserving randomizations, configuration model, ...)"/>
          <p:cNvSpPr txBox="1"/>
          <p:nvPr/>
        </p:nvSpPr>
        <p:spPr>
          <a:xfrm>
            <a:off x="6232525" y="5461000"/>
            <a:ext cx="66167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 b="1"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...to networks with same degree distribution (degree-preserving randomizations, configuration model, ...)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uild an expectation for your measures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Build an expectation for your measures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1816100" y="2120900"/>
            <a:ext cx="9486900" cy="584200"/>
            <a:chOff x="0" y="0"/>
            <a:chExt cx="9486900" cy="584200"/>
          </a:xfrm>
        </p:grpSpPr>
        <p:sp>
          <p:nvSpPr>
            <p:cNvPr id="160" name="Measure, for example, the clustering coefficient"/>
            <p:cNvSpPr txBox="1"/>
            <p:nvPr/>
          </p:nvSpPr>
          <p:spPr>
            <a:xfrm>
              <a:off x="0" y="0"/>
              <a:ext cx="93218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60606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Measure, for example, the clustering coefficient</a:t>
              </a:r>
            </a:p>
          </p:txBody>
        </p:sp>
        <p:pic>
          <p:nvPicPr>
            <p:cNvPr id="161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0" y="139700"/>
              <a:ext cx="342900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Comparison to ER network"/>
          <p:cNvSpPr txBox="1"/>
          <p:nvPr/>
        </p:nvSpPr>
        <p:spPr>
          <a:xfrm>
            <a:off x="306796" y="3194050"/>
            <a:ext cx="6654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 b="1"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Comparison to ER network</a:t>
            </a:r>
          </a:p>
        </p:txBody>
      </p:sp>
      <p:sp>
        <p:nvSpPr>
          <p:cNvPr id="164" name="Generate many Erdös-Rényi networks with same N and &lt;k&gt;"/>
          <p:cNvSpPr txBox="1"/>
          <p:nvPr/>
        </p:nvSpPr>
        <p:spPr>
          <a:xfrm>
            <a:off x="1384300" y="4241800"/>
            <a:ext cx="117475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Generate many Erdös-Rényi networks with same </a:t>
            </a:r>
            <a:r>
              <a:rPr i="1" dirty="0"/>
              <a:t>N </a:t>
            </a:r>
            <a:r>
              <a:rPr dirty="0"/>
              <a:t>and </a:t>
            </a:r>
            <a:r>
              <a:rPr i="1" dirty="0"/>
              <a:t>&lt;k&gt;</a:t>
            </a:r>
            <a:r>
              <a:rPr dirty="0"/>
              <a:t> </a:t>
            </a:r>
          </a:p>
        </p:txBody>
      </p:sp>
      <p:sp>
        <p:nvSpPr>
          <p:cNvPr id="165" name="Average the clustering coefficient over all realizations to get a single number"/>
          <p:cNvSpPr txBox="1"/>
          <p:nvPr/>
        </p:nvSpPr>
        <p:spPr>
          <a:xfrm>
            <a:off x="1397000" y="6375400"/>
            <a:ext cx="114046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Average the clustering coefficient over all realizations to get a single number</a:t>
            </a:r>
          </a:p>
        </p:txBody>
      </p:sp>
      <p:pic>
        <p:nvPicPr>
          <p:cNvPr id="166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00" y="5346700"/>
            <a:ext cx="914400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In each of them measure the clustering coefficient,"/>
          <p:cNvSpPr txBox="1"/>
          <p:nvPr/>
        </p:nvSpPr>
        <p:spPr>
          <a:xfrm>
            <a:off x="1384300" y="5295900"/>
            <a:ext cx="117475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 each of them measure the clustering coefficient, </a:t>
            </a:r>
          </a:p>
        </p:txBody>
      </p:sp>
      <p:pic>
        <p:nvPicPr>
          <p:cNvPr id="168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45" y="7937500"/>
            <a:ext cx="3175000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 flipH="1">
            <a:off x="161805" y="4536653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 flipH="1">
            <a:off x="165099" y="5607180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" name="Line"/>
          <p:cNvSpPr/>
          <p:nvPr/>
        </p:nvSpPr>
        <p:spPr>
          <a:xfrm flipH="1">
            <a:off x="165099" y="6712079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7" grpId="0" animBg="1"/>
      <p:bldP spid="169" grpId="0" animBg="1"/>
      <p:bldP spid="170" grpId="0" animBg="1"/>
      <p:bldP spid="1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uild an expectation for your measures"/>
          <p:cNvSpPr txBox="1">
            <a:spLocks noGrp="1"/>
          </p:cNvSpPr>
          <p:nvPr>
            <p:ph type="ctrTitle"/>
          </p:nvPr>
        </p:nvSpPr>
        <p:spPr>
          <a:xfrm>
            <a:off x="114300" y="254000"/>
            <a:ext cx="12725400" cy="2159000"/>
          </a:xfrm>
          <a:prstGeom prst="rect">
            <a:avLst/>
          </a:prstGeom>
        </p:spPr>
        <p:txBody>
          <a:bodyPr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Build an expectation for your measures</a:t>
            </a:r>
          </a:p>
        </p:txBody>
      </p:sp>
      <p:sp>
        <p:nvSpPr>
          <p:cNvPr id="177" name="Comparison with networks with same degree sequence"/>
          <p:cNvSpPr txBox="1"/>
          <p:nvPr/>
        </p:nvSpPr>
        <p:spPr>
          <a:xfrm>
            <a:off x="306796" y="2921000"/>
            <a:ext cx="1174750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 b="1">
                <a:solidFill>
                  <a:srgbClr val="B51A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Comparison with networks with same degree sequence</a:t>
            </a:r>
          </a:p>
        </p:txBody>
      </p:sp>
      <p:sp>
        <p:nvSpPr>
          <p:cNvPr id="178" name="Generate many degree-preserved randomizations (same degree sequence)"/>
          <p:cNvSpPr txBox="1"/>
          <p:nvPr/>
        </p:nvSpPr>
        <p:spPr>
          <a:xfrm>
            <a:off x="1384300" y="3990162"/>
            <a:ext cx="117475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Generate many degree-preserved randomizations (same </a:t>
            </a:r>
            <a:endParaRPr lang="en-US" dirty="0"/>
          </a:p>
          <a:p>
            <a: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i="1" dirty="0"/>
              <a:t>degree sequence)</a:t>
            </a:r>
            <a:r>
              <a:rPr dirty="0"/>
              <a:t> </a:t>
            </a:r>
          </a:p>
        </p:txBody>
      </p:sp>
      <p:sp>
        <p:nvSpPr>
          <p:cNvPr id="179" name="Average the clustering coefficient over all realizations to get a single number"/>
          <p:cNvSpPr txBox="1"/>
          <p:nvPr/>
        </p:nvSpPr>
        <p:spPr>
          <a:xfrm>
            <a:off x="1397000" y="6375400"/>
            <a:ext cx="114046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Average the clustering coefficient over all realizations to get a single number</a:t>
            </a:r>
          </a:p>
        </p:txBody>
      </p:sp>
      <p:sp>
        <p:nvSpPr>
          <p:cNvPr id="180" name="In each of them measure the clustering coefficient,"/>
          <p:cNvSpPr txBox="1"/>
          <p:nvPr/>
        </p:nvSpPr>
        <p:spPr>
          <a:xfrm>
            <a:off x="1384300" y="5295900"/>
            <a:ext cx="117475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 each of them measure the clustering coefficient, 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161805" y="4308053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 flipH="1">
            <a:off x="165099" y="5607180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 flipH="1">
            <a:off x="165099" y="6712079"/>
            <a:ext cx="1123446" cy="1"/>
          </a:xfrm>
          <a:prstGeom prst="line">
            <a:avLst/>
          </a:prstGeom>
          <a:ln w="25400">
            <a:solidFill>
              <a:srgbClr val="008CB4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7175500"/>
            <a:ext cx="32258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350" y="5321300"/>
            <a:ext cx="914400" cy="533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1816100" y="2120900"/>
            <a:ext cx="9486900" cy="584200"/>
            <a:chOff x="0" y="0"/>
            <a:chExt cx="9486900" cy="584200"/>
          </a:xfrm>
        </p:grpSpPr>
        <p:sp>
          <p:nvSpPr>
            <p:cNvPr id="19" name="Measure, for example, the clustering coefficient"/>
            <p:cNvSpPr txBox="1"/>
            <p:nvPr/>
          </p:nvSpPr>
          <p:spPr>
            <a:xfrm>
              <a:off x="0" y="0"/>
              <a:ext cx="9321800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60606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Measure, for example, the clustering coefficient</a:t>
              </a:r>
            </a:p>
          </p:txBody>
        </p:sp>
        <p:pic>
          <p:nvPicPr>
            <p:cNvPr id="20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139700"/>
              <a:ext cx="342900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4-09-18 at 18.46.01.png" descr="Screen Shot 2014-09-18 at 18.46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04685"/>
            <a:ext cx="9194800" cy="561581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Degree-preserving randomization, configuration model, hidden parameter model?"/>
          <p:cNvSpPr txBox="1">
            <a:spLocks noGrp="1"/>
          </p:cNvSpPr>
          <p:nvPr>
            <p:ph type="ctrTitle"/>
          </p:nvPr>
        </p:nvSpPr>
        <p:spPr>
          <a:xfrm>
            <a:off x="139700" y="0"/>
            <a:ext cx="12725400" cy="2667000"/>
          </a:xfrm>
          <a:prstGeom prst="rect">
            <a:avLst/>
          </a:prstGeom>
        </p:spPr>
        <p:txBody>
          <a:bodyPr anchor="ctr"/>
          <a:lstStyle>
            <a:lvl1pPr>
              <a:defRPr sz="4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Degree-preserving randomization, configuration model, hidden parameter model?</a:t>
            </a:r>
          </a:p>
        </p:txBody>
      </p:sp>
      <p:sp>
        <p:nvSpPr>
          <p:cNvPr id="207" name="A.-L. Barabási. (2014). Network Science, Chapter 4."/>
          <p:cNvSpPr txBox="1"/>
          <p:nvPr/>
        </p:nvSpPr>
        <p:spPr>
          <a:xfrm>
            <a:off x="8788810" y="8951085"/>
            <a:ext cx="4978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700"/>
              </a:lnSpc>
              <a:defRPr sz="18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A.-L. </a:t>
            </a:r>
            <a:r>
              <a:rPr dirty="0"/>
              <a:t>Barabási. (2014). </a:t>
            </a:r>
            <a:r>
              <a:rPr i="1" dirty="0"/>
              <a:t>Network Science, Chapter 4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r the project"/>
          <p:cNvSpPr txBox="1"/>
          <p:nvPr/>
        </p:nvSpPr>
        <p:spPr>
          <a:xfrm>
            <a:off x="127000" y="-50800"/>
            <a:ext cx="127254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1">
                <a:solidFill>
                  <a:srgbClr val="008CB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For </a:t>
            </a:r>
            <a:r>
              <a:rPr lang="en-US" dirty="0"/>
              <a:t>your final </a:t>
            </a:r>
            <a:r>
              <a:rPr dirty="0"/>
              <a:t>project</a:t>
            </a:r>
          </a:p>
        </p:txBody>
      </p:sp>
      <p:sp>
        <p:nvSpPr>
          <p:cNvPr id="210" name="Have a table for global quantities, like clustering coefficient, average path length (one network --&gt; one number)"/>
          <p:cNvSpPr txBox="1"/>
          <p:nvPr/>
        </p:nvSpPr>
        <p:spPr>
          <a:xfrm>
            <a:off x="736600" y="1739899"/>
            <a:ext cx="111252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Have a table for global quantities, like clustering coefficient, average path length (one network --&gt; one number)</a:t>
            </a:r>
          </a:p>
        </p:txBody>
      </p:sp>
      <p:sp>
        <p:nvSpPr>
          <p:cNvPr id="212" name="Have plots to compare distributions, scaling, etc"/>
          <p:cNvSpPr txBox="1"/>
          <p:nvPr/>
        </p:nvSpPr>
        <p:spPr>
          <a:xfrm>
            <a:off x="736600" y="5308600"/>
            <a:ext cx="111252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rgbClr val="606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Have plots to compare distributions, scaling, etc</a:t>
            </a:r>
          </a:p>
        </p:txBody>
      </p:sp>
      <p:pic>
        <p:nvPicPr>
          <p:cNvPr id="213" name="Internet_AS_knn_obs_exp_vs_knnn_obs_exp_v3-eps-converted-to.pdf" descr="Internet_AS_knn_obs_exp_vs_knnn_obs_exp_v3-eps-converted-to.pdf"/>
          <p:cNvPicPr>
            <a:picLocks noChangeAspect="1"/>
          </p:cNvPicPr>
          <p:nvPr/>
        </p:nvPicPr>
        <p:blipFill>
          <a:blip r:embed="rId2"/>
          <a:srcRect l="7520" t="6401" r="50557"/>
          <a:stretch>
            <a:fillRect/>
          </a:stretch>
        </p:blipFill>
        <p:spPr>
          <a:xfrm>
            <a:off x="4601661" y="6087001"/>
            <a:ext cx="3395077" cy="330983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ectangle"/>
          <p:cNvSpPr/>
          <p:nvPr/>
        </p:nvSpPr>
        <p:spPr>
          <a:xfrm>
            <a:off x="6451600" y="6235700"/>
            <a:ext cx="1168400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1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6299200"/>
            <a:ext cx="986972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6769100"/>
            <a:ext cx="914400" cy="3048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55627"/>
                  </p:ext>
                </p:extLst>
              </p:nvPr>
            </p:nvGraphicFramePr>
            <p:xfrm>
              <a:off x="2116666" y="3000901"/>
              <a:ext cx="8669868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99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99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99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04499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1" dirty="0"/>
                            <a:t>DP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44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𝐸𝑅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𝐷𝑃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44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𝐸𝑅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𝐷𝑃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55627"/>
                  </p:ext>
                </p:extLst>
              </p:nvPr>
            </p:nvGraphicFramePr>
            <p:xfrm>
              <a:off x="2116666" y="3000901"/>
              <a:ext cx="8669868" cy="21134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89956"/>
                    <a:gridCol w="2889956"/>
                    <a:gridCol w="2889956"/>
                  </a:tblGrid>
                  <a:tr h="704499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Data</a:t>
                          </a:r>
                          <a:endParaRPr lang="en-US" sz="3200" b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ER</a:t>
                          </a:r>
                          <a:endParaRPr lang="en-US" sz="3200" b="1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DP</a:t>
                          </a:r>
                          <a:endParaRPr lang="en-US" sz="3200" b="1" dirty="0"/>
                        </a:p>
                      </a:txBody>
                      <a:tcPr/>
                    </a:tc>
                  </a:tr>
                  <a:tr h="704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1" t="-112174" r="-200633" b="-1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000" t="-112174" r="-100211" b="-1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422" t="-112174" r="-422" b="-103478"/>
                          </a:stretch>
                        </a:blipFill>
                      </a:tcPr>
                    </a:tc>
                  </a:tr>
                  <a:tr h="704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1" t="-210345" r="-200633" b="-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000" t="-210345" r="-100211" b="-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00422" t="-210345" r="-422" b="-25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708</Words>
  <Application>Microsoft Macintosh PowerPoint</Application>
  <PresentationFormat>Custom</PresentationFormat>
  <Paragraphs>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Gill Sans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Build an expectation for your measures</vt:lpstr>
      <vt:lpstr>Build an expectation for your measures</vt:lpstr>
      <vt:lpstr>Build an expectation for your measures</vt:lpstr>
      <vt:lpstr>Degree-preserving randomization, configuration model, hidden parameter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Assortativity coefficient</vt:lpstr>
      <vt:lpstr>Github</vt:lpstr>
      <vt:lpstr>‘Fake’ Github</vt:lpstr>
      <vt:lpstr>Basics of ‘Real’ Github</vt:lpstr>
      <vt:lpstr>Github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Louis Shekhtman</cp:lastModifiedBy>
  <cp:revision>12</cp:revision>
  <dcterms:modified xsi:type="dcterms:W3CDTF">2019-10-24T00:31:31Z</dcterms:modified>
</cp:coreProperties>
</file>