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424" r:id="rId5"/>
    <p:sldId id="346" r:id="rId6"/>
    <p:sldId id="429" r:id="rId7"/>
    <p:sldId id="4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25C"/>
    <a:srgbClr val="A6CD39"/>
    <a:srgbClr val="00A1E0"/>
    <a:srgbClr val="44ADE2"/>
    <a:srgbClr val="617A98"/>
    <a:srgbClr val="E6E7E8"/>
    <a:srgbClr val="70AD47"/>
    <a:srgbClr val="4472C4"/>
    <a:srgbClr val="FFFFFF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A0D-F77B-4AF6-8968-F4018AB7351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1C84E-4ADF-4176-8717-2BB3B3529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3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1C84E-4ADF-4176-8717-2BB3B3529D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facebook.com/AlgoSec" TargetMode="External"/><Relationship Id="rId7" Type="http://schemas.openxmlformats.org/officeDocument/2006/relationships/hyperlink" Target="https://www.youtube.com/user/AlgoSec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hyperlink" Target="https://www.linkedin.com/company/algosec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twitter.com/AlgoSec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" y="532724"/>
            <a:ext cx="12187123" cy="4466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0" y="5852686"/>
            <a:ext cx="3442301" cy="47436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95325" y="1429462"/>
            <a:ext cx="5394579" cy="1313738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695326" y="3056055"/>
            <a:ext cx="3933825" cy="4736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00" y="5852686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829" y="446925"/>
            <a:ext cx="10770472" cy="5267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830" y="1278227"/>
            <a:ext cx="10770471" cy="470101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5143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2pPr>
            <a:lvl3pPr marL="857250" indent="-171450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0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2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1"/>
          </p:nvPr>
        </p:nvSpPr>
        <p:spPr>
          <a:xfrm>
            <a:off x="6953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325302" y="1279247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95324" y="1268414"/>
            <a:ext cx="5166997" cy="4486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600075" indent="-257175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 sz="2000">
                <a:solidFill>
                  <a:srgbClr val="58595B"/>
                </a:solidFill>
              </a:defRPr>
            </a:lvl2pPr>
            <a:lvl3pPr marL="857250" indent="-171450">
              <a:buClr>
                <a:schemeClr val="bg2"/>
              </a:buClr>
              <a:buSzPct val="80000"/>
              <a:buFont typeface="Calibri Light" panose="020F0302020204030204" pitchFamily="34" charset="0"/>
              <a:buChar char="•"/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5009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9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818" y="1789302"/>
            <a:ext cx="503713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2"/>
          </p:nvPr>
        </p:nvSpPr>
        <p:spPr>
          <a:xfrm>
            <a:off x="706230" y="1272652"/>
            <a:ext cx="503872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84693" y="1775543"/>
            <a:ext cx="5307607" cy="4230688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>
              <a:buClr>
                <a:schemeClr val="bg2"/>
              </a:buClr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35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4"/>
          </p:nvPr>
        </p:nvSpPr>
        <p:spPr>
          <a:xfrm>
            <a:off x="6183104" y="1285651"/>
            <a:ext cx="5309195" cy="3464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9"/>
          <p:cNvSpPr>
            <a:spLocks noGrp="1"/>
          </p:cNvSpPr>
          <p:nvPr>
            <p:ph type="dt" sz="half" idx="10"/>
          </p:nvPr>
        </p:nvSpPr>
        <p:spPr>
          <a:xfrm>
            <a:off x="706225" y="6356352"/>
            <a:ext cx="2743200" cy="20531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50">
                <a:solidFill>
                  <a:schemeClr val="tx2"/>
                </a:solidFill>
              </a:defRPr>
            </a:lvl1pPr>
          </a:lstStyle>
          <a:p>
            <a:fld id="{38B47C28-1AF1-4B98-A9A8-2E8452DE56C5}" type="slidenum">
              <a:rPr lang="en-US" smtClean="0"/>
              <a:pPr/>
              <a:t>‹#›</a:t>
            </a:fld>
            <a:r>
              <a:rPr lang="en-US"/>
              <a:t> | Confidential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72802" y="1794126"/>
            <a:ext cx="3419497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6"/>
          </p:nvPr>
        </p:nvSpPr>
        <p:spPr>
          <a:xfrm>
            <a:off x="8071214" y="1273954"/>
            <a:ext cx="342057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74537"/>
            <a:ext cx="10796975" cy="627891"/>
          </a:xfrm>
          <a:prstGeom prst="rect">
            <a:avLst/>
          </a:prstGeom>
        </p:spPr>
        <p:txBody>
          <a:bodyPr/>
          <a:lstStyle>
            <a:lvl1pPr>
              <a:defRPr sz="3000" b="1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2"/>
            <a:ext cx="12192000" cy="289249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8719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8"/>
          </p:nvPr>
        </p:nvSpPr>
        <p:spPr>
          <a:xfrm>
            <a:off x="4387133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706226" y="1794126"/>
            <a:ext cx="3420575" cy="4217477"/>
          </a:xfrm>
          <a:prstGeom prst="rect">
            <a:avLst/>
          </a:prstGeom>
        </p:spPr>
        <p:txBody>
          <a:bodyPr>
            <a:normAutofit/>
          </a:bodyPr>
          <a:lstStyle>
            <a:lvl1pPr marL="214313" indent="-214313">
              <a:buClr>
                <a:schemeClr val="bg2"/>
              </a:buClr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557213" indent="-214313">
              <a:buClr>
                <a:schemeClr val="bg2"/>
              </a:buClr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 marL="814388" indent="-128588">
              <a:buClr>
                <a:schemeClr val="bg2"/>
              </a:buClr>
              <a:buFont typeface="Arial" panose="020B0604020202020204" pitchFamily="34" charset="0"/>
              <a:buChar char="•"/>
              <a:defRPr sz="1500">
                <a:solidFill>
                  <a:schemeClr val="tx2"/>
                </a:solidFill>
              </a:defRPr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20"/>
          </p:nvPr>
        </p:nvSpPr>
        <p:spPr>
          <a:xfrm>
            <a:off x="704639" y="1273954"/>
            <a:ext cx="3421655" cy="3624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>
                <a:solidFill>
                  <a:schemeClr val="bg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83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725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" y="533508"/>
            <a:ext cx="12184259" cy="4466660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" y="6169660"/>
            <a:ext cx="426720" cy="320040"/>
          </a:xfrm>
          <a:prstGeom prst="rect">
            <a:avLst/>
          </a:prstGeom>
        </p:spPr>
      </p:pic>
      <p:pic>
        <p:nvPicPr>
          <p:cNvPr id="4" name="Picture 3">
            <a:hlinkClick r:id="rId5"/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57" y="6169660"/>
            <a:ext cx="426720" cy="320040"/>
          </a:xfrm>
          <a:prstGeom prst="rect">
            <a:avLst/>
          </a:prstGeom>
        </p:spPr>
      </p:pic>
      <p:pic>
        <p:nvPicPr>
          <p:cNvPr id="5" name="Picture 4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56" y="6169660"/>
            <a:ext cx="426720" cy="320040"/>
          </a:xfrm>
          <a:prstGeom prst="rect">
            <a:avLst/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7" y="6169660"/>
            <a:ext cx="426720" cy="32004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705509" y="193789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01" y="6239933"/>
            <a:ext cx="1104900" cy="3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33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10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4" r:id="rId4"/>
    <p:sldLayoutId id="2147483665" r:id="rId5"/>
    <p:sldLayoutId id="2147483662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9" userDrawn="1">
          <p15:clr>
            <a:srgbClr val="F26B43"/>
          </p15:clr>
        </p15:guide>
        <p15:guide id="2" orient="horz" pos="7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training #3 – Streams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248" y="4951484"/>
            <a:ext cx="436491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214922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Available since Java8</a:t>
            </a:r>
          </a:p>
          <a:p>
            <a:r>
              <a:rPr lang="en-US" sz="2400" dirty="0"/>
              <a:t>Brings functional programming to java</a:t>
            </a:r>
          </a:p>
          <a:p>
            <a:r>
              <a:rPr lang="en-US" sz="2400" dirty="0"/>
              <a:t>Why use streams:</a:t>
            </a:r>
          </a:p>
          <a:p>
            <a:pPr lvl="1"/>
            <a:r>
              <a:rPr lang="en-US" sz="1600" dirty="0"/>
              <a:t>Will make you a better and efficient java developer – large portions of code can be written shortly</a:t>
            </a:r>
          </a:p>
          <a:p>
            <a:pPr lvl="1"/>
            <a:r>
              <a:rPr lang="en-US" sz="1600" dirty="0"/>
              <a:t>Uses lambda expressions</a:t>
            </a:r>
          </a:p>
          <a:p>
            <a:pPr lvl="1"/>
            <a:r>
              <a:rPr lang="en-US" sz="1600" dirty="0"/>
              <a:t>Makes multi-threading very easy using parallel streams</a:t>
            </a:r>
          </a:p>
          <a:p>
            <a:r>
              <a:rPr lang="en-US" sz="2000" dirty="0"/>
              <a:t>A stream will always look like this: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&lt;source&gt;{&lt;intermediate actions #1&gt;.. &lt;intermediate actions #n&gt;}&lt;terminal action&gt;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2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3197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Source – can be a collection, a list, an array, </a:t>
            </a:r>
            <a:r>
              <a:rPr lang="en-US" sz="2400" dirty="0" err="1"/>
              <a:t>ints</a:t>
            </a:r>
            <a:r>
              <a:rPr lang="en-US" sz="2400" dirty="0"/>
              <a:t>, longs, lines of file</a:t>
            </a:r>
          </a:p>
          <a:p>
            <a:r>
              <a:rPr lang="en-US" sz="2400" dirty="0"/>
              <a:t>Actions can be intermediate or terminal:</a:t>
            </a:r>
          </a:p>
          <a:p>
            <a:pPr lvl="1"/>
            <a:r>
              <a:rPr lang="en-US" sz="2000" dirty="0"/>
              <a:t>Intermediate: filter, map or sort – these actions will return a stream (that’s how we chain such actions)</a:t>
            </a:r>
          </a:p>
          <a:p>
            <a:pPr lvl="1"/>
            <a:r>
              <a:rPr lang="en-US" sz="2000" dirty="0"/>
              <a:t>Terminal: </a:t>
            </a:r>
            <a:r>
              <a:rPr lang="en-US" sz="2000" dirty="0" err="1"/>
              <a:t>forEach</a:t>
            </a:r>
            <a:r>
              <a:rPr lang="en-US" sz="2000" dirty="0"/>
              <a:t>, collect, reduce – will return void or a non stream result (for example – a collection). Only one terminal action is allowed</a:t>
            </a:r>
          </a:p>
          <a:p>
            <a:r>
              <a:rPr lang="en-US" sz="2400" dirty="0"/>
              <a:t>Suggestion – always filter before you sort – for efficiency: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3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914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3F56-768D-49C0-A9D3-F4B03E9B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BEB3-4D4B-4025-B889-3423190A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/>
              <a:t>forEach</a:t>
            </a:r>
            <a:r>
              <a:rPr lang="en-US" sz="2400" dirty="0"/>
              <a:t> – do the same action on all the elements in the stream</a:t>
            </a:r>
          </a:p>
          <a:p>
            <a:r>
              <a:rPr lang="en-US" sz="2400" dirty="0"/>
              <a:t>Collect – save the elements into a collection</a:t>
            </a:r>
          </a:p>
          <a:p>
            <a:r>
              <a:rPr lang="en-US" sz="2400" dirty="0"/>
              <a:t>Count – count the elements in a stream (so first we will probably filter)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249C-6427-4B8A-B137-9AF1B95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7C28-1AF1-4B98-A9A8-2E8452DE56C5}" type="slidenum">
              <a:rPr lang="en-US" smtClean="0"/>
              <a:pPr/>
              <a:t>4</a:t>
            </a:fld>
            <a:r>
              <a:rPr lang="en-US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8989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sec new">
      <a:dk1>
        <a:srgbClr val="58595B"/>
      </a:dk1>
      <a:lt1>
        <a:srgbClr val="FFFFFF"/>
      </a:lt1>
      <a:dk2>
        <a:srgbClr val="58595B"/>
      </a:dk2>
      <a:lt2>
        <a:srgbClr val="44ADE2"/>
      </a:lt2>
      <a:accent1>
        <a:srgbClr val="44ADE2"/>
      </a:accent1>
      <a:accent2>
        <a:srgbClr val="A6CD39"/>
      </a:accent2>
      <a:accent3>
        <a:srgbClr val="58595B"/>
      </a:accent3>
      <a:accent4>
        <a:srgbClr val="62BA46"/>
      </a:accent4>
      <a:accent5>
        <a:srgbClr val="BBBDBF"/>
      </a:accent5>
      <a:accent6>
        <a:srgbClr val="E6E7E8"/>
      </a:accent6>
      <a:hlink>
        <a:srgbClr val="A6CD39"/>
      </a:hlink>
      <a:folHlink>
        <a:srgbClr val="954F72"/>
      </a:folHlink>
    </a:clrScheme>
    <a:fontScheme name="Algosec">
      <a:majorFont>
        <a:latin typeface="Calibri Light"/>
        <a:ea typeface=""/>
        <a:cs typeface=""/>
      </a:majorFont>
      <a:minorFont>
        <a:latin typeface="Calibri Ligh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goSec PPT Template 4-3" id="{AE22C146-C331-40FC-8557-DD908CF99AC7}" vid="{5AC673FC-BF6E-4409-9CB8-8F43040E6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a931a8-6840-45ba-b046-c007d5a2b145">
      <UserInfo>
        <DisplayName>Yonatan Klein</DisplayName>
        <AccountId>314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6284E64570147876C6BBB3EE3965E" ma:contentTypeVersion="11" ma:contentTypeDescription="Create a new document." ma:contentTypeScope="" ma:versionID="aeb1641289bcf867e01212dca92cc75b">
  <xsd:schema xmlns:xsd="http://www.w3.org/2001/XMLSchema" xmlns:xs="http://www.w3.org/2001/XMLSchema" xmlns:p="http://schemas.microsoft.com/office/2006/metadata/properties" xmlns:ns3="fba931a8-6840-45ba-b046-c007d5a2b145" xmlns:ns4="a95c730d-00f2-4a7a-9cef-6857f0000e50" targetNamespace="http://schemas.microsoft.com/office/2006/metadata/properties" ma:root="true" ma:fieldsID="a43de9bcceb3fa4c1ffb8511e73443d2" ns3:_="" ns4:_="">
    <xsd:import namespace="fba931a8-6840-45ba-b046-c007d5a2b145"/>
    <xsd:import namespace="a95c730d-00f2-4a7a-9cef-6857f0000e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931a8-6840-45ba-b046-c007d5a2b1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c730d-00f2-4a7a-9cef-6857f0000e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0E728A-24DE-4C31-92B9-B1C06ED275B4}">
  <ds:schemaRefs>
    <ds:schemaRef ds:uri="http://schemas.microsoft.com/office/2006/metadata/properties"/>
    <ds:schemaRef ds:uri="http://schemas.microsoft.com/office/infopath/2007/PartnerControls"/>
    <ds:schemaRef ds:uri="fba931a8-6840-45ba-b046-c007d5a2b145"/>
  </ds:schemaRefs>
</ds:datastoreItem>
</file>

<file path=customXml/itemProps2.xml><?xml version="1.0" encoding="utf-8"?>
<ds:datastoreItem xmlns:ds="http://schemas.openxmlformats.org/officeDocument/2006/customXml" ds:itemID="{1A73970E-4EDF-4601-8C69-E347D5BED3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a931a8-6840-45ba-b046-c007d5a2b145"/>
    <ds:schemaRef ds:uri="a95c730d-00f2-4a7a-9cef-6857f0000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E6B3CC-015F-469D-8E09-2BB21208ED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219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 training #3 – Streams</vt:lpstr>
      <vt:lpstr>Streams</vt:lpstr>
      <vt:lpstr>Stream parts</vt:lpstr>
      <vt:lpstr>Terminal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meetings</dc:title>
  <dc:creator>Shlomi Zalma</dc:creator>
  <cp:lastModifiedBy>Amichai Herman</cp:lastModifiedBy>
  <cp:revision>9</cp:revision>
  <dcterms:created xsi:type="dcterms:W3CDTF">2018-12-31T13:06:19Z</dcterms:created>
  <dcterms:modified xsi:type="dcterms:W3CDTF">2020-01-19T16:26:08Z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ContentTypeId">
    <vt:lpwstr>0x01010020E6284E64570147876C6BBB3EE3965E</vt:lpwstr>
  </property>
  <property fmtid="{D5CDD505-2E9C-101B-9397-08002B2CF9AE}" pid="4" name="AuthorIds_UIVersion_19456">
    <vt:lpwstr>576</vt:lpwstr>
  </property>
  <property fmtid="{D5CDD505-2E9C-101B-9397-08002B2CF9AE}" pid="5" name="AuthorIds_UIVersion_27136">
    <vt:lpwstr>576</vt:lpwstr>
  </property>
  <property fmtid="{D5CDD505-2E9C-101B-9397-08002B2CF9AE}" pid="6" name="AuthorIds_UIVersion_20992">
    <vt:lpwstr>576</vt:lpwstr>
  </property>
</Properties>
</file>