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9" r:id="rId6"/>
    <p:sldId id="265" r:id="rId7"/>
    <p:sldId id="272" r:id="rId8"/>
    <p:sldId id="264" r:id="rId9"/>
    <p:sldId id="266" r:id="rId10"/>
    <p:sldId id="267" r:id="rId11"/>
    <p:sldId id="268" r:id="rId12"/>
    <p:sldId id="271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C710A-A7D7-4DA3-82F1-4B69F55C8E5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6183-CE65-4BCF-BEF8-95A00CB9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3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6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1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1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5267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5143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572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532724"/>
            <a:ext cx="12187123" cy="4466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0" y="5852686"/>
            <a:ext cx="3442301" cy="47436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95325" y="1429462"/>
            <a:ext cx="5394579" cy="1313738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695326" y="3056055"/>
            <a:ext cx="3933825" cy="4736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00" y="5852686"/>
            <a:ext cx="190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1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76CE2-F598-49A8-B66B-0A8E5AF046FC}"/>
              </a:ext>
            </a:extLst>
          </p:cNvPr>
          <p:cNvSpPr txBox="1"/>
          <p:nvPr/>
        </p:nvSpPr>
        <p:spPr>
          <a:xfrm>
            <a:off x="4248912" y="4870704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Shoham</a:t>
            </a:r>
            <a:r>
              <a:rPr lang="en-US" dirty="0"/>
              <a:t> </a:t>
            </a:r>
            <a:r>
              <a:rPr lang="en-US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4922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 Light"/>
              </a:rPr>
              <a:t>Uses </a:t>
            </a:r>
            <a:r>
              <a:rPr lang="en-US" dirty="0">
                <a:solidFill>
                  <a:srgbClr val="00B0F0"/>
                </a:solidFill>
                <a:cs typeface="Calibri Light"/>
              </a:rPr>
              <a:t>?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Represents unknown type (not interesting)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cs typeface="Calibri Light"/>
              </a:rPr>
              <a:t>Used</a:t>
            </a:r>
            <a:r>
              <a:rPr lang="en-US" dirty="0">
                <a:cs typeface="Calibri Light"/>
              </a:rPr>
              <a:t> </a:t>
            </a:r>
            <a:r>
              <a:rPr lang="en-US" dirty="0">
                <a:solidFill>
                  <a:srgbClr val="00B0F0"/>
                </a:solidFill>
                <a:cs typeface="Calibri Light"/>
              </a:rPr>
              <a:t>in</a:t>
            </a:r>
            <a:r>
              <a:rPr lang="en-US" dirty="0">
                <a:cs typeface="Calibri Light"/>
              </a:rPr>
              <a:t> parameter type, field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cs typeface="Calibri Light"/>
              </a:rPr>
              <a:t>Not</a:t>
            </a:r>
            <a:r>
              <a:rPr lang="en-US" dirty="0">
                <a:cs typeface="Calibri Light"/>
              </a:rPr>
              <a:t> </a:t>
            </a:r>
            <a:r>
              <a:rPr lang="en-US" dirty="0">
                <a:solidFill>
                  <a:srgbClr val="00B0F0"/>
                </a:solidFill>
                <a:cs typeface="Calibri Light"/>
              </a:rPr>
              <a:t>used</a:t>
            </a:r>
            <a:r>
              <a:rPr lang="en-US" dirty="0">
                <a:cs typeface="Calibri Light"/>
              </a:rPr>
              <a:t> </a:t>
            </a:r>
            <a:r>
              <a:rPr lang="en-US" dirty="0">
                <a:solidFill>
                  <a:srgbClr val="00B0F0"/>
                </a:solidFill>
                <a:cs typeface="Calibri Light"/>
              </a:rPr>
              <a:t>in</a:t>
            </a:r>
            <a:r>
              <a:rPr lang="en-US" dirty="0">
                <a:cs typeface="Calibri Light"/>
              </a:rPr>
              <a:t> return value, type argument, </a:t>
            </a:r>
            <a:r>
              <a:rPr lang="en-US" dirty="0"/>
              <a:t>generic class instance creation, or a supertype.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10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9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Bounded/restricted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78226"/>
            <a:ext cx="10770471" cy="5078125"/>
          </a:xfrm>
        </p:spPr>
        <p:txBody>
          <a:bodyPr anchor="t">
            <a:norm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2400" u="sng" dirty="0">
                <a:cs typeface="Calibri Light"/>
              </a:rPr>
              <a:t>Unbounded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static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printList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(List&lt;?&gt; list) // when using Object’s functionality or doesn’t use type’s 							  functionality like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List.size</a:t>
            </a:r>
            <a:endParaRPr lang="en-US" altLang="en-US" sz="1400" dirty="0">
              <a:solidFill>
                <a:srgbClr val="000000"/>
              </a:solidFill>
              <a:latin typeface="source code pro"/>
            </a:endParaRPr>
          </a:p>
          <a:p>
            <a:pPr marL="0" indent="0">
              <a:buNone/>
            </a:pPr>
            <a:endParaRPr lang="en-US" sz="800" u="sng" dirty="0">
              <a:cs typeface="Calibri Light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2400" u="sng" dirty="0">
                <a:cs typeface="Calibri Light"/>
              </a:rPr>
              <a:t>Upper bound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List&lt;?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extends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Shape&gt; shapes =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getAllShapes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shapes.add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Rectangle()); // compiles</a:t>
            </a:r>
            <a:br>
              <a:rPr lang="en-US" altLang="en-US" sz="1400" dirty="0">
                <a:solidFill>
                  <a:srgbClr val="CC7832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shapes.add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Color()); // </a:t>
            </a:r>
            <a:r>
              <a:rPr lang="en-US" altLang="en-US" sz="1400" dirty="0">
                <a:solidFill>
                  <a:srgbClr val="FF0000"/>
                </a:solidFill>
                <a:latin typeface="source code pro"/>
              </a:rPr>
              <a:t>doesn’t compile</a:t>
            </a:r>
            <a:br>
              <a:rPr lang="en-US" altLang="en-US" sz="1400" dirty="0">
                <a:solidFill>
                  <a:srgbClr val="CC7832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shapes.add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Shape()); // compiles</a:t>
            </a:r>
            <a:br>
              <a:rPr lang="en-US" altLang="en-US" sz="1400" dirty="0">
                <a:solidFill>
                  <a:srgbClr val="CC7832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shapes.add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); // compiles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8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8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800" dirty="0"/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2400" u="sng" dirty="0">
                <a:cs typeface="Calibri Light"/>
              </a:rPr>
              <a:t>Lower bound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List&lt;?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super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Integer&gt; numbers1 = new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ArrayList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&lt;Integer&gt;();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List&lt;?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super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Integer&gt; numbers2 = new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ArrayList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&lt;Number&gt;();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List&lt;?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super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Integer&gt; numbers3 = new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ArrayList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&lt;Object&gt;();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List&lt;?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super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Integer&gt; numbers4 = new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ArrayList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&lt;String&gt;();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11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0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78226"/>
            <a:ext cx="10770471" cy="5078125"/>
          </a:xfrm>
        </p:spPr>
        <p:txBody>
          <a:bodyPr anchor="t"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/>
              <a:t>Replace casting or Object uses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/>
              <a:t>Data structures (collections are example, </a:t>
            </a:r>
            <a:r>
              <a:rPr lang="en-US" sz="2400" b="1" dirty="0" err="1"/>
              <a:t>ValidationSegmentStatus</a:t>
            </a:r>
            <a:r>
              <a:rPr lang="en-US" sz="2400" dirty="0"/>
              <a:t>)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When you provide an class implementing a general logic, unrelated to a specific type (like </a:t>
            </a:r>
            <a:r>
              <a:rPr lang="en-US" altLang="en-US" sz="2400" dirty="0" err="1"/>
              <a:t>CollectionUtils</a:t>
            </a:r>
            <a:r>
              <a:rPr lang="en-US" altLang="en-US" sz="2400" dirty="0"/>
              <a:t>)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When you already have types hierarchy and wants to add dedicated functionality for those types (</a:t>
            </a:r>
            <a:r>
              <a:rPr lang="en-US" altLang="en-US" sz="2400" b="1" dirty="0" err="1"/>
              <a:t>RequestUnitFieldsFactory</a:t>
            </a:r>
            <a:r>
              <a:rPr lang="en-US" altLang="en-US" sz="2400" dirty="0"/>
              <a:t>)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12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AEAD8-37C9-42BF-891E-0255237A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28" y="3660817"/>
            <a:ext cx="4291021" cy="26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8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cs typeface="Calibri Light"/>
              </a:rPr>
              <a:t>Find places in the automation code that can be improved by using generics.</a:t>
            </a:r>
          </a:p>
          <a:p>
            <a:pPr marL="0" indent="0">
              <a:buNone/>
            </a:pPr>
            <a:endParaRPr lang="en-US" sz="2600" dirty="0">
              <a:cs typeface="Calibri Light"/>
            </a:endParaRPr>
          </a:p>
          <a:p>
            <a:pPr marL="0" indent="0">
              <a:buNone/>
            </a:pPr>
            <a:r>
              <a:rPr lang="en-US" sz="2600" b="1" dirty="0">
                <a:cs typeface="Calibri Light"/>
              </a:rPr>
              <a:t>Hint</a:t>
            </a:r>
            <a:r>
              <a:rPr lang="en-US" sz="2600" dirty="0">
                <a:cs typeface="Calibri Light"/>
              </a:rPr>
              <a:t> - look for code which uses:</a:t>
            </a:r>
          </a:p>
          <a:p>
            <a:r>
              <a:rPr lang="en-US" sz="2600" dirty="0">
                <a:cs typeface="Calibri Light"/>
              </a:rPr>
              <a:t>Casting</a:t>
            </a:r>
          </a:p>
          <a:p>
            <a:r>
              <a:rPr lang="en-US" sz="2600" dirty="0">
                <a:cs typeface="Calibri Light"/>
              </a:rPr>
              <a:t>Object</a:t>
            </a:r>
          </a:p>
          <a:p>
            <a:r>
              <a:rPr lang="en-US" sz="2600" dirty="0">
                <a:cs typeface="Calibri Light"/>
              </a:rPr>
              <a:t>Duplicates of similar data structures</a:t>
            </a:r>
          </a:p>
          <a:p>
            <a:r>
              <a:rPr lang="en-US" sz="2600" dirty="0">
                <a:cs typeface="Calibri Light"/>
              </a:rPr>
              <a:t>Classes which handles specific data types</a:t>
            </a:r>
          </a:p>
          <a:p>
            <a:r>
              <a:rPr lang="en-US" sz="2600" dirty="0">
                <a:cs typeface="Calibri Light"/>
              </a:rPr>
              <a:t>Duplicates of logics</a:t>
            </a:r>
          </a:p>
          <a:p>
            <a:r>
              <a:rPr lang="en-US" sz="2600" dirty="0">
                <a:cs typeface="Calibri Light"/>
              </a:rPr>
              <a:t>When you have an interface and implementors. and a class which uses only interface methods</a:t>
            </a:r>
          </a:p>
          <a:p>
            <a:r>
              <a:rPr lang="en-US" sz="2600" dirty="0">
                <a:cs typeface="Calibri Light"/>
              </a:rPr>
              <a:t>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13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3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470" y="1787857"/>
            <a:ext cx="4957517" cy="1641143"/>
          </a:xfrm>
        </p:spPr>
        <p:txBody>
          <a:bodyPr anchor="t">
            <a:normAutofit/>
          </a:bodyPr>
          <a:lstStyle/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0" dirty="0">
                <a:solidFill>
                  <a:srgbClr val="00B0F0"/>
                </a:solidFill>
                <a:latin typeface="+mj-lt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14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0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Java Generics were introduced in JDK 5.0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400" dirty="0"/>
              <a:t>It aims to reduce bugs, increases type safety and add an extra layer of abstraction over types.</a:t>
            </a:r>
          </a:p>
          <a:p>
            <a:r>
              <a:rPr lang="en-US" sz="2400" dirty="0"/>
              <a:t>Compiler only feature (no JRE involved)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Can be used within methods, classes, interfaces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Commonly used in Collection framework of </a:t>
            </a:r>
            <a:r>
              <a:rPr lang="en-US" sz="2400" dirty="0" err="1"/>
              <a:t>java.util</a:t>
            </a:r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2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19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had before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have a list of Integers:</a:t>
            </a:r>
          </a:p>
          <a:p>
            <a:pPr marL="0" indent="0">
              <a:buNone/>
            </a:pPr>
            <a:endParaRPr lang="en-US" sz="10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L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ist list = </a:t>
            </a:r>
            <a:r>
              <a:rPr lang="en-US" altLang="en-US" sz="13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3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LinkedList();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     </a:t>
            </a:r>
            <a:r>
              <a:rPr lang="en-US" altLang="en-US" sz="1300" dirty="0" err="1">
                <a:solidFill>
                  <a:srgbClr val="000000"/>
                </a:solidFill>
                <a:latin typeface="source code pro"/>
              </a:rPr>
              <a:t>list.add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3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3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Integer(</a:t>
            </a:r>
            <a:r>
              <a:rPr lang="en-US" altLang="en-US" sz="1300" dirty="0">
                <a:solidFill>
                  <a:srgbClr val="009900"/>
                </a:solidFill>
                <a:latin typeface="source code pro"/>
              </a:rPr>
              <a:t>1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)); 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     Integer num = </a:t>
            </a:r>
            <a:r>
              <a:rPr lang="en-US" altLang="en-US" sz="1300" dirty="0" err="1">
                <a:solidFill>
                  <a:srgbClr val="000000"/>
                </a:solidFill>
                <a:latin typeface="source code pro"/>
              </a:rPr>
              <a:t>list.iterator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().next();  // </a:t>
            </a:r>
            <a:r>
              <a:rPr lang="en-US" altLang="en-US" sz="1300" dirty="0">
                <a:solidFill>
                  <a:srgbClr val="FF0000"/>
                </a:solidFill>
                <a:latin typeface="source code pro"/>
              </a:rPr>
              <a:t>doesn’t compile, since compiler has no type information of List’s 	                residents (holds Objects), and actually there is no </a:t>
            </a:r>
            <a:r>
              <a:rPr lang="en-US" sz="1300" dirty="0">
                <a:solidFill>
                  <a:srgbClr val="FF0000"/>
                </a:solidFill>
                <a:latin typeface="source code pro"/>
              </a:rPr>
              <a:t>guarantee </a:t>
            </a:r>
            <a:r>
              <a:rPr lang="en-US" altLang="en-US" sz="1300" dirty="0">
                <a:solidFill>
                  <a:srgbClr val="FF0000"/>
                </a:solidFill>
                <a:latin typeface="source code pro"/>
              </a:rPr>
              <a:t>that the type inserted is 		      indeed Integer.</a:t>
            </a:r>
            <a:endParaRPr lang="en-US" altLang="en-US" sz="13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order for this to compile we would use </a:t>
            </a:r>
            <a:r>
              <a:rPr lang="en-US" sz="1800" u="sng" dirty="0"/>
              <a:t>cast </a:t>
            </a:r>
            <a:r>
              <a:rPr lang="en-US" sz="1800" dirty="0"/>
              <a:t>(from </a:t>
            </a:r>
            <a:r>
              <a:rPr lang="en-US" sz="1800" dirty="0">
                <a:highlight>
                  <a:srgbClr val="00FFFF"/>
                </a:highlight>
              </a:rPr>
              <a:t>Object</a:t>
            </a:r>
            <a:r>
              <a:rPr lang="en-US" sz="1800" dirty="0"/>
              <a:t> into Integer)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Integer num = (Integer) </a:t>
            </a:r>
            <a:r>
              <a:rPr lang="en-US" altLang="en-US" sz="1300" dirty="0" err="1">
                <a:solidFill>
                  <a:srgbClr val="000000"/>
                </a:solidFill>
                <a:latin typeface="source code pro"/>
              </a:rPr>
              <a:t>list.iterator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().next();  // </a:t>
            </a:r>
            <a:r>
              <a:rPr lang="en-US" altLang="en-US" sz="1300" dirty="0">
                <a:solidFill>
                  <a:schemeClr val="accent2"/>
                </a:solidFill>
                <a:latin typeface="source code pro"/>
              </a:rPr>
              <a:t>compiles </a:t>
            </a:r>
            <a:r>
              <a:rPr lang="en-US" altLang="en-US" sz="1300" dirty="0">
                <a:solidFill>
                  <a:schemeClr val="accent6">
                    <a:lumMod val="10000"/>
                  </a:schemeClr>
                </a:solidFill>
                <a:latin typeface="source code pro"/>
              </a:rPr>
              <a:t>but annoys and makes code messy</a:t>
            </a:r>
          </a:p>
          <a:p>
            <a:pPr marL="0" indent="0">
              <a:buNone/>
            </a:pPr>
            <a:endParaRPr lang="en-US" sz="1200" dirty="0">
              <a:solidFill>
                <a:schemeClr val="accent6">
                  <a:lumMod val="10000"/>
                </a:schemeClr>
              </a:solidFill>
              <a:latin typeface="source code pro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>
                  <a:lumMod val="10000"/>
                </a:schemeClr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sz="1800" dirty="0"/>
              <a:t>Adding cast all over is actually </a:t>
            </a:r>
            <a:r>
              <a:rPr lang="en-US" sz="1800" u="sng" dirty="0"/>
              <a:t>annoying</a:t>
            </a:r>
            <a:r>
              <a:rPr lang="en-US" sz="1800" dirty="0"/>
              <a:t>, </a:t>
            </a:r>
            <a:r>
              <a:rPr lang="en-US" sz="1800" u="sng" dirty="0"/>
              <a:t>code cluttering</a:t>
            </a:r>
            <a:r>
              <a:rPr lang="en-US" sz="1800" dirty="0"/>
              <a:t> and much worse is the probability of causing </a:t>
            </a:r>
            <a:r>
              <a:rPr lang="en-US" sz="1800" u="sng" dirty="0" err="1"/>
              <a:t>TypeCastException</a:t>
            </a:r>
            <a:r>
              <a:rPr lang="en-US" sz="1800" u="sng" dirty="0"/>
              <a:t> on RT! </a:t>
            </a:r>
            <a:r>
              <a:rPr lang="en-US" sz="1800" dirty="0"/>
              <a:t>If the developer makes a mistake (But what are the odds for that??)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String str = (String) </a:t>
            </a:r>
            <a:r>
              <a:rPr lang="en-US" altLang="en-US" sz="1300" dirty="0" err="1">
                <a:solidFill>
                  <a:srgbClr val="000000"/>
                </a:solidFill>
                <a:latin typeface="source code pro"/>
              </a:rPr>
              <a:t>list.iterator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().next();  // </a:t>
            </a:r>
            <a:r>
              <a:rPr lang="en-US" altLang="en-US" sz="1300" dirty="0" err="1">
                <a:solidFill>
                  <a:srgbClr val="000000"/>
                </a:solidFill>
                <a:latin typeface="source code pro"/>
              </a:rPr>
              <a:t>java.lang.</a:t>
            </a:r>
            <a:r>
              <a:rPr lang="en-US" sz="1300" dirty="0" err="1">
                <a:solidFill>
                  <a:srgbClr val="FF0000"/>
                </a:solidFill>
                <a:latin typeface="source code pro"/>
              </a:rPr>
              <a:t>ClassCastException</a:t>
            </a:r>
            <a:endParaRPr lang="en-US" sz="1300" dirty="0">
              <a:solidFill>
                <a:srgbClr val="FF0000"/>
              </a:solidFill>
              <a:latin typeface="source code pro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3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914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modify the example so that we give the compiler explicitly our intension:</a:t>
            </a:r>
          </a:p>
          <a:p>
            <a:pPr marL="0" indent="0">
              <a:buNone/>
            </a:pPr>
            <a:endParaRPr lang="en-US" sz="10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     List</a:t>
            </a:r>
            <a:r>
              <a:rPr lang="en-US" altLang="en-US" sz="1300" dirty="0">
                <a:solidFill>
                  <a:srgbClr val="00B0F0"/>
                </a:solidFill>
                <a:latin typeface="source code pro"/>
              </a:rPr>
              <a:t>&lt;Integer&gt; 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list = </a:t>
            </a:r>
            <a:r>
              <a:rPr lang="en-US" altLang="en-US" sz="13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3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LinkedList</a:t>
            </a:r>
            <a:r>
              <a:rPr lang="en-US" altLang="en-US" sz="1300" dirty="0">
                <a:solidFill>
                  <a:srgbClr val="00B0F0"/>
                </a:solidFill>
                <a:latin typeface="source code pro"/>
              </a:rPr>
              <a:t>&lt;&gt;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();</a:t>
            </a:r>
            <a:endParaRPr lang="en-US" altLang="en-US" sz="1300" dirty="0">
              <a:solidFill>
                <a:schemeClr val="tx1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     </a:t>
            </a:r>
            <a:r>
              <a:rPr lang="en-US" altLang="en-US" sz="1300" dirty="0" err="1">
                <a:solidFill>
                  <a:srgbClr val="000000"/>
                </a:solidFill>
                <a:latin typeface="source code pro"/>
              </a:rPr>
              <a:t>list.add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3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3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Integer(</a:t>
            </a:r>
            <a:r>
              <a:rPr lang="en-US" altLang="en-US" sz="1300" dirty="0">
                <a:solidFill>
                  <a:srgbClr val="009900"/>
                </a:solidFill>
                <a:latin typeface="source code pro"/>
              </a:rPr>
              <a:t>1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)); </a:t>
            </a:r>
            <a:endParaRPr lang="en-US" altLang="en-US" sz="1300" dirty="0">
              <a:solidFill>
                <a:schemeClr val="tx1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     Integer num = </a:t>
            </a:r>
            <a:r>
              <a:rPr lang="en-US" altLang="en-US" sz="1300" dirty="0" err="1">
                <a:solidFill>
                  <a:srgbClr val="000000"/>
                </a:solidFill>
                <a:latin typeface="source code pro"/>
              </a:rPr>
              <a:t>list.iterator</a:t>
            </a: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().next();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This was the usage. The definition is as follows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rgbClr val="000000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     public interface List&lt;E&gt; extends Collection&lt;E&gt;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        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source code pro"/>
              </a:rPr>
              <a:t>     }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4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283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/>
              <a:t>The Generics is a compile-time feature. The compiler removes the type parameters and uses Object instead</a:t>
            </a:r>
          </a:p>
          <a:p>
            <a:pPr marL="0" indent="0">
              <a:buNone/>
            </a:pPr>
            <a:endParaRPr lang="en-US" altLang="en-US" sz="1800" b="1" dirty="0">
              <a:solidFill>
                <a:srgbClr val="63B175"/>
              </a:solidFill>
              <a:latin typeface="source code pro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source code pro"/>
              </a:rPr>
              <a:t>                                          </a:t>
            </a:r>
          </a:p>
          <a:p>
            <a:pPr marL="0" indent="0">
              <a:buNone/>
            </a:pPr>
            <a:endParaRPr lang="en-US" dirty="0">
              <a:cs typeface="Calibri Light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* Therefore -&gt; primitive types can’t be used as type parameters (at least till java 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5</a:t>
            </a:fld>
            <a:r>
              <a:rPr lang="en-US"/>
              <a:t> | Confidential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69A016D-25F5-4A9B-B17D-9852E81B7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24574"/>
              </p:ext>
            </p:extLst>
          </p:nvPr>
        </p:nvGraphicFramePr>
        <p:xfrm>
          <a:off x="721829" y="1795617"/>
          <a:ext cx="9687444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881">
                  <a:extLst>
                    <a:ext uri="{9D8B030D-6E8A-4147-A177-3AD203B41FA5}">
                      <a16:colId xmlns:a16="http://schemas.microsoft.com/office/drawing/2014/main" val="982884663"/>
                    </a:ext>
                  </a:extLst>
                </a:gridCol>
                <a:gridCol w="806215">
                  <a:extLst>
                    <a:ext uri="{9D8B030D-6E8A-4147-A177-3AD203B41FA5}">
                      <a16:colId xmlns:a16="http://schemas.microsoft.com/office/drawing/2014/main" val="2968647885"/>
                    </a:ext>
                  </a:extLst>
                </a:gridCol>
                <a:gridCol w="5055348">
                  <a:extLst>
                    <a:ext uri="{9D8B030D-6E8A-4147-A177-3AD203B41FA5}">
                      <a16:colId xmlns:a16="http://schemas.microsoft.com/office/drawing/2014/main" val="147198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User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Compiler translates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02908"/>
                  </a:ext>
                </a:extLst>
              </a:tr>
              <a:tr h="280658">
                <a:tc>
                  <a:txBody>
                    <a:bodyPr/>
                    <a:lstStyle/>
                    <a:p>
                      <a:r>
                        <a:rPr lang="en-US" altLang="en-US" sz="1300" b="1" dirty="0" err="1">
                          <a:solidFill>
                            <a:srgbClr val="63B175"/>
                          </a:solidFill>
                          <a:latin typeface="source code pro"/>
                        </a:rPr>
                        <a:t>boolean</a:t>
                      </a:r>
                      <a:r>
                        <a:rPr lang="en-US" altLang="en-US" sz="1300" dirty="0">
                          <a:solidFill>
                            <a:srgbClr val="333333"/>
                          </a:solidFill>
                          <a:latin typeface="source code pro"/>
                        </a:rPr>
                        <a:t> 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add(T t);</a:t>
                      </a:r>
                      <a:r>
                        <a:rPr lang="en-US" altLang="en-US" sz="1300" dirty="0">
                          <a:solidFill>
                            <a:schemeClr val="tx1"/>
                          </a:solidFill>
                          <a:latin typeface="source code pro"/>
                        </a:rPr>
                        <a:t> </a:t>
                      </a:r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300" dirty="0">
                          <a:solidFill>
                            <a:schemeClr val="tx1"/>
                          </a:solidFill>
                          <a:latin typeface="source code pro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300" b="1" dirty="0" err="1">
                          <a:solidFill>
                            <a:srgbClr val="63B175"/>
                          </a:solidFill>
                          <a:latin typeface="source code pro"/>
                        </a:rPr>
                        <a:t>boolean</a:t>
                      </a:r>
                      <a:r>
                        <a:rPr lang="en-US" altLang="en-US" sz="1300" dirty="0">
                          <a:solidFill>
                            <a:srgbClr val="333333"/>
                          </a:solidFill>
                          <a:latin typeface="source code pro"/>
                        </a:rPr>
                        <a:t> 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add(Object t);</a:t>
                      </a:r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1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List&lt;Integer&gt; list = </a:t>
                      </a:r>
                      <a:r>
                        <a:rPr lang="en-US" altLang="en-US" sz="1300" b="1" dirty="0">
                          <a:solidFill>
                            <a:srgbClr val="63B175"/>
                          </a:solidFill>
                          <a:latin typeface="source code pro"/>
                        </a:rPr>
                        <a:t>new</a:t>
                      </a:r>
                      <a:r>
                        <a:rPr lang="en-US" altLang="en-US" sz="1300" dirty="0">
                          <a:solidFill>
                            <a:srgbClr val="333333"/>
                          </a:solidFill>
                          <a:latin typeface="source code pro"/>
                        </a:rPr>
                        <a:t> </a:t>
                      </a:r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ArrayList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&lt;&gt;();</a:t>
                      </a:r>
                    </a:p>
                    <a:p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list.add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(</a:t>
                      </a:r>
                      <a:r>
                        <a:rPr lang="en-US" altLang="en-US" sz="1300" dirty="0">
                          <a:solidFill>
                            <a:srgbClr val="009900"/>
                          </a:solidFill>
                          <a:latin typeface="source code pro"/>
                        </a:rPr>
                        <a:t>17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);</a:t>
                      </a:r>
                    </a:p>
                    <a:p>
                      <a:r>
                        <a:rPr lang="en-US" altLang="en-US" sz="1300" b="1" dirty="0">
                          <a:solidFill>
                            <a:srgbClr val="63B175"/>
                          </a:solidFill>
                          <a:latin typeface="source code pro"/>
                        </a:rPr>
                        <a:t>int</a:t>
                      </a:r>
                      <a:r>
                        <a:rPr lang="en-US" altLang="en-US" sz="1300" dirty="0">
                          <a:solidFill>
                            <a:srgbClr val="333333"/>
                          </a:solidFill>
                          <a:latin typeface="source code pro"/>
                        </a:rPr>
                        <a:t> 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first = </a:t>
                      </a:r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list.get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(</a:t>
                      </a:r>
                      <a:r>
                        <a:rPr lang="en-US" altLang="en-US" sz="1300" dirty="0">
                          <a:solidFill>
                            <a:srgbClr val="009900"/>
                          </a:solidFill>
                          <a:latin typeface="source code pro"/>
                        </a:rPr>
                        <a:t>0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);</a:t>
                      </a:r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300" dirty="0">
                          <a:solidFill>
                            <a:schemeClr val="tx1"/>
                          </a:solidFill>
                          <a:latin typeface="source code pro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List </a:t>
                      </a:r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list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 = </a:t>
                      </a:r>
                      <a:r>
                        <a:rPr lang="en-US" altLang="en-US" sz="1300" b="1" dirty="0">
                          <a:solidFill>
                            <a:srgbClr val="63B175"/>
                          </a:solidFill>
                          <a:latin typeface="source code pro"/>
                        </a:rPr>
                        <a:t>new</a:t>
                      </a:r>
                      <a:r>
                        <a:rPr lang="en-US" altLang="en-US" sz="1300" dirty="0">
                          <a:solidFill>
                            <a:srgbClr val="333333"/>
                          </a:solidFill>
                          <a:latin typeface="source code pro"/>
                        </a:rPr>
                        <a:t> </a:t>
                      </a:r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ArrayList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()</a:t>
                      </a:r>
                    </a:p>
                    <a:p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list.add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(</a:t>
                      </a:r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Integer.valueOf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(</a:t>
                      </a:r>
                      <a:r>
                        <a:rPr lang="en-US" altLang="en-US" sz="1300" dirty="0">
                          <a:solidFill>
                            <a:srgbClr val="009900"/>
                          </a:solidFill>
                          <a:latin typeface="source code pro"/>
                        </a:rPr>
                        <a:t>17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)</a:t>
                      </a:r>
                      <a:r>
                        <a:rPr lang="en-US" altLang="en-US" sz="1300" dirty="0">
                          <a:solidFill>
                            <a:schemeClr val="tx1"/>
                          </a:solidFill>
                          <a:latin typeface="source code pro"/>
                        </a:rPr>
                        <a:t> 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);</a:t>
                      </a:r>
                    </a:p>
                    <a:p>
                      <a:r>
                        <a:rPr lang="en-US" altLang="en-US" sz="1300" b="1" dirty="0">
                          <a:solidFill>
                            <a:srgbClr val="63B175"/>
                          </a:solidFill>
                          <a:latin typeface="source code pro"/>
                        </a:rPr>
                        <a:t>int</a:t>
                      </a:r>
                      <a:r>
                        <a:rPr lang="en-US" altLang="en-US" sz="1300" dirty="0">
                          <a:solidFill>
                            <a:srgbClr val="333333"/>
                          </a:solidFill>
                          <a:latin typeface="source code pro"/>
                        </a:rPr>
                        <a:t> 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first = ((Integer) </a:t>
                      </a:r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list.get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(</a:t>
                      </a:r>
                      <a:r>
                        <a:rPr lang="en-US" altLang="en-US" sz="1300" dirty="0">
                          <a:solidFill>
                            <a:srgbClr val="009900"/>
                          </a:solidFill>
                          <a:latin typeface="source code pro"/>
                        </a:rPr>
                        <a:t>0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)).</a:t>
                      </a:r>
                      <a:r>
                        <a:rPr lang="en-US" altLang="en-US" sz="1300" dirty="0" err="1">
                          <a:solidFill>
                            <a:srgbClr val="000000"/>
                          </a:solidFill>
                          <a:latin typeface="source code pro"/>
                        </a:rPr>
                        <a:t>intValue</a:t>
                      </a:r>
                      <a:r>
                        <a:rPr lang="en-US" altLang="en-US" sz="1300" dirty="0">
                          <a:solidFill>
                            <a:srgbClr val="000000"/>
                          </a:solidFill>
                          <a:latin typeface="source code pro"/>
                        </a:rPr>
                        <a:t>();</a:t>
                      </a:r>
                      <a:r>
                        <a:rPr lang="en-US" altLang="en-US" sz="1300" dirty="0">
                          <a:solidFill>
                            <a:schemeClr val="tx1"/>
                          </a:solidFill>
                          <a:latin typeface="source code pro"/>
                        </a:rPr>
                        <a:t> </a:t>
                      </a:r>
                      <a:endParaRPr lang="en-US" sz="1300" dirty="0">
                        <a:latin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0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cs typeface="Calibri Light"/>
              </a:rPr>
              <a:t>T</a:t>
            </a:r>
            <a:r>
              <a:rPr lang="en-US" dirty="0">
                <a:cs typeface="Calibri Light"/>
              </a:rPr>
              <a:t> for type</a:t>
            </a:r>
          </a:p>
          <a:p>
            <a:r>
              <a:rPr lang="en-US" dirty="0">
                <a:solidFill>
                  <a:srgbClr val="00B0F0"/>
                </a:solidFill>
                <a:cs typeface="Calibri Light"/>
              </a:rPr>
              <a:t>K</a:t>
            </a:r>
            <a:r>
              <a:rPr lang="en-US" dirty="0">
                <a:cs typeface="Calibri Light"/>
              </a:rPr>
              <a:t> for key</a:t>
            </a:r>
          </a:p>
          <a:p>
            <a:r>
              <a:rPr lang="en-US" dirty="0">
                <a:solidFill>
                  <a:srgbClr val="00B0F0"/>
                </a:solidFill>
                <a:cs typeface="Calibri Light"/>
              </a:rPr>
              <a:t>V</a:t>
            </a:r>
            <a:r>
              <a:rPr lang="en-US" dirty="0">
                <a:cs typeface="Calibri Light"/>
              </a:rPr>
              <a:t> for Value</a:t>
            </a:r>
          </a:p>
          <a:p>
            <a:r>
              <a:rPr lang="en-US" dirty="0">
                <a:solidFill>
                  <a:srgbClr val="00B0F0"/>
                </a:solidFill>
                <a:cs typeface="Calibri Light"/>
              </a:rPr>
              <a:t>E</a:t>
            </a:r>
            <a:r>
              <a:rPr lang="en-US" dirty="0"/>
              <a:t> - Element (used extensively by the Java Collections Framework)</a:t>
            </a:r>
          </a:p>
          <a:p>
            <a:r>
              <a:rPr lang="en-US" dirty="0">
                <a:solidFill>
                  <a:srgbClr val="00B0F0"/>
                </a:solidFill>
                <a:cs typeface="Calibri Light"/>
              </a:rPr>
              <a:t>N</a:t>
            </a:r>
            <a:r>
              <a:rPr lang="en-US" dirty="0"/>
              <a:t> - Number</a:t>
            </a:r>
          </a:p>
          <a:p>
            <a:pPr marL="0" indent="0">
              <a:buNone/>
            </a:pPr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6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Class/interface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400" b="1" dirty="0">
                <a:latin typeface="source code pro"/>
                <a:cs typeface="Calibri Light"/>
              </a:rPr>
              <a:t>public interface Comparable&lt;T&gt; {</a:t>
            </a:r>
          </a:p>
          <a:p>
            <a:pPr marL="0" indent="0">
              <a:buNone/>
            </a:pPr>
            <a:r>
              <a:rPr lang="fr-FR" sz="1400" b="1" dirty="0">
                <a:latin typeface="source code pro"/>
                <a:cs typeface="Calibri Light"/>
              </a:rPr>
              <a:t>    public </a:t>
            </a:r>
            <a:r>
              <a:rPr lang="fr-FR" sz="1400" b="1" dirty="0" err="1">
                <a:latin typeface="source code pro"/>
                <a:cs typeface="Calibri Light"/>
              </a:rPr>
              <a:t>int</a:t>
            </a:r>
            <a:r>
              <a:rPr lang="fr-FR" sz="1400" b="1" dirty="0">
                <a:latin typeface="source code pro"/>
                <a:cs typeface="Calibri Light"/>
              </a:rPr>
              <a:t> </a:t>
            </a:r>
            <a:r>
              <a:rPr lang="fr-FR" sz="1400" b="1" dirty="0" err="1">
                <a:latin typeface="source code pro"/>
                <a:cs typeface="Calibri Light"/>
              </a:rPr>
              <a:t>compareTo</a:t>
            </a:r>
            <a:r>
              <a:rPr lang="fr-FR" sz="1400" b="1" dirty="0">
                <a:latin typeface="source code pro"/>
                <a:cs typeface="Calibri Light"/>
              </a:rPr>
              <a:t>(T o);</a:t>
            </a:r>
          </a:p>
          <a:p>
            <a:pPr marL="0" indent="0">
              <a:buNone/>
            </a:pPr>
            <a:r>
              <a:rPr lang="fr-FR" sz="1400" b="1" dirty="0">
                <a:latin typeface="source code pro"/>
                <a:cs typeface="Calibri Light"/>
              </a:rPr>
              <a:t>}</a:t>
            </a:r>
          </a:p>
          <a:p>
            <a:pPr marL="0" indent="0">
              <a:buNone/>
            </a:pPr>
            <a:endParaRPr lang="fr-FR" sz="1400" dirty="0">
              <a:latin typeface="source code pro"/>
              <a:cs typeface="Calibri Light"/>
            </a:endParaRPr>
          </a:p>
          <a:p>
            <a:pPr marL="0" indent="0">
              <a:buNone/>
            </a:pPr>
            <a:endParaRPr lang="en-US" sz="1400" dirty="0">
              <a:latin typeface="source code pro"/>
              <a:cs typeface="Calibri Light"/>
            </a:endParaRP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public class </a:t>
            </a:r>
            <a:r>
              <a:rPr lang="en-US" sz="1400" b="1" dirty="0" err="1">
                <a:latin typeface="source code pro"/>
                <a:cs typeface="Calibri Light"/>
              </a:rPr>
              <a:t>MessageHolder</a:t>
            </a:r>
            <a:r>
              <a:rPr lang="en-US" sz="1400" b="1" dirty="0">
                <a:latin typeface="source code pro"/>
                <a:cs typeface="Calibri Light"/>
              </a:rPr>
              <a:t>&lt;T&gt; {</a:t>
            </a: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	private T message;</a:t>
            </a: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	public T </a:t>
            </a:r>
            <a:r>
              <a:rPr lang="en-US" sz="1400" b="1" dirty="0" err="1">
                <a:latin typeface="source code pro"/>
                <a:cs typeface="Calibri Light"/>
              </a:rPr>
              <a:t>getMessage</a:t>
            </a:r>
            <a:r>
              <a:rPr lang="en-US" sz="1400" b="1" dirty="0">
                <a:latin typeface="source code pro"/>
                <a:cs typeface="Calibri Light"/>
              </a:rPr>
              <a:t>(){</a:t>
            </a: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		return “Hello “ + this.t;</a:t>
            </a: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	public void </a:t>
            </a:r>
            <a:r>
              <a:rPr lang="en-US" sz="1400" b="1" dirty="0" err="1">
                <a:latin typeface="source code pro"/>
                <a:cs typeface="Calibri Light"/>
              </a:rPr>
              <a:t>setMessage</a:t>
            </a:r>
            <a:r>
              <a:rPr lang="en-US" sz="1400" b="1" dirty="0">
                <a:latin typeface="source code pro"/>
                <a:cs typeface="Calibri Light"/>
              </a:rPr>
              <a:t>(T t1){</a:t>
            </a: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		this.t = t1;</a:t>
            </a: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source code pro"/>
                <a:cs typeface="Calibri Light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7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8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78227"/>
            <a:ext cx="11393970" cy="4701018"/>
          </a:xfrm>
        </p:spPr>
        <p:txBody>
          <a:bodyPr anchor="t">
            <a:normAutofit/>
          </a:bodyPr>
          <a:lstStyle/>
          <a:p>
            <a:r>
              <a:rPr lang="en-US" sz="2000" dirty="0"/>
              <a:t>Generic methods have a type parameter before the return type of the method declaration </a:t>
            </a:r>
            <a:r>
              <a:rPr lang="en-US" sz="2000" dirty="0">
                <a:solidFill>
                  <a:srgbClr val="00B0F0"/>
                </a:solidFill>
              </a:rPr>
              <a:t>&lt;T&gt;</a:t>
            </a:r>
          </a:p>
          <a:p>
            <a:r>
              <a:rPr lang="en-US" sz="2000" dirty="0"/>
              <a:t>Generic methods can have different type parameters separated by commas in the method signature  </a:t>
            </a:r>
            <a:r>
              <a:rPr lang="en-US" sz="2000" dirty="0">
                <a:solidFill>
                  <a:srgbClr val="00B0F0"/>
                </a:solidFill>
              </a:rPr>
              <a:t>&lt;T, G&gt;</a:t>
            </a:r>
          </a:p>
          <a:p>
            <a:r>
              <a:rPr lang="en-US" sz="2000" dirty="0"/>
              <a:t>Method body for a generic method is just like a normal method</a:t>
            </a:r>
          </a:p>
          <a:p>
            <a:endParaRPr lang="en-US" dirty="0">
              <a:cs typeface="Calibri Light"/>
            </a:endParaRPr>
          </a:p>
          <a:p>
            <a:pPr marL="0" indent="0">
              <a:buNone/>
            </a:pPr>
            <a:r>
              <a:rPr lang="en-US" sz="1800" dirty="0">
                <a:cs typeface="Calibri Light"/>
              </a:rPr>
              <a:t>Example – converting array to list: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      public</a:t>
            </a:r>
            <a:r>
              <a:rPr lang="en-US" altLang="en-US" sz="14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B0F0"/>
                </a:solidFill>
                <a:latin typeface="source code pro"/>
              </a:rPr>
              <a:t>&lt;T&gt;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List</a:t>
            </a:r>
            <a:r>
              <a:rPr lang="en-US" altLang="en-US" sz="1400" dirty="0">
                <a:solidFill>
                  <a:srgbClr val="00B0F0"/>
                </a:solidFill>
                <a:latin typeface="source code pro"/>
              </a:rPr>
              <a:t>&lt;T&gt;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fromArrayToList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dirty="0">
                <a:solidFill>
                  <a:srgbClr val="00B0F0"/>
                </a:solidFill>
                <a:latin typeface="source code pro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[] a) {</a:t>
            </a:r>
            <a:endParaRPr lang="en-US" altLang="en-US" sz="1400" dirty="0">
              <a:solidFill>
                <a:schemeClr val="accent2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333333"/>
                </a:solidFill>
                <a:latin typeface="source code pro"/>
              </a:rPr>
              <a:t>         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return</a:t>
            </a:r>
            <a:r>
              <a:rPr lang="en-US" altLang="en-US" sz="14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Arrays.stream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(a).collect(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Collectors.toList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());</a:t>
            </a:r>
            <a:endParaRPr lang="en-US" altLang="en-US" sz="1400" dirty="0">
              <a:solidFill>
                <a:schemeClr val="tx1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 }</a:t>
            </a:r>
            <a:endParaRPr lang="en-US" altLang="en-US" sz="1400" dirty="0">
              <a:solidFill>
                <a:schemeClr val="tx1"/>
              </a:solidFill>
              <a:latin typeface="source code pro"/>
            </a:endParaRPr>
          </a:p>
          <a:p>
            <a:pPr marL="0" indent="0">
              <a:buNone/>
            </a:pPr>
            <a:endParaRPr lang="en-US" sz="1400" dirty="0">
              <a:latin typeface="source code pro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 @Test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source code pro"/>
              </a:rPr>
              <a:t>      public void test()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 	Integer[]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intArray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= {</a:t>
            </a:r>
            <a:r>
              <a:rPr lang="en-US" altLang="en-US" sz="1400" dirty="0">
                <a:solidFill>
                  <a:srgbClr val="009900"/>
                </a:solidFill>
                <a:latin typeface="source code pro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400" dirty="0">
                <a:solidFill>
                  <a:srgbClr val="009900"/>
                </a:solidFill>
                <a:latin typeface="source code pro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400" dirty="0">
                <a:solidFill>
                  <a:srgbClr val="009900"/>
                </a:solidFill>
                <a:latin typeface="source code pro"/>
              </a:rPr>
              <a:t>3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400" dirty="0">
                <a:solidFill>
                  <a:srgbClr val="009900"/>
                </a:solidFill>
                <a:latin typeface="source code pro"/>
              </a:rPr>
              <a:t>4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400" dirty="0">
                <a:solidFill>
                  <a:srgbClr val="009900"/>
                </a:solidFill>
                <a:latin typeface="source code pro"/>
              </a:rPr>
              <a:t>5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};</a:t>
            </a:r>
            <a:endParaRPr lang="en-US" altLang="en-US" sz="1400" dirty="0">
              <a:solidFill>
                <a:schemeClr val="tx1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333333"/>
                </a:solidFill>
                <a:latin typeface="source code pro"/>
              </a:rPr>
              <a:t>      	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List&lt;Integer&gt;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stringList</a:t>
            </a:r>
            <a:r>
              <a:rPr lang="en-US" altLang="en-US" sz="1400" dirty="0">
                <a:solidFill>
                  <a:srgbClr val="333333"/>
                </a:solidFill>
                <a:latin typeface="source code pro"/>
              </a:rPr>
              <a:t> 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fromArrayToList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intArray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 }</a:t>
            </a:r>
            <a:endParaRPr lang="en-US" altLang="en-US" sz="1400" dirty="0">
              <a:solidFill>
                <a:schemeClr val="tx1"/>
              </a:solidFill>
              <a:latin typeface="source code pro"/>
            </a:endParaRPr>
          </a:p>
          <a:p>
            <a:pPr marL="0" indent="0">
              <a:buNone/>
            </a:pPr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8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5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Bounded/restricted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Upper bound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      public</a:t>
            </a:r>
            <a:r>
              <a:rPr lang="en-US" altLang="en-US" sz="14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&lt;T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extends</a:t>
            </a:r>
            <a:r>
              <a:rPr lang="en-US" altLang="en-US" sz="14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Number&gt; List&lt;T&gt;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fromArrayToList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(T[] a) {</a:t>
            </a:r>
            <a:endParaRPr lang="en-US" altLang="en-US" sz="1400" dirty="0">
              <a:solidFill>
                <a:schemeClr val="tx1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333333"/>
                </a:solidFill>
                <a:latin typeface="source code pro"/>
              </a:rPr>
              <a:t>         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...</a:t>
            </a:r>
            <a:endParaRPr lang="en-US" altLang="en-US" sz="1400" dirty="0">
              <a:solidFill>
                <a:schemeClr val="tx1"/>
              </a:solidFill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 }</a:t>
            </a:r>
            <a:endParaRPr lang="en-US" sz="1400" u="sng" dirty="0">
              <a:latin typeface="source code pro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fromArrayToList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Integer[</a:t>
            </a:r>
            <a:r>
              <a:rPr lang="en-US" altLang="en-US" sz="1400" dirty="0">
                <a:solidFill>
                  <a:srgbClr val="6897BB"/>
                </a:solidFill>
                <a:latin typeface="source code pro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]); // compiles</a:t>
            </a:r>
            <a:br>
              <a:rPr lang="en-US" altLang="en-US" sz="1400" dirty="0">
                <a:solidFill>
                  <a:srgbClr val="CC7832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fromArrayToList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String[</a:t>
            </a:r>
            <a:r>
              <a:rPr lang="en-US" altLang="en-US" sz="1400" dirty="0">
                <a:solidFill>
                  <a:srgbClr val="6897BB"/>
                </a:solidFill>
                <a:latin typeface="source code pro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]); // </a:t>
            </a:r>
            <a:r>
              <a:rPr lang="en-US" altLang="en-US" sz="1400" dirty="0">
                <a:solidFill>
                  <a:srgbClr val="FF0000"/>
                </a:solidFill>
                <a:latin typeface="source code pro"/>
              </a:rPr>
              <a:t>doesn’t compile</a:t>
            </a:r>
            <a:br>
              <a:rPr lang="en-US" altLang="en-US" sz="1400" dirty="0">
                <a:solidFill>
                  <a:srgbClr val="CC7832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fromArrayToList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new</a:t>
            </a: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Number[</a:t>
            </a:r>
            <a:r>
              <a:rPr lang="en-US" altLang="en-US" sz="1400" dirty="0">
                <a:solidFill>
                  <a:srgbClr val="6897BB"/>
                </a:solidFill>
                <a:latin typeface="source code pro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]); // compiles</a:t>
            </a:r>
            <a:br>
              <a:rPr lang="en-US" altLang="en-US" sz="1400" dirty="0">
                <a:solidFill>
                  <a:srgbClr val="CC7832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CC7832"/>
                </a:solidFill>
                <a:latin typeface="source code pro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fromArrayToList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); // compiles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2000" u="sng" dirty="0"/>
              <a:t>Multiple bounds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  &lt;T </a:t>
            </a:r>
            <a:r>
              <a:rPr lang="en-US" altLang="en-US" sz="1400" b="1" dirty="0">
                <a:solidFill>
                  <a:srgbClr val="63B175"/>
                </a:solidFill>
                <a:latin typeface="source code pro"/>
              </a:rPr>
              <a:t>extends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Number &amp; Comparable&gt;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9</a:t>
            </a:fld>
            <a:r>
              <a:rPr lang="en-US"/>
              <a:t> | Confidential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19AE0-93BF-4E45-A9D1-0FB49582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sec new">
      <a:dk1>
        <a:srgbClr val="58595B"/>
      </a:dk1>
      <a:lt1>
        <a:srgbClr val="FFFFFF"/>
      </a:lt1>
      <a:dk2>
        <a:srgbClr val="58595B"/>
      </a:dk2>
      <a:lt2>
        <a:srgbClr val="44ADE2"/>
      </a:lt2>
      <a:accent1>
        <a:srgbClr val="44ADE2"/>
      </a:accent1>
      <a:accent2>
        <a:srgbClr val="A6CD39"/>
      </a:accent2>
      <a:accent3>
        <a:srgbClr val="58595B"/>
      </a:accent3>
      <a:accent4>
        <a:srgbClr val="62BA46"/>
      </a:accent4>
      <a:accent5>
        <a:srgbClr val="BBBDBF"/>
      </a:accent5>
      <a:accent6>
        <a:srgbClr val="E6E7E8"/>
      </a:accent6>
      <a:hlink>
        <a:srgbClr val="A6CD39"/>
      </a:hlink>
      <a:folHlink>
        <a:srgbClr val="954F72"/>
      </a:folHlink>
    </a:clrScheme>
    <a:fontScheme name="Algosec">
      <a:majorFont>
        <a:latin typeface="Calibri Light"/>
        <a:ea typeface=""/>
        <a:cs typeface=""/>
      </a:majorFont>
      <a:minorFont>
        <a:latin typeface="Calibr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Sec PPT Template 4-3" id="{AE22C146-C331-40FC-8557-DD908CF99AC7}" vid="{5AC673FC-BF6E-4409-9CB8-8F43040E6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675</Words>
  <Application>Microsoft Office PowerPoint</Application>
  <PresentationFormat>Widescreen</PresentationFormat>
  <Paragraphs>170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code pro</vt:lpstr>
      <vt:lpstr>Office Theme</vt:lpstr>
      <vt:lpstr>Java Generics</vt:lpstr>
      <vt:lpstr>Generics</vt:lpstr>
      <vt:lpstr>what we had before Generics</vt:lpstr>
      <vt:lpstr>the solution - Generics</vt:lpstr>
      <vt:lpstr>Generics – Behind the scenes</vt:lpstr>
      <vt:lpstr>Common Standard</vt:lpstr>
      <vt:lpstr>Generic Class/interface</vt:lpstr>
      <vt:lpstr>Generic methods</vt:lpstr>
      <vt:lpstr>Bounded/restricted Generics</vt:lpstr>
      <vt:lpstr>Wildcards</vt:lpstr>
      <vt:lpstr>Bounded/restricted Wildcards</vt:lpstr>
      <vt:lpstr>When to use it</vt:lpstr>
      <vt:lpstr>Homework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2020-02-10T10:12:19Z</dcterms:created>
  <dcterms:modified xsi:type="dcterms:W3CDTF">2020-02-23T12:27:18Z</dcterms:modified>
</cp:coreProperties>
</file>