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424" r:id="rId5"/>
    <p:sldId id="346" r:id="rId6"/>
    <p:sldId id="425" r:id="rId7"/>
    <p:sldId id="426" r:id="rId8"/>
    <p:sldId id="427" r:id="rId9"/>
    <p:sldId id="42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25C"/>
    <a:srgbClr val="A6CD39"/>
    <a:srgbClr val="00A1E0"/>
    <a:srgbClr val="44ADE2"/>
    <a:srgbClr val="617A98"/>
    <a:srgbClr val="E6E7E8"/>
    <a:srgbClr val="70AD47"/>
    <a:srgbClr val="4472C4"/>
    <a:srgbClr val="FFFFFF"/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31A0D-F77B-4AF6-8968-F4018AB73517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1C84E-4ADF-4176-8717-2BB3B352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3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sec.lightning.force.com/lightning/r/Folder/00l0z0000026QAoAAM/view?queryScope=userFolder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 reports folder: 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https://algosec.lightning.force.com/lightning/r/Folder/00l0z0000026QAoAAM/view?queryScope=userFolders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33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RBC, ZKB, </a:t>
            </a:r>
            <a:r>
              <a:rPr lang="en-US" err="1"/>
              <a:t>Schulmberger</a:t>
            </a:r>
            <a:r>
              <a:rPr lang="en-US"/>
              <a:t>, Telstra, Nets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5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RBC, ZKB, </a:t>
            </a:r>
            <a:r>
              <a:rPr lang="en-US" err="1"/>
              <a:t>Schulmberger</a:t>
            </a:r>
            <a:r>
              <a:rPr lang="en-US"/>
              <a:t>, Telstra, Nets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3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RBC, ZKB, </a:t>
            </a:r>
            <a:r>
              <a:rPr lang="en-US" err="1"/>
              <a:t>Schulmberger</a:t>
            </a:r>
            <a:r>
              <a:rPr lang="en-US"/>
              <a:t>, Telstra, Nets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43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RBC, ZKB, </a:t>
            </a:r>
            <a:r>
              <a:rPr lang="en-US" err="1"/>
              <a:t>Schulmberger</a:t>
            </a:r>
            <a:r>
              <a:rPr lang="en-US"/>
              <a:t>, Telstra, Nets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32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RBC, ZKB, </a:t>
            </a:r>
            <a:r>
              <a:rPr lang="en-US" err="1"/>
              <a:t>Schulmberger</a:t>
            </a:r>
            <a:r>
              <a:rPr lang="en-US"/>
              <a:t>, Telstra, Nets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6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facebook.com/AlgoSec" TargetMode="External"/><Relationship Id="rId7" Type="http://schemas.openxmlformats.org/officeDocument/2006/relationships/hyperlink" Target="https://www.youtube.com/user/AlgoSec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4.png"/><Relationship Id="rId5" Type="http://schemas.openxmlformats.org/officeDocument/2006/relationships/hyperlink" Target="https://www.linkedin.com/company/algosec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hyperlink" Target="https://twitter.com/AlgoSec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" y="532724"/>
            <a:ext cx="12187123" cy="44666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30" y="5852686"/>
            <a:ext cx="3442301" cy="474366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95325" y="1429462"/>
            <a:ext cx="5394579" cy="1313738"/>
          </a:xfrm>
          <a:prstGeom prst="rect">
            <a:avLst/>
          </a:prstGeom>
        </p:spPr>
        <p:txBody>
          <a:bodyPr/>
          <a:lstStyle>
            <a:lvl1pPr>
              <a:defRPr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/>
          </p:nvPr>
        </p:nvSpPr>
        <p:spPr>
          <a:xfrm>
            <a:off x="695326" y="3056055"/>
            <a:ext cx="3933825" cy="4736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500" y="5852686"/>
            <a:ext cx="1905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60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  <p15:guide id="2" orient="horz" pos="22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29" y="446925"/>
            <a:ext cx="10770472" cy="52674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 b="1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830" y="1278227"/>
            <a:ext cx="10770471" cy="4701018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chemeClr val="tx2"/>
                </a:solidFill>
              </a:defRPr>
            </a:lvl1pPr>
            <a:lvl2pPr marL="514350" indent="-17145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857250" indent="-171450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0"/>
          </p:nvPr>
        </p:nvSpPr>
        <p:spPr>
          <a:xfrm>
            <a:off x="695325" y="6356352"/>
            <a:ext cx="2743200" cy="20531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50">
                <a:solidFill>
                  <a:schemeClr val="tx2"/>
                </a:solidFill>
              </a:defRPr>
            </a:lvl1pPr>
          </a:lstStyle>
          <a:p>
            <a:fld id="{38B47C28-1AF1-4B98-A9A8-2E8452DE56C5}" type="slidenum">
              <a:rPr lang="en-US" smtClean="0"/>
              <a:pPr/>
              <a:t>‹#›</a:t>
            </a:fld>
            <a:r>
              <a:rPr lang="en-US"/>
              <a:t> | Confidential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2"/>
            <a:ext cx="12192000" cy="2892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401" y="6239933"/>
            <a:ext cx="1104900" cy="3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26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Bo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1"/>
          </p:nvPr>
        </p:nvSpPr>
        <p:spPr>
          <a:xfrm>
            <a:off x="695325" y="6356352"/>
            <a:ext cx="2743200" cy="20531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50">
                <a:solidFill>
                  <a:schemeClr val="tx2"/>
                </a:solidFill>
              </a:defRPr>
            </a:lvl1pPr>
          </a:lstStyle>
          <a:p>
            <a:fld id="{38B47C28-1AF1-4B98-A9A8-2E8452DE56C5}" type="slidenum">
              <a:rPr lang="en-US" smtClean="0"/>
              <a:pPr/>
              <a:t>‹#›</a:t>
            </a:fld>
            <a:r>
              <a:rPr lang="en-US"/>
              <a:t> | Confidential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474537"/>
            <a:ext cx="10796975" cy="627891"/>
          </a:xfrm>
          <a:prstGeom prst="rect">
            <a:avLst/>
          </a:prstGeom>
        </p:spPr>
        <p:txBody>
          <a:bodyPr/>
          <a:lstStyle>
            <a:lvl1pPr>
              <a:defRPr sz="3000" b="1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2"/>
            <a:ext cx="12192000" cy="2892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325302" y="1279247"/>
            <a:ext cx="5166997" cy="44862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1pPr>
            <a:lvl2pPr marL="600075" indent="-257175">
              <a:buClr>
                <a:schemeClr val="bg2"/>
              </a:buClr>
              <a:buSzPct val="80000"/>
              <a:buFont typeface="Calibri Light" panose="020F0302020204030204" pitchFamily="34" charset="0"/>
              <a:buChar char="•"/>
              <a:defRPr sz="2000">
                <a:solidFill>
                  <a:srgbClr val="58595B"/>
                </a:solidFill>
              </a:defRPr>
            </a:lvl2pPr>
            <a:lvl3pPr marL="857250" indent="-171450">
              <a:buClr>
                <a:schemeClr val="bg2"/>
              </a:buClr>
              <a:buSzPct val="80000"/>
              <a:buFont typeface="Calibri Light" panose="020F0302020204030204" pitchFamily="34" charset="0"/>
              <a:buChar char="•"/>
              <a:defRPr/>
            </a:lvl3pPr>
            <a:lvl4pPr>
              <a:buClr>
                <a:schemeClr val="bg2"/>
              </a:buCl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401" y="6239933"/>
            <a:ext cx="1104900" cy="331470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95324" y="1268414"/>
            <a:ext cx="5166997" cy="44862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1pPr>
            <a:lvl2pPr marL="600075" indent="-257175">
              <a:buClr>
                <a:schemeClr val="bg2"/>
              </a:buClr>
              <a:buSzPct val="80000"/>
              <a:buFont typeface="Calibri Light" panose="020F0302020204030204" pitchFamily="34" charset="0"/>
              <a:buChar char="•"/>
              <a:defRPr sz="2000">
                <a:solidFill>
                  <a:srgbClr val="58595B"/>
                </a:solidFill>
              </a:defRPr>
            </a:lvl2pPr>
            <a:lvl3pPr marL="857250" indent="-171450">
              <a:buClr>
                <a:schemeClr val="bg2"/>
              </a:buClr>
              <a:buSzPct val="80000"/>
              <a:buFont typeface="Calibri Light" panose="020F0302020204030204" pitchFamily="34" charset="0"/>
              <a:buChar char="•"/>
              <a:defRPr/>
            </a:lvl3pPr>
            <a:lvl4pPr>
              <a:buClr>
                <a:schemeClr val="bg2"/>
              </a:buCl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5009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9"/>
          <p:cNvSpPr>
            <a:spLocks noGrp="1"/>
          </p:cNvSpPr>
          <p:nvPr>
            <p:ph type="dt" sz="half" idx="10"/>
          </p:nvPr>
        </p:nvSpPr>
        <p:spPr>
          <a:xfrm>
            <a:off x="706229" y="6356352"/>
            <a:ext cx="2743200" cy="20531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50">
                <a:solidFill>
                  <a:schemeClr val="tx2"/>
                </a:solidFill>
              </a:defRPr>
            </a:lvl1pPr>
          </a:lstStyle>
          <a:p>
            <a:fld id="{38B47C28-1AF1-4B98-A9A8-2E8452DE56C5}" type="slidenum">
              <a:rPr lang="en-US" smtClean="0"/>
              <a:pPr/>
              <a:t>‹#›</a:t>
            </a:fld>
            <a:r>
              <a:rPr lang="en-US"/>
              <a:t> | Confidential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818" y="1789302"/>
            <a:ext cx="5037137" cy="4230688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1pPr>
            <a:lvl2pPr marL="557213" indent="-214313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2pPr>
            <a:lvl3pPr marL="8143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350">
                <a:solidFill>
                  <a:schemeClr val="tx2"/>
                </a:solidFill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2"/>
          </p:nvPr>
        </p:nvSpPr>
        <p:spPr>
          <a:xfrm>
            <a:off x="706230" y="1272652"/>
            <a:ext cx="5038725" cy="3464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bg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3"/>
          </p:nvPr>
        </p:nvSpPr>
        <p:spPr>
          <a:xfrm>
            <a:off x="6184693" y="1775543"/>
            <a:ext cx="5307607" cy="4230688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1pPr>
            <a:lvl2pPr marL="557213" indent="-214313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2pPr>
            <a:lvl3pPr marL="8143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350">
                <a:solidFill>
                  <a:schemeClr val="tx2"/>
                </a:solidFill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4"/>
          </p:nvPr>
        </p:nvSpPr>
        <p:spPr>
          <a:xfrm>
            <a:off x="6183104" y="1285651"/>
            <a:ext cx="5309195" cy="3464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bg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474537"/>
            <a:ext cx="10796975" cy="627891"/>
          </a:xfrm>
          <a:prstGeom prst="rect">
            <a:avLst/>
          </a:prstGeom>
        </p:spPr>
        <p:txBody>
          <a:bodyPr/>
          <a:lstStyle>
            <a:lvl1pPr>
              <a:defRPr sz="3000" b="1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2"/>
            <a:ext cx="12192000" cy="2892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401" y="6239933"/>
            <a:ext cx="1104900" cy="3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0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9"/>
          <p:cNvSpPr>
            <a:spLocks noGrp="1"/>
          </p:cNvSpPr>
          <p:nvPr>
            <p:ph type="dt" sz="half" idx="10"/>
          </p:nvPr>
        </p:nvSpPr>
        <p:spPr>
          <a:xfrm>
            <a:off x="706225" y="6356352"/>
            <a:ext cx="2743200" cy="20531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50">
                <a:solidFill>
                  <a:schemeClr val="tx2"/>
                </a:solidFill>
              </a:defRPr>
            </a:lvl1pPr>
          </a:lstStyle>
          <a:p>
            <a:fld id="{38B47C28-1AF1-4B98-A9A8-2E8452DE56C5}" type="slidenum">
              <a:rPr lang="en-US" smtClean="0"/>
              <a:pPr/>
              <a:t>‹#›</a:t>
            </a:fld>
            <a:r>
              <a:rPr lang="en-US"/>
              <a:t> | Confidential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072802" y="1794126"/>
            <a:ext cx="3419497" cy="4217477"/>
          </a:xfrm>
          <a:prstGeom prst="rect">
            <a:avLst/>
          </a:prstGeom>
        </p:spPr>
        <p:txBody>
          <a:bodyPr>
            <a:normAutofit/>
          </a:bodyPr>
          <a:lstStyle>
            <a:lvl1pPr marL="214313" indent="-214313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1pPr>
            <a:lvl2pPr marL="557213" indent="-214313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 marL="8143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500">
                <a:solidFill>
                  <a:schemeClr val="tx2"/>
                </a:solidFill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6"/>
          </p:nvPr>
        </p:nvSpPr>
        <p:spPr>
          <a:xfrm>
            <a:off x="8071214" y="1273954"/>
            <a:ext cx="3420575" cy="3624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>
                <a:solidFill>
                  <a:schemeClr val="bg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474537"/>
            <a:ext cx="10796975" cy="627891"/>
          </a:xfrm>
          <a:prstGeom prst="rect">
            <a:avLst/>
          </a:prstGeom>
        </p:spPr>
        <p:txBody>
          <a:bodyPr/>
          <a:lstStyle>
            <a:lvl1pPr>
              <a:defRPr sz="3000" b="1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2"/>
            <a:ext cx="12192000" cy="2892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401" y="6239933"/>
            <a:ext cx="1104900" cy="331470"/>
          </a:xfrm>
          <a:prstGeom prst="rect">
            <a:avLst/>
          </a:prstGeom>
        </p:spPr>
      </p:pic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8719" y="1794126"/>
            <a:ext cx="3420575" cy="4217477"/>
          </a:xfrm>
          <a:prstGeom prst="rect">
            <a:avLst/>
          </a:prstGeom>
        </p:spPr>
        <p:txBody>
          <a:bodyPr>
            <a:normAutofit/>
          </a:bodyPr>
          <a:lstStyle>
            <a:lvl1pPr marL="214313" indent="-214313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1pPr>
            <a:lvl2pPr marL="557213" indent="-214313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 marL="8143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500">
                <a:solidFill>
                  <a:schemeClr val="tx2"/>
                </a:solidFill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8"/>
          </p:nvPr>
        </p:nvSpPr>
        <p:spPr>
          <a:xfrm>
            <a:off x="4387133" y="1273954"/>
            <a:ext cx="3421655" cy="3624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>
                <a:solidFill>
                  <a:schemeClr val="bg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706226" y="1794126"/>
            <a:ext cx="3420575" cy="4217477"/>
          </a:xfrm>
          <a:prstGeom prst="rect">
            <a:avLst/>
          </a:prstGeom>
        </p:spPr>
        <p:txBody>
          <a:bodyPr>
            <a:normAutofit/>
          </a:bodyPr>
          <a:lstStyle>
            <a:lvl1pPr marL="214313" indent="-214313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1pPr>
            <a:lvl2pPr marL="557213" indent="-214313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 marL="8143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500">
                <a:solidFill>
                  <a:schemeClr val="tx2"/>
                </a:solidFill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20"/>
          </p:nvPr>
        </p:nvSpPr>
        <p:spPr>
          <a:xfrm>
            <a:off x="704639" y="1273954"/>
            <a:ext cx="3421655" cy="3624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>
                <a:solidFill>
                  <a:schemeClr val="bg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83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2" pos="725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" y="533508"/>
            <a:ext cx="12184259" cy="4466660"/>
          </a:xfrm>
          <a:prstGeom prst="rect">
            <a:avLst/>
          </a:prstGeom>
        </p:spPr>
      </p:pic>
      <p:pic>
        <p:nvPicPr>
          <p:cNvPr id="3" name="Picture 2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09" y="6169660"/>
            <a:ext cx="426720" cy="320040"/>
          </a:xfrm>
          <a:prstGeom prst="rect">
            <a:avLst/>
          </a:prstGeom>
        </p:spPr>
      </p:pic>
      <p:pic>
        <p:nvPicPr>
          <p:cNvPr id="4" name="Picture 3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57" y="6169660"/>
            <a:ext cx="426720" cy="320040"/>
          </a:xfrm>
          <a:prstGeom prst="rect">
            <a:avLst/>
          </a:prstGeom>
        </p:spPr>
      </p:pic>
      <p:pic>
        <p:nvPicPr>
          <p:cNvPr id="5" name="Picture 4">
            <a:hlinkClick r:id="rId7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56" y="6169660"/>
            <a:ext cx="426720" cy="320040"/>
          </a:xfrm>
          <a:prstGeom prst="rect">
            <a:avLst/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07" y="6169660"/>
            <a:ext cx="426720" cy="32004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705509" y="193789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401" y="6239933"/>
            <a:ext cx="1104900" cy="3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33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10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7" r:id="rId3"/>
    <p:sldLayoutId id="2147483664" r:id="rId4"/>
    <p:sldLayoutId id="2147483665" r:id="rId5"/>
    <p:sldLayoutId id="2147483662" r:id="rId6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9" userDrawn="1">
          <p15:clr>
            <a:srgbClr val="F26B43"/>
          </p15:clr>
        </p15:guide>
        <p15:guide id="2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training #1 – The builder pattern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89248" y="4951484"/>
            <a:ext cx="43649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December 2019</a:t>
            </a:r>
          </a:p>
        </p:txBody>
      </p:sp>
    </p:spTree>
    <p:extLst>
      <p:ext uri="{BB962C8B-B14F-4D97-AF65-F5344CB8AC3E}">
        <p14:creationId xmlns:p14="http://schemas.microsoft.com/office/powerpoint/2010/main" val="214922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F56-768D-49C0-A9D3-F4B03E9B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BEB3-4D4B-4025-B889-3423190A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Motivation</a:t>
            </a:r>
          </a:p>
          <a:p>
            <a:pPr lvl="1"/>
            <a:r>
              <a:rPr lang="en-US" sz="2000" dirty="0"/>
              <a:t>Makes code more visible</a:t>
            </a:r>
          </a:p>
          <a:p>
            <a:pPr lvl="1"/>
            <a:r>
              <a:rPr lang="en-US" sz="2000" dirty="0"/>
              <a:t>Don’t maintain long and endless constructor</a:t>
            </a:r>
          </a:p>
          <a:p>
            <a:pPr lvl="1"/>
            <a:r>
              <a:rPr lang="en-US" sz="2000" dirty="0"/>
              <a:t>Easy to understand object initialization problems</a:t>
            </a:r>
          </a:p>
          <a:p>
            <a:pPr lvl="1"/>
            <a:r>
              <a:rPr lang="en-US" sz="2000" dirty="0"/>
              <a:t>Easy to handle parameters that are not relevant to all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249C-6427-4B8A-B137-9AF1B95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7C28-1AF1-4B98-A9A8-2E8452DE56C5}" type="slidenum">
              <a:rPr lang="en-US" smtClean="0"/>
              <a:pPr/>
              <a:t>2</a:t>
            </a:fld>
            <a:r>
              <a:rPr lang="en-US"/>
              <a:t>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3197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F56-768D-49C0-A9D3-F4B03E9B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BEB3-4D4B-4025-B889-3423190AC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30" y="1278227"/>
            <a:ext cx="10770471" cy="4701018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/>
              <a:t>This one is straight forward: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public class Foo{</a:t>
            </a:r>
          </a:p>
          <a:p>
            <a:pPr marL="0" indent="0">
              <a:buNone/>
            </a:pPr>
            <a:r>
              <a:rPr lang="en-US" sz="2400" i="1" dirty="0"/>
              <a:t>	public foo (int sum, int participants, int amount){</a:t>
            </a:r>
          </a:p>
          <a:p>
            <a:pPr marL="0" indent="0">
              <a:buNone/>
            </a:pPr>
            <a:r>
              <a:rPr lang="en-US" sz="2400" i="1" dirty="0"/>
              <a:t>		</a:t>
            </a:r>
            <a:r>
              <a:rPr lang="en-US" sz="2400" i="1" dirty="0" err="1"/>
              <a:t>this.sum</a:t>
            </a:r>
            <a:r>
              <a:rPr lang="en-US" sz="2400" i="1" dirty="0"/>
              <a:t> = sum;</a:t>
            </a:r>
          </a:p>
          <a:p>
            <a:pPr marL="0" indent="0">
              <a:buNone/>
            </a:pPr>
            <a:r>
              <a:rPr lang="en-US" sz="2400" i="1" dirty="0"/>
              <a:t>		</a:t>
            </a:r>
            <a:r>
              <a:rPr lang="en-US" sz="2400" i="1" dirty="0" err="1"/>
              <a:t>this.participants</a:t>
            </a:r>
            <a:r>
              <a:rPr lang="en-US" sz="2400" i="1" dirty="0"/>
              <a:t> = participants;</a:t>
            </a:r>
          </a:p>
          <a:p>
            <a:pPr marL="0" indent="0">
              <a:buNone/>
            </a:pPr>
            <a:r>
              <a:rPr lang="en-US" sz="2400" i="1" dirty="0"/>
              <a:t>		</a:t>
            </a:r>
            <a:r>
              <a:rPr lang="en-US" sz="2400" i="1" dirty="0" err="1"/>
              <a:t>this.amount</a:t>
            </a:r>
            <a:r>
              <a:rPr lang="en-US" sz="2400" i="1" dirty="0"/>
              <a:t> = amount;</a:t>
            </a:r>
          </a:p>
          <a:p>
            <a:pPr marL="0" indent="0">
              <a:buNone/>
            </a:pPr>
            <a:r>
              <a:rPr lang="en-US" sz="2400" i="1" dirty="0"/>
              <a:t>	}</a:t>
            </a:r>
          </a:p>
          <a:p>
            <a:pPr marL="0" indent="0">
              <a:buNone/>
            </a:pPr>
            <a:r>
              <a:rPr lang="en-US" sz="2400" i="1" dirty="0"/>
              <a:t>	private int sum;	</a:t>
            </a:r>
          </a:p>
          <a:p>
            <a:pPr marL="0" indent="0">
              <a:buNone/>
            </a:pPr>
            <a:r>
              <a:rPr lang="en-US" sz="2400" i="1" dirty="0"/>
              <a:t>	private int participants;</a:t>
            </a:r>
          </a:p>
          <a:p>
            <a:pPr marL="0" indent="0">
              <a:buNone/>
            </a:pPr>
            <a:r>
              <a:rPr lang="en-US" sz="2400" i="1" dirty="0"/>
              <a:t>	private int amount;</a:t>
            </a:r>
          </a:p>
          <a:p>
            <a:pPr marL="0" indent="0">
              <a:buNone/>
            </a:pPr>
            <a:r>
              <a:rPr lang="en-US" sz="2400" i="1" dirty="0"/>
              <a:t>}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void main(){</a:t>
            </a:r>
          </a:p>
          <a:p>
            <a:pPr marL="0" indent="0">
              <a:buNone/>
            </a:pPr>
            <a:r>
              <a:rPr lang="en-US" sz="2400" i="1" dirty="0"/>
              <a:t>	Foo </a:t>
            </a:r>
            <a:r>
              <a:rPr lang="en-US" sz="2400" i="1" dirty="0" err="1"/>
              <a:t>foo</a:t>
            </a:r>
            <a:r>
              <a:rPr lang="en-US" sz="2400" i="1" dirty="0"/>
              <a:t> = new Foo(50, 3, 4);</a:t>
            </a:r>
          </a:p>
          <a:p>
            <a:pPr marL="0" indent="0">
              <a:buNone/>
            </a:pPr>
            <a:r>
              <a:rPr lang="en-US" sz="2400" i="1" dirty="0"/>
              <a:t>}</a:t>
            </a:r>
            <a:endParaRPr lang="en-US" sz="2000" i="1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249C-6427-4B8A-B137-9AF1B95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7C28-1AF1-4B98-A9A8-2E8452DE56C5}" type="slidenum">
              <a:rPr lang="en-US" smtClean="0"/>
              <a:pPr/>
              <a:t>3</a:t>
            </a:fld>
            <a:r>
              <a:rPr lang="en-US"/>
              <a:t>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7690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F56-768D-49C0-A9D3-F4B03E9B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– example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BEB3-4D4B-4025-B889-3423190AC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30" y="1278227"/>
            <a:ext cx="10770471" cy="4701018"/>
          </a:xfrm>
        </p:spPr>
        <p:txBody>
          <a:bodyPr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dirty="0"/>
              <a:t>However, now we want to add new members to Foo – meaning we need to change the constructor: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public class Foo{</a:t>
            </a:r>
          </a:p>
          <a:p>
            <a:pPr marL="0" indent="0">
              <a:buNone/>
            </a:pPr>
            <a:r>
              <a:rPr lang="en-US" sz="2400" i="1" dirty="0"/>
              <a:t>	public foo (int sum, int participants, int amount){</a:t>
            </a:r>
          </a:p>
          <a:p>
            <a:pPr marL="0" indent="0">
              <a:buNone/>
            </a:pPr>
            <a:r>
              <a:rPr lang="en-US" sz="2400" i="1" dirty="0"/>
              <a:t>		</a:t>
            </a:r>
            <a:r>
              <a:rPr lang="en-US" sz="2400" i="1" dirty="0" err="1"/>
              <a:t>this.sum</a:t>
            </a:r>
            <a:r>
              <a:rPr lang="en-US" sz="2400" i="1" dirty="0"/>
              <a:t> = sum;</a:t>
            </a:r>
          </a:p>
          <a:p>
            <a:pPr marL="0" indent="0">
              <a:buNone/>
            </a:pPr>
            <a:r>
              <a:rPr lang="en-US" sz="2400" i="1" dirty="0"/>
              <a:t>		</a:t>
            </a:r>
            <a:r>
              <a:rPr lang="en-US" sz="2400" i="1" dirty="0" err="1"/>
              <a:t>this.participants</a:t>
            </a:r>
            <a:r>
              <a:rPr lang="en-US" sz="2400" i="1" dirty="0"/>
              <a:t> = participants;</a:t>
            </a:r>
          </a:p>
          <a:p>
            <a:pPr marL="0" indent="0">
              <a:buNone/>
            </a:pPr>
            <a:r>
              <a:rPr lang="en-US" sz="2400" i="1" dirty="0"/>
              <a:t>		</a:t>
            </a:r>
            <a:r>
              <a:rPr lang="en-US" sz="2400" i="1" dirty="0" err="1"/>
              <a:t>this.amount</a:t>
            </a:r>
            <a:r>
              <a:rPr lang="en-US" sz="2400" i="1" dirty="0"/>
              <a:t> = amount;</a:t>
            </a:r>
          </a:p>
          <a:p>
            <a:pPr marL="0" indent="0">
              <a:buNone/>
            </a:pPr>
            <a:r>
              <a:rPr lang="en-US" sz="2400" i="1" dirty="0"/>
              <a:t>	}</a:t>
            </a:r>
          </a:p>
          <a:p>
            <a:pPr marL="0" indent="0">
              <a:buNone/>
            </a:pPr>
            <a:r>
              <a:rPr lang="en-US" sz="2400" i="1" dirty="0"/>
              <a:t>	private int sum;	</a:t>
            </a:r>
          </a:p>
          <a:p>
            <a:pPr marL="0" indent="0">
              <a:buNone/>
            </a:pPr>
            <a:r>
              <a:rPr lang="en-US" sz="2400" i="1" dirty="0"/>
              <a:t>	print int rank;</a:t>
            </a:r>
          </a:p>
          <a:p>
            <a:pPr marL="0" indent="0">
              <a:buNone/>
            </a:pPr>
            <a:r>
              <a:rPr lang="en-US" sz="2400" i="1" dirty="0"/>
              <a:t>	private int participants;</a:t>
            </a:r>
          </a:p>
          <a:p>
            <a:pPr marL="0" indent="0">
              <a:buNone/>
            </a:pPr>
            <a:r>
              <a:rPr lang="en-US" sz="2400" i="1" dirty="0"/>
              <a:t>	print string domain;</a:t>
            </a:r>
          </a:p>
          <a:p>
            <a:pPr marL="0" indent="0">
              <a:buNone/>
            </a:pPr>
            <a:r>
              <a:rPr lang="en-US" sz="2400" i="1" dirty="0"/>
              <a:t>	private int amount;</a:t>
            </a:r>
          </a:p>
          <a:p>
            <a:pPr marL="0" indent="0">
              <a:buNone/>
            </a:pPr>
            <a:r>
              <a:rPr lang="en-US" sz="2400" i="1" dirty="0"/>
              <a:t>}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void main(){</a:t>
            </a:r>
          </a:p>
          <a:p>
            <a:pPr marL="0" indent="0">
              <a:buNone/>
            </a:pPr>
            <a:r>
              <a:rPr lang="en-US" sz="2400" i="1" dirty="0"/>
              <a:t>	Foo </a:t>
            </a:r>
            <a:r>
              <a:rPr lang="en-US" sz="2400" i="1" dirty="0" err="1"/>
              <a:t>foo</a:t>
            </a:r>
            <a:r>
              <a:rPr lang="en-US" sz="2400" i="1" dirty="0"/>
              <a:t> = new Foo(50, </a:t>
            </a:r>
            <a:r>
              <a:rPr lang="en-US" sz="2400" i="1" dirty="0">
                <a:solidFill>
                  <a:srgbClr val="FF0000"/>
                </a:solidFill>
              </a:rPr>
              <a:t>7, </a:t>
            </a:r>
            <a:r>
              <a:rPr lang="en-US" sz="2400" i="1" dirty="0"/>
              <a:t>3, “goo”, 4);</a:t>
            </a:r>
          </a:p>
          <a:p>
            <a:pPr marL="0" indent="0">
              <a:buNone/>
            </a:pPr>
            <a:r>
              <a:rPr lang="en-US" sz="2400" i="1" dirty="0"/>
              <a:t>	Foo </a:t>
            </a:r>
            <a:r>
              <a:rPr lang="en-US" sz="2400" i="1" dirty="0" err="1"/>
              <a:t>foo</a:t>
            </a:r>
            <a:r>
              <a:rPr lang="en-US" sz="2400" i="1" dirty="0"/>
              <a:t> = new Foo(6, </a:t>
            </a:r>
            <a:r>
              <a:rPr lang="en-US" sz="2400" i="1" dirty="0">
                <a:solidFill>
                  <a:srgbClr val="FF0000"/>
                </a:solidFill>
              </a:rPr>
              <a:t>50, </a:t>
            </a:r>
            <a:r>
              <a:rPr lang="en-US" sz="2400" i="1" dirty="0"/>
              <a:t>3, null, 4);//here by mistake we </a:t>
            </a:r>
            <a:r>
              <a:rPr lang="en-US" sz="2400" i="1" dirty="0" err="1"/>
              <a:t>swithch</a:t>
            </a:r>
            <a:r>
              <a:rPr lang="en-US" sz="2400" i="1" dirty="0"/>
              <a:t> sum and rank and domain is not relevant – however this workaround to handle it 					looks very ugly</a:t>
            </a:r>
          </a:p>
          <a:p>
            <a:pPr marL="0" indent="0">
              <a:buNone/>
            </a:pPr>
            <a:r>
              <a:rPr lang="en-US" sz="2400" i="1" dirty="0"/>
              <a:t>}</a:t>
            </a:r>
            <a:endParaRPr lang="en-US" sz="2000" i="1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249C-6427-4B8A-B137-9AF1B95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7C28-1AF1-4B98-A9A8-2E8452DE56C5}" type="slidenum">
              <a:rPr lang="en-US" smtClean="0"/>
              <a:pPr/>
              <a:t>4</a:t>
            </a:fld>
            <a:r>
              <a:rPr lang="en-US"/>
              <a:t>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0864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F56-768D-49C0-A9D3-F4B03E9B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– builder pattern!!!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BEB3-4D4B-4025-B889-3423190AC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30" y="871831"/>
            <a:ext cx="10770471" cy="6147805"/>
          </a:xfrm>
        </p:spPr>
        <p:txBody>
          <a:bodyPr anchor="t"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dirty="0"/>
              <a:t>class Foo{</a:t>
            </a:r>
          </a:p>
          <a:p>
            <a:pPr marL="0" indent="0">
              <a:buNone/>
            </a:pPr>
            <a:r>
              <a:rPr lang="en-US" sz="4000" dirty="0"/>
              <a:t>	public static class </a:t>
            </a:r>
            <a:r>
              <a:rPr lang="en-US" sz="4000" dirty="0" err="1"/>
              <a:t>FooBuilder</a:t>
            </a:r>
            <a:r>
              <a:rPr lang="en-US" sz="4000" dirty="0"/>
              <a:t>{</a:t>
            </a:r>
          </a:p>
          <a:p>
            <a:pPr marL="0" indent="0">
              <a:buNone/>
            </a:pPr>
            <a:r>
              <a:rPr lang="en-US" sz="4000" dirty="0"/>
              <a:t>		</a:t>
            </a:r>
            <a:r>
              <a:rPr lang="en-US" sz="4000" i="1" dirty="0"/>
              <a:t>private int sum;	</a:t>
            </a:r>
          </a:p>
          <a:p>
            <a:pPr marL="0" indent="0">
              <a:buNone/>
            </a:pPr>
            <a:r>
              <a:rPr lang="en-US" sz="4000" i="1" dirty="0"/>
              <a:t>		print int rank;</a:t>
            </a:r>
          </a:p>
          <a:p>
            <a:pPr marL="0" indent="0">
              <a:buNone/>
            </a:pPr>
            <a:r>
              <a:rPr lang="en-US" sz="4000" i="1" dirty="0"/>
              <a:t>		…//the same members as Foo has</a:t>
            </a:r>
          </a:p>
          <a:p>
            <a:pPr marL="0" indent="0">
              <a:buNone/>
            </a:pPr>
            <a:r>
              <a:rPr lang="en-US" sz="4000" i="1" dirty="0"/>
              <a:t>		public Builder sum(int sum){</a:t>
            </a:r>
          </a:p>
          <a:p>
            <a:pPr marL="0" indent="0">
              <a:buNone/>
            </a:pPr>
            <a:r>
              <a:rPr lang="en-US" sz="4000" i="1" dirty="0"/>
              <a:t>			</a:t>
            </a:r>
            <a:r>
              <a:rPr lang="en-US" sz="4000" i="1" dirty="0" err="1"/>
              <a:t>this.sum</a:t>
            </a:r>
            <a:r>
              <a:rPr lang="en-US" sz="4000" i="1" dirty="0"/>
              <a:t> = sum;</a:t>
            </a:r>
          </a:p>
          <a:p>
            <a:pPr marL="0" indent="0">
              <a:buNone/>
            </a:pPr>
            <a:r>
              <a:rPr lang="en-US" sz="4000" i="1" dirty="0">
                <a:solidFill>
                  <a:srgbClr val="FF0000"/>
                </a:solidFill>
              </a:rPr>
              <a:t>			return this;</a:t>
            </a:r>
          </a:p>
          <a:p>
            <a:pPr marL="0" indent="0">
              <a:buNone/>
            </a:pPr>
            <a:r>
              <a:rPr lang="en-US" sz="4000" i="1" dirty="0">
                <a:solidFill>
                  <a:srgbClr val="FF0000"/>
                </a:solidFill>
              </a:rPr>
              <a:t>		</a:t>
            </a:r>
            <a:r>
              <a:rPr lang="en-US" sz="4000" i="1" dirty="0">
                <a:solidFill>
                  <a:srgbClr val="16325C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4000" i="1" dirty="0">
                <a:solidFill>
                  <a:srgbClr val="FF0000"/>
                </a:solidFill>
              </a:rPr>
              <a:t>		</a:t>
            </a:r>
            <a:r>
              <a:rPr lang="en-US" sz="4000" i="1" dirty="0">
                <a:solidFill>
                  <a:srgbClr val="16325C"/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4000" i="1" dirty="0">
                <a:solidFill>
                  <a:srgbClr val="16325C"/>
                </a:solidFill>
              </a:rPr>
              <a:t>		public </a:t>
            </a:r>
            <a:r>
              <a:rPr lang="en-US" sz="4000" i="1" dirty="0" err="1">
                <a:solidFill>
                  <a:srgbClr val="16325C"/>
                </a:solidFill>
              </a:rPr>
              <a:t>FooBuilder</a:t>
            </a:r>
            <a:r>
              <a:rPr lang="en-US" sz="4000" i="1" dirty="0">
                <a:solidFill>
                  <a:srgbClr val="16325C"/>
                </a:solidFill>
              </a:rPr>
              <a:t>(int sum){</a:t>
            </a:r>
          </a:p>
          <a:p>
            <a:pPr marL="0" indent="0">
              <a:buNone/>
            </a:pPr>
            <a:r>
              <a:rPr lang="en-US" sz="4000" i="1" dirty="0">
                <a:solidFill>
                  <a:srgbClr val="16325C"/>
                </a:solidFill>
              </a:rPr>
              <a:t>			</a:t>
            </a:r>
            <a:r>
              <a:rPr lang="en-US" sz="4000" i="1" dirty="0" err="1">
                <a:solidFill>
                  <a:srgbClr val="16325C"/>
                </a:solidFill>
              </a:rPr>
              <a:t>this.sum</a:t>
            </a:r>
            <a:r>
              <a:rPr lang="en-US" sz="4000" i="1" dirty="0">
                <a:solidFill>
                  <a:srgbClr val="16325C"/>
                </a:solidFill>
              </a:rPr>
              <a:t> = sum;</a:t>
            </a:r>
          </a:p>
          <a:p>
            <a:pPr marL="0" indent="0">
              <a:buNone/>
            </a:pPr>
            <a:r>
              <a:rPr lang="en-US" sz="4000" i="1" dirty="0">
                <a:solidFill>
                  <a:srgbClr val="16325C"/>
                </a:solidFill>
              </a:rPr>
              <a:t>			return this;</a:t>
            </a:r>
          </a:p>
          <a:p>
            <a:pPr marL="0" indent="0">
              <a:buNone/>
            </a:pPr>
            <a:r>
              <a:rPr lang="en-US" sz="4000" i="1" dirty="0">
                <a:solidFill>
                  <a:srgbClr val="16325C"/>
                </a:solidFill>
              </a:rPr>
              <a:t>		}</a:t>
            </a:r>
          </a:p>
          <a:p>
            <a:pPr marL="0" indent="0">
              <a:buNone/>
            </a:pPr>
            <a:r>
              <a:rPr lang="en-US" sz="4000" i="1" dirty="0">
                <a:solidFill>
                  <a:srgbClr val="FF0000"/>
                </a:solidFill>
              </a:rPr>
              <a:t>		</a:t>
            </a:r>
            <a:r>
              <a:rPr lang="en-US" sz="4000" i="1" dirty="0">
                <a:solidFill>
                  <a:srgbClr val="16325C"/>
                </a:solidFill>
              </a:rPr>
              <a:t>public build(){</a:t>
            </a:r>
          </a:p>
          <a:p>
            <a:pPr marL="0" indent="0">
              <a:buNone/>
            </a:pPr>
            <a:r>
              <a:rPr lang="en-US" sz="4000" i="1" dirty="0">
                <a:solidFill>
                  <a:srgbClr val="16325C"/>
                </a:solidFill>
              </a:rPr>
              <a:t>			Foo </a:t>
            </a:r>
            <a:r>
              <a:rPr lang="en-US" sz="4000" i="1" dirty="0" err="1">
                <a:solidFill>
                  <a:srgbClr val="16325C"/>
                </a:solidFill>
              </a:rPr>
              <a:t>foo</a:t>
            </a:r>
            <a:r>
              <a:rPr lang="en-US" sz="4000" i="1" dirty="0">
                <a:solidFill>
                  <a:srgbClr val="16325C"/>
                </a:solidFill>
              </a:rPr>
              <a:t> = new Foo();</a:t>
            </a:r>
          </a:p>
          <a:p>
            <a:pPr marL="0" indent="0">
              <a:buNone/>
            </a:pPr>
            <a:r>
              <a:rPr lang="en-US" sz="4000" i="1" dirty="0">
                <a:solidFill>
                  <a:srgbClr val="16325C"/>
                </a:solidFill>
              </a:rPr>
              <a:t>			</a:t>
            </a:r>
            <a:r>
              <a:rPr lang="en-US" sz="4000" i="1" dirty="0" err="1">
                <a:solidFill>
                  <a:srgbClr val="16325C"/>
                </a:solidFill>
              </a:rPr>
              <a:t>foo.sum</a:t>
            </a:r>
            <a:r>
              <a:rPr lang="en-US" sz="4000" i="1" dirty="0">
                <a:solidFill>
                  <a:srgbClr val="16325C"/>
                </a:solidFill>
              </a:rPr>
              <a:t> = </a:t>
            </a:r>
            <a:r>
              <a:rPr lang="en-US" sz="4000" i="1" dirty="0" err="1">
                <a:solidFill>
                  <a:srgbClr val="16325C"/>
                </a:solidFill>
              </a:rPr>
              <a:t>this.sum</a:t>
            </a:r>
            <a:r>
              <a:rPr lang="en-US" sz="4000" i="1" dirty="0">
                <a:solidFill>
                  <a:srgbClr val="16325C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4000" i="1" dirty="0">
                <a:solidFill>
                  <a:srgbClr val="16325C"/>
                </a:solidFill>
              </a:rPr>
              <a:t>			if(domain !=null){</a:t>
            </a:r>
          </a:p>
          <a:p>
            <a:pPr marL="0" indent="0">
              <a:buNone/>
            </a:pPr>
            <a:r>
              <a:rPr lang="en-US" sz="4000" i="1" dirty="0">
                <a:solidFill>
                  <a:srgbClr val="16325C"/>
                </a:solidFill>
              </a:rPr>
              <a:t>				</a:t>
            </a:r>
            <a:r>
              <a:rPr lang="en-US" sz="4000" i="1" dirty="0" err="1">
                <a:solidFill>
                  <a:srgbClr val="16325C"/>
                </a:solidFill>
              </a:rPr>
              <a:t>foo.domain</a:t>
            </a:r>
            <a:r>
              <a:rPr lang="en-US" sz="4000" i="1" dirty="0">
                <a:solidFill>
                  <a:srgbClr val="16325C"/>
                </a:solidFill>
              </a:rPr>
              <a:t> = null;</a:t>
            </a:r>
          </a:p>
          <a:p>
            <a:pPr marL="0" indent="0">
              <a:buNone/>
            </a:pPr>
            <a:r>
              <a:rPr lang="en-US" sz="4000" i="1" dirty="0">
                <a:solidFill>
                  <a:srgbClr val="16325C"/>
                </a:solidFill>
              </a:rPr>
              <a:t>			} else {</a:t>
            </a:r>
          </a:p>
          <a:p>
            <a:pPr marL="0" indent="0">
              <a:buNone/>
            </a:pPr>
            <a:r>
              <a:rPr lang="en-US" sz="4000" i="1" dirty="0">
                <a:solidFill>
                  <a:srgbClr val="16325C"/>
                </a:solidFill>
              </a:rPr>
              <a:t>			</a:t>
            </a:r>
            <a:r>
              <a:rPr lang="en-US" sz="4000" i="1" dirty="0" err="1">
                <a:solidFill>
                  <a:srgbClr val="16325C"/>
                </a:solidFill>
              </a:rPr>
              <a:t>foo.domain</a:t>
            </a:r>
            <a:r>
              <a:rPr lang="en-US" sz="4000" i="1" dirty="0">
                <a:solidFill>
                  <a:srgbClr val="16325C"/>
                </a:solidFill>
              </a:rPr>
              <a:t> = </a:t>
            </a:r>
            <a:r>
              <a:rPr lang="en-US" sz="4000" i="1" dirty="0" err="1">
                <a:solidFill>
                  <a:srgbClr val="16325C"/>
                </a:solidFill>
              </a:rPr>
              <a:t>this.domain</a:t>
            </a:r>
            <a:r>
              <a:rPr lang="en-US" sz="4000" i="1" dirty="0">
                <a:solidFill>
                  <a:srgbClr val="16325C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4000" i="1" dirty="0">
                <a:solidFill>
                  <a:srgbClr val="16325C"/>
                </a:solidFill>
              </a:rPr>
              <a:t>			}</a:t>
            </a:r>
          </a:p>
          <a:p>
            <a:pPr marL="0" indent="0">
              <a:buNone/>
            </a:pPr>
            <a:r>
              <a:rPr lang="en-US" sz="4000" i="1" dirty="0">
                <a:solidFill>
                  <a:srgbClr val="16325C"/>
                </a:solidFill>
              </a:rPr>
              <a:t>			…</a:t>
            </a:r>
          </a:p>
          <a:p>
            <a:pPr marL="0" indent="0">
              <a:buNone/>
            </a:pPr>
            <a:r>
              <a:rPr lang="en-US" sz="4000" i="1" dirty="0">
                <a:solidFill>
                  <a:srgbClr val="16325C"/>
                </a:solidFill>
              </a:rPr>
              <a:t>			return foo;</a:t>
            </a:r>
          </a:p>
          <a:p>
            <a:pPr marL="0" indent="0">
              <a:buNone/>
            </a:pPr>
            <a:r>
              <a:rPr lang="en-US" sz="4000" i="1" dirty="0">
                <a:solidFill>
                  <a:srgbClr val="FF0000"/>
                </a:solidFill>
              </a:rPr>
              <a:t>		</a:t>
            </a:r>
            <a:r>
              <a:rPr lang="en-US" sz="4000" i="1" dirty="0">
                <a:solidFill>
                  <a:srgbClr val="16325C"/>
                </a:solidFill>
              </a:rPr>
              <a:t>} </a:t>
            </a:r>
          </a:p>
          <a:p>
            <a:pPr marL="0" indent="0">
              <a:buNone/>
            </a:pPr>
            <a:r>
              <a:rPr lang="en-US" sz="4000" i="1" dirty="0">
                <a:solidFill>
                  <a:srgbClr val="16325C"/>
                </a:solidFill>
              </a:rPr>
              <a:t>	int sum;</a:t>
            </a:r>
          </a:p>
          <a:p>
            <a:pPr marL="0" indent="0">
              <a:buNone/>
            </a:pPr>
            <a:r>
              <a:rPr lang="en-US" sz="4000" i="1" dirty="0">
                <a:solidFill>
                  <a:srgbClr val="16325C"/>
                </a:solidFill>
              </a:rPr>
              <a:t>	int rank;</a:t>
            </a:r>
          </a:p>
          <a:p>
            <a:pPr marL="0" indent="0">
              <a:buNone/>
            </a:pPr>
            <a:r>
              <a:rPr lang="en-US" sz="4000" i="1" dirty="0">
                <a:solidFill>
                  <a:srgbClr val="16325C"/>
                </a:solidFill>
              </a:rPr>
              <a:t>	….</a:t>
            </a:r>
          </a:p>
          <a:p>
            <a:pPr marL="0" indent="0">
              <a:buNone/>
            </a:pPr>
            <a:r>
              <a:rPr lang="en-US" sz="4000" i="1" dirty="0">
                <a:solidFill>
                  <a:srgbClr val="16325C"/>
                </a:solidFill>
              </a:rPr>
              <a:t>}</a:t>
            </a:r>
            <a:r>
              <a:rPr lang="en-US" sz="2400" i="1" dirty="0">
                <a:solidFill>
                  <a:srgbClr val="16325C"/>
                </a:solidFill>
              </a:rPr>
              <a:t>	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19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F56-768D-49C0-A9D3-F4B03E9B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– builder pattern!!!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BEB3-4D4B-4025-B889-3423190AC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30" y="1278226"/>
            <a:ext cx="10770471" cy="53977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void </a:t>
            </a:r>
            <a:r>
              <a:rPr lang="en-US" sz="2400" i="1" dirty="0">
                <a:solidFill>
                  <a:srgbClr val="16325C"/>
                </a:solidFill>
              </a:rPr>
              <a:t>main(){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16325C"/>
                </a:solidFill>
              </a:rPr>
              <a:t>	Foo </a:t>
            </a:r>
            <a:r>
              <a:rPr lang="en-US" sz="2400" i="1" dirty="0" err="1">
                <a:solidFill>
                  <a:srgbClr val="16325C"/>
                </a:solidFill>
              </a:rPr>
              <a:t>foo</a:t>
            </a:r>
            <a:r>
              <a:rPr lang="en-US" sz="2400" i="1" dirty="0">
                <a:solidFill>
                  <a:srgbClr val="16325C"/>
                </a:solidFill>
              </a:rPr>
              <a:t> = new </a:t>
            </a:r>
            <a:r>
              <a:rPr lang="en-US" sz="2400" i="1" dirty="0" err="1">
                <a:solidFill>
                  <a:srgbClr val="16325C"/>
                </a:solidFill>
              </a:rPr>
              <a:t>Foo.FooBuilder</a:t>
            </a:r>
            <a:r>
              <a:rPr lang="en-US" sz="2400" i="1" dirty="0">
                <a:solidFill>
                  <a:srgbClr val="16325C"/>
                </a:solidFill>
              </a:rPr>
              <a:t>(5)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16325C"/>
                </a:solidFill>
              </a:rPr>
              <a:t>				.rank(7)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16325C"/>
                </a:solidFill>
              </a:rPr>
              <a:t>				.participants(10)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16325C"/>
                </a:solidFill>
              </a:rPr>
              <a:t>				.amount(30);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16325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130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gosec new">
      <a:dk1>
        <a:srgbClr val="58595B"/>
      </a:dk1>
      <a:lt1>
        <a:srgbClr val="FFFFFF"/>
      </a:lt1>
      <a:dk2>
        <a:srgbClr val="58595B"/>
      </a:dk2>
      <a:lt2>
        <a:srgbClr val="44ADE2"/>
      </a:lt2>
      <a:accent1>
        <a:srgbClr val="44ADE2"/>
      </a:accent1>
      <a:accent2>
        <a:srgbClr val="A6CD39"/>
      </a:accent2>
      <a:accent3>
        <a:srgbClr val="58595B"/>
      </a:accent3>
      <a:accent4>
        <a:srgbClr val="62BA46"/>
      </a:accent4>
      <a:accent5>
        <a:srgbClr val="BBBDBF"/>
      </a:accent5>
      <a:accent6>
        <a:srgbClr val="E6E7E8"/>
      </a:accent6>
      <a:hlink>
        <a:srgbClr val="A6CD39"/>
      </a:hlink>
      <a:folHlink>
        <a:srgbClr val="954F72"/>
      </a:folHlink>
    </a:clrScheme>
    <a:fontScheme name="Algosec">
      <a:majorFont>
        <a:latin typeface="Calibri Light"/>
        <a:ea typeface=""/>
        <a:cs typeface=""/>
      </a:majorFont>
      <a:minorFont>
        <a:latin typeface="Calibri Ligh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goSec PPT Template 4-3" id="{AE22C146-C331-40FC-8557-DD908CF99AC7}" vid="{5AC673FC-BF6E-4409-9CB8-8F43040E63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ba931a8-6840-45ba-b046-c007d5a2b145">
      <UserInfo>
        <DisplayName>Yonatan Klein</DisplayName>
        <AccountId>314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E6284E64570147876C6BBB3EE3965E" ma:contentTypeVersion="11" ma:contentTypeDescription="Create a new document." ma:contentTypeScope="" ma:versionID="aeb1641289bcf867e01212dca92cc75b">
  <xsd:schema xmlns:xsd="http://www.w3.org/2001/XMLSchema" xmlns:xs="http://www.w3.org/2001/XMLSchema" xmlns:p="http://schemas.microsoft.com/office/2006/metadata/properties" xmlns:ns3="fba931a8-6840-45ba-b046-c007d5a2b145" xmlns:ns4="a95c730d-00f2-4a7a-9cef-6857f0000e50" targetNamespace="http://schemas.microsoft.com/office/2006/metadata/properties" ma:root="true" ma:fieldsID="a43de9bcceb3fa4c1ffb8511e73443d2" ns3:_="" ns4:_="">
    <xsd:import namespace="fba931a8-6840-45ba-b046-c007d5a2b145"/>
    <xsd:import namespace="a95c730d-00f2-4a7a-9cef-6857f0000e5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a931a8-6840-45ba-b046-c007d5a2b14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c730d-00f2-4a7a-9cef-6857f0000e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0E728A-24DE-4C31-92B9-B1C06ED275B4}">
  <ds:schemaRefs>
    <ds:schemaRef ds:uri="fba931a8-6840-45ba-b046-c007d5a2b14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95c730d-00f2-4a7a-9cef-6857f0000e5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E6B3CC-015F-469D-8E09-2BB21208ED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73970E-4EDF-4601-8C69-E347D5BED3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a931a8-6840-45ba-b046-c007d5a2b145"/>
    <ds:schemaRef ds:uri="a95c730d-00f2-4a7a-9cef-6857f0000e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606</Words>
  <Application>Microsoft Office PowerPoint</Application>
  <PresentationFormat>Widescreen</PresentationFormat>
  <Paragraphs>104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Java training #1 – The builder pattern</vt:lpstr>
      <vt:lpstr>Builder pattern</vt:lpstr>
      <vt:lpstr>Builder - example</vt:lpstr>
      <vt:lpstr>Builder – example – cont.</vt:lpstr>
      <vt:lpstr>The solution – builder pattern!!!</vt:lpstr>
      <vt:lpstr>The solution – builder pattern!!!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meetings</dc:title>
  <dc:creator>Shlomi Zalma</dc:creator>
  <cp:lastModifiedBy>Amichai Herman</cp:lastModifiedBy>
  <cp:revision>2</cp:revision>
  <dcterms:created xsi:type="dcterms:W3CDTF">2018-12-31T13:06:19Z</dcterms:created>
  <dcterms:modified xsi:type="dcterms:W3CDTF">2019-12-23T17:14:10Z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ontentTypeId">
    <vt:lpwstr>0x01010020E6284E64570147876C6BBB3EE3965E</vt:lpwstr>
  </property>
  <property fmtid="{D5CDD505-2E9C-101B-9397-08002B2CF9AE}" pid="4" name="AuthorIds_UIVersion_19456">
    <vt:lpwstr>576</vt:lpwstr>
  </property>
  <property fmtid="{D5CDD505-2E9C-101B-9397-08002B2CF9AE}" pid="5" name="AuthorIds_UIVersion_27136">
    <vt:lpwstr>576</vt:lpwstr>
  </property>
  <property fmtid="{D5CDD505-2E9C-101B-9397-08002B2CF9AE}" pid="6" name="AuthorIds_UIVersion_20992">
    <vt:lpwstr>576</vt:lpwstr>
  </property>
</Properties>
</file>