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24" r:id="rId5"/>
    <p:sldId id="346" r:id="rId6"/>
    <p:sldId id="425" r:id="rId7"/>
    <p:sldId id="426" r:id="rId8"/>
    <p:sldId id="427" r:id="rId9"/>
    <p:sldId id="4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25C"/>
    <a:srgbClr val="A6CD39"/>
    <a:srgbClr val="00A1E0"/>
    <a:srgbClr val="44ADE2"/>
    <a:srgbClr val="617A98"/>
    <a:srgbClr val="E6E7E8"/>
    <a:srgbClr val="70AD47"/>
    <a:srgbClr val="4472C4"/>
    <a:srgbClr val="FFFFF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9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A0D-F77B-4AF6-8968-F4018AB73517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C84E-4ADF-4176-8717-2BB3B352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AlgoSec" TargetMode="External"/><Relationship Id="rId7" Type="http://schemas.openxmlformats.org/officeDocument/2006/relationships/hyperlink" Target="https://www.youtube.com/user/AlgoSec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hyperlink" Target="https://www.linkedin.com/company/algosec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twitter.com/AlgoSec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532724"/>
            <a:ext cx="12187123" cy="44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0" y="5852686"/>
            <a:ext cx="3442301" cy="4743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95325" y="1429462"/>
            <a:ext cx="5394579" cy="1313738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95326" y="3056055"/>
            <a:ext cx="3933825" cy="473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0" y="5852686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5267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5143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572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25302" y="1279247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5324" y="1268414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00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9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818" y="1789302"/>
            <a:ext cx="503713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706230" y="1272652"/>
            <a:ext cx="503872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84693" y="1775543"/>
            <a:ext cx="530760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4"/>
          </p:nvPr>
        </p:nvSpPr>
        <p:spPr>
          <a:xfrm>
            <a:off x="6183104" y="1285651"/>
            <a:ext cx="530919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72802" y="1794126"/>
            <a:ext cx="3419497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8071214" y="1273954"/>
            <a:ext cx="342057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8719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/>
          </p:nvPr>
        </p:nvSpPr>
        <p:spPr>
          <a:xfrm>
            <a:off x="4387133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06226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0"/>
          </p:nvPr>
        </p:nvSpPr>
        <p:spPr>
          <a:xfrm>
            <a:off x="704639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3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72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" y="533508"/>
            <a:ext cx="12184259" cy="4466660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" y="6169660"/>
            <a:ext cx="426720" cy="320040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7" y="6169660"/>
            <a:ext cx="426720" cy="320040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56" y="6169660"/>
            <a:ext cx="426720" cy="320040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7" y="6169660"/>
            <a:ext cx="426720" cy="3200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05509" y="193789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3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4" r:id="rId4"/>
    <p:sldLayoutId id="2147483665" r:id="rId5"/>
    <p:sldLayoutId id="2147483662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training #2 – Collections and comparable and comparator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248" y="4951484"/>
            <a:ext cx="43649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1492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 collection (container) – a single unit that groups multiple elements</a:t>
            </a:r>
          </a:p>
          <a:p>
            <a:r>
              <a:rPr lang="en-US" sz="2400" dirty="0"/>
              <a:t>The motivation is to have a single united framework for all types of collections</a:t>
            </a:r>
          </a:p>
          <a:p>
            <a:r>
              <a:rPr lang="en-US" sz="2400" dirty="0"/>
              <a:t>The framework includes:</a:t>
            </a:r>
          </a:p>
          <a:p>
            <a:pPr lvl="1"/>
            <a:r>
              <a:rPr lang="en-US" sz="2000" dirty="0"/>
              <a:t>Interfaces of collections (List, Set)</a:t>
            </a:r>
          </a:p>
          <a:p>
            <a:pPr lvl="1"/>
            <a:r>
              <a:rPr lang="en-US" sz="2000" dirty="0"/>
              <a:t>Implementations of collections – </a:t>
            </a:r>
            <a:r>
              <a:rPr lang="en-US" sz="2000" dirty="0" err="1"/>
              <a:t>ArrayList</a:t>
            </a:r>
            <a:r>
              <a:rPr lang="en-US" sz="2000" dirty="0"/>
              <a:t>, HashSet</a:t>
            </a:r>
          </a:p>
          <a:p>
            <a:pPr lvl="1"/>
            <a:r>
              <a:rPr lang="en-US" sz="2000" dirty="0"/>
              <a:t>Iterators</a:t>
            </a:r>
          </a:p>
          <a:p>
            <a:pPr lvl="1"/>
            <a:r>
              <a:rPr lang="en-US" sz="2000" dirty="0"/>
              <a:t>Algorithms</a:t>
            </a:r>
          </a:p>
          <a:p>
            <a:pPr lvl="1"/>
            <a:r>
              <a:rPr lang="en-US" sz="2000" dirty="0"/>
              <a:t>Streams (lambda)</a:t>
            </a:r>
          </a:p>
          <a:p>
            <a:r>
              <a:rPr lang="en-US" sz="2400" dirty="0"/>
              <a:t>Why use it?</a:t>
            </a:r>
          </a:p>
          <a:p>
            <a:pPr lvl="1"/>
            <a:r>
              <a:rPr lang="en-US" sz="2000" dirty="0"/>
              <a:t>Speed up implementation</a:t>
            </a:r>
          </a:p>
          <a:p>
            <a:pPr lvl="1"/>
            <a:r>
              <a:rPr lang="en-US" sz="2000" dirty="0"/>
              <a:t>Reuse code</a:t>
            </a:r>
          </a:p>
          <a:p>
            <a:pPr lvl="1"/>
            <a:r>
              <a:rPr lang="en-US" sz="2000" dirty="0"/>
              <a:t>Single API</a:t>
            </a:r>
          </a:p>
          <a:p>
            <a:pPr lvl="1"/>
            <a:r>
              <a:rPr lang="en-US" sz="2000" dirty="0"/>
              <a:t>Efficient and well tested algorithms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2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3</a:t>
            </a:fld>
            <a:r>
              <a:rPr lang="en-US"/>
              <a:t> | Confidential</a:t>
            </a:r>
          </a:p>
        </p:txBody>
      </p:sp>
      <p:pic>
        <p:nvPicPr>
          <p:cNvPr id="1026" name="Picture 2" descr="Image result for java collection interface implementation">
            <a:extLst>
              <a:ext uri="{FF2B5EF4-FFF2-40B4-BE49-F238E27FC236}">
                <a16:creationId xmlns:a16="http://schemas.microsoft.com/office/drawing/2014/main" id="{FD57B204-BBA4-463E-89D1-EB7BC908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89" y="1134189"/>
            <a:ext cx="6045654" cy="506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0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See class </a:t>
            </a:r>
            <a:r>
              <a:rPr lang="en-US" sz="2400" dirty="0" err="1"/>
              <a:t>UseCollections</a:t>
            </a:r>
            <a:r>
              <a:rPr lang="en-US" sz="2400" dirty="0"/>
              <a:t> in code</a:t>
            </a:r>
          </a:p>
          <a:p>
            <a:pPr marL="0" indent="0">
              <a:buNone/>
            </a:pPr>
            <a:r>
              <a:rPr lang="en-US" sz="2400" dirty="0"/>
              <a:t>Why are we using Integer and not int?</a:t>
            </a: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4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864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 collection has algorithms – one of them is sort</a:t>
            </a:r>
          </a:p>
          <a:p>
            <a:r>
              <a:rPr lang="en-US" sz="2400" dirty="0"/>
              <a:t>You can use it as follows:</a:t>
            </a:r>
          </a:p>
          <a:p>
            <a:pPr marL="342900" lvl="1" indent="0">
              <a:buNone/>
            </a:pPr>
            <a:r>
              <a:rPr lang="en-US" sz="2000" i="1" dirty="0"/>
              <a:t>List&lt;Student&gt; </a:t>
            </a:r>
            <a:r>
              <a:rPr lang="en-US" sz="2000" i="1" dirty="0" err="1"/>
              <a:t>myList</a:t>
            </a:r>
            <a:r>
              <a:rPr lang="en-US" sz="2000" i="1" dirty="0"/>
              <a:t> = new </a:t>
            </a:r>
            <a:r>
              <a:rPr lang="en-US" sz="2000" i="1" dirty="0" err="1"/>
              <a:t>ArrayList</a:t>
            </a:r>
            <a:r>
              <a:rPr lang="en-US" sz="2000" i="1" dirty="0"/>
              <a:t>&lt;&gt;();</a:t>
            </a:r>
          </a:p>
          <a:p>
            <a:pPr marL="342900" lvl="1" indent="0">
              <a:buNone/>
            </a:pPr>
            <a:r>
              <a:rPr lang="en-US" sz="2000" i="1" dirty="0" err="1"/>
              <a:t>myList.add</a:t>
            </a:r>
            <a:r>
              <a:rPr lang="en-US" sz="2000" i="1" dirty="0"/>
              <a:t>(new Student(“Amichai”);</a:t>
            </a:r>
          </a:p>
          <a:p>
            <a:pPr marL="342900" lvl="1" indent="0">
              <a:buNone/>
            </a:pPr>
            <a:r>
              <a:rPr lang="en-US" sz="2000" i="1" dirty="0" err="1"/>
              <a:t>myList.add</a:t>
            </a:r>
            <a:r>
              <a:rPr lang="en-US" sz="2000" i="1" dirty="0"/>
              <a:t>(new Student(“Michal”);</a:t>
            </a:r>
          </a:p>
          <a:p>
            <a:pPr marL="342900" lvl="1" indent="0">
              <a:buNone/>
            </a:pPr>
            <a:endParaRPr lang="en-US" sz="2000" i="1" dirty="0"/>
          </a:p>
          <a:p>
            <a:pPr marL="342900" lvl="1" indent="0">
              <a:buNone/>
            </a:pPr>
            <a:r>
              <a:rPr lang="en-US" sz="2000" i="1" dirty="0" err="1"/>
              <a:t>myList.sort</a:t>
            </a:r>
            <a:r>
              <a:rPr lang="en-US" sz="2000" i="1" dirty="0"/>
              <a:t>();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sz="2400" dirty="0"/>
              <a:t>The sort method calls the </a:t>
            </a:r>
            <a:r>
              <a:rPr lang="en-US" sz="2400" dirty="0" err="1"/>
              <a:t>compareTo</a:t>
            </a:r>
            <a:r>
              <a:rPr lang="en-US" sz="2400" dirty="0"/>
              <a:t>() of the classes it sorts – using a given algorithm.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5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795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if I want to sort in more than a single way a given collection? </a:t>
            </a:r>
          </a:p>
          <a:p>
            <a:r>
              <a:rPr lang="en-US" sz="2400" dirty="0"/>
              <a:t>Use comparator!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can I chain comparators? What will it do?</a:t>
            </a:r>
          </a:p>
          <a:p>
            <a:r>
              <a:rPr lang="en-US" sz="2400" dirty="0"/>
              <a:t>How can I chain in a different way?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6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73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sec new">
      <a:dk1>
        <a:srgbClr val="58595B"/>
      </a:dk1>
      <a:lt1>
        <a:srgbClr val="FFFFFF"/>
      </a:lt1>
      <a:dk2>
        <a:srgbClr val="58595B"/>
      </a:dk2>
      <a:lt2>
        <a:srgbClr val="44ADE2"/>
      </a:lt2>
      <a:accent1>
        <a:srgbClr val="44ADE2"/>
      </a:accent1>
      <a:accent2>
        <a:srgbClr val="A6CD39"/>
      </a:accent2>
      <a:accent3>
        <a:srgbClr val="58595B"/>
      </a:accent3>
      <a:accent4>
        <a:srgbClr val="62BA46"/>
      </a:accent4>
      <a:accent5>
        <a:srgbClr val="BBBDBF"/>
      </a:accent5>
      <a:accent6>
        <a:srgbClr val="E6E7E8"/>
      </a:accent6>
      <a:hlink>
        <a:srgbClr val="A6CD39"/>
      </a:hlink>
      <a:folHlink>
        <a:srgbClr val="954F72"/>
      </a:folHlink>
    </a:clrScheme>
    <a:fontScheme name="Algosec">
      <a:majorFont>
        <a:latin typeface="Calibri Light"/>
        <a:ea typeface=""/>
        <a:cs typeface=""/>
      </a:majorFont>
      <a:minorFont>
        <a:latin typeface="Calibr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Sec PPT Template 4-3" id="{AE22C146-C331-40FC-8557-DD908CF99AC7}" vid="{5AC673FC-BF6E-4409-9CB8-8F43040E6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6284E64570147876C6BBB3EE3965E" ma:contentTypeVersion="11" ma:contentTypeDescription="Create a new document." ma:contentTypeScope="" ma:versionID="aeb1641289bcf867e01212dca92cc75b">
  <xsd:schema xmlns:xsd="http://www.w3.org/2001/XMLSchema" xmlns:xs="http://www.w3.org/2001/XMLSchema" xmlns:p="http://schemas.microsoft.com/office/2006/metadata/properties" xmlns:ns3="fba931a8-6840-45ba-b046-c007d5a2b145" xmlns:ns4="a95c730d-00f2-4a7a-9cef-6857f0000e50" targetNamespace="http://schemas.microsoft.com/office/2006/metadata/properties" ma:root="true" ma:fieldsID="a43de9bcceb3fa4c1ffb8511e73443d2" ns3:_="" ns4:_="">
    <xsd:import namespace="fba931a8-6840-45ba-b046-c007d5a2b145"/>
    <xsd:import namespace="a95c730d-00f2-4a7a-9cef-6857f0000e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931a8-6840-45ba-b046-c007d5a2b1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c730d-00f2-4a7a-9cef-6857f0000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a931a8-6840-45ba-b046-c007d5a2b145">
      <UserInfo>
        <DisplayName>Yonatan Klein</DisplayName>
        <AccountId>314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E6B3CC-015F-469D-8E09-2BB21208ED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3970E-4EDF-4601-8C69-E347D5BED3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931a8-6840-45ba-b046-c007d5a2b145"/>
    <ds:schemaRef ds:uri="a95c730d-00f2-4a7a-9cef-6857f0000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0E728A-24DE-4C31-92B9-B1C06ED275B4}">
  <ds:schemaRefs>
    <ds:schemaRef ds:uri="http://schemas.microsoft.com/office/2006/metadata/properties"/>
    <ds:schemaRef ds:uri="http://schemas.microsoft.com/office/infopath/2007/PartnerControls"/>
    <ds:schemaRef ds:uri="fba931a8-6840-45ba-b046-c007d5a2b1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226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training #2 – Collections and comparable and comparator</vt:lpstr>
      <vt:lpstr>Collections</vt:lpstr>
      <vt:lpstr>Collections</vt:lpstr>
      <vt:lpstr>List example</vt:lpstr>
      <vt:lpstr>Comparable</vt:lpstr>
      <vt:lpstr>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meetings</dc:title>
  <dc:creator>Shlomi Zalma</dc:creator>
  <cp:lastModifiedBy>Amichai Herman</cp:lastModifiedBy>
  <cp:revision>4</cp:revision>
  <dcterms:created xsi:type="dcterms:W3CDTF">2018-12-31T13:06:19Z</dcterms:created>
  <dcterms:modified xsi:type="dcterms:W3CDTF">2020-01-05T14:44:37Z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0x01010020E6284E64570147876C6BBB3EE3965E</vt:lpwstr>
  </property>
  <property fmtid="{D5CDD505-2E9C-101B-9397-08002B2CF9AE}" pid="4" name="AuthorIds_UIVersion_19456">
    <vt:lpwstr>576</vt:lpwstr>
  </property>
  <property fmtid="{D5CDD505-2E9C-101B-9397-08002B2CF9AE}" pid="5" name="AuthorIds_UIVersion_27136">
    <vt:lpwstr>576</vt:lpwstr>
  </property>
  <property fmtid="{D5CDD505-2E9C-101B-9397-08002B2CF9AE}" pid="6" name="AuthorIds_UIVersion_20992">
    <vt:lpwstr>576</vt:lpwstr>
  </property>
</Properties>
</file>