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24" r:id="rId5"/>
    <p:sldId id="346" r:id="rId6"/>
    <p:sldId id="426" r:id="rId7"/>
    <p:sldId id="427" r:id="rId8"/>
    <p:sldId id="425" r:id="rId9"/>
    <p:sldId id="4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0"/>
    <a:srgbClr val="16325C"/>
    <a:srgbClr val="A6CD39"/>
    <a:srgbClr val="44ADE2"/>
    <a:srgbClr val="617A98"/>
    <a:srgbClr val="E6E7E8"/>
    <a:srgbClr val="70AD47"/>
    <a:srgbClr val="4472C4"/>
    <a:srgbClr val="FFFFFF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1A0D-F77B-4AF6-8968-F4018AB7351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1C84E-4ADF-4176-8717-2BB3B352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AlgoSec" TargetMode="External"/><Relationship Id="rId7" Type="http://schemas.openxmlformats.org/officeDocument/2006/relationships/hyperlink" Target="https://www.youtube.com/user/AlgoSec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hyperlink" Target="https://www.linkedin.com/company/algosec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twitter.com/AlgoSec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" y="532724"/>
            <a:ext cx="12187123" cy="4466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0" y="5852686"/>
            <a:ext cx="3442301" cy="47436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95325" y="1429462"/>
            <a:ext cx="5394579" cy="1313738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695326" y="3056055"/>
            <a:ext cx="3933825" cy="4736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00" y="5852686"/>
            <a:ext cx="190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9" y="446925"/>
            <a:ext cx="10770472" cy="52674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5143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572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o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325302" y="1279247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5324" y="1268414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00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9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818" y="1789302"/>
            <a:ext cx="503713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706230" y="1272652"/>
            <a:ext cx="503872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84693" y="1775543"/>
            <a:ext cx="530760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4"/>
          </p:nvPr>
        </p:nvSpPr>
        <p:spPr>
          <a:xfrm>
            <a:off x="6183104" y="1285651"/>
            <a:ext cx="530919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72802" y="1794126"/>
            <a:ext cx="3419497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8071214" y="1273954"/>
            <a:ext cx="342057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8719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/>
          </p:nvPr>
        </p:nvSpPr>
        <p:spPr>
          <a:xfrm>
            <a:off x="4387133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06226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0"/>
          </p:nvPr>
        </p:nvSpPr>
        <p:spPr>
          <a:xfrm>
            <a:off x="704639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83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725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" y="533508"/>
            <a:ext cx="12184259" cy="4466660"/>
          </a:xfrm>
          <a:prstGeom prst="rect">
            <a:avLst/>
          </a:prstGeo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" y="6169660"/>
            <a:ext cx="426720" cy="320040"/>
          </a:xfrm>
          <a:prstGeom prst="rect">
            <a:avLst/>
          </a:prstGeom>
        </p:spPr>
      </p:pic>
      <p:pic>
        <p:nvPicPr>
          <p:cNvPr id="4" name="Picture 3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7" y="6169660"/>
            <a:ext cx="426720" cy="320040"/>
          </a:xfrm>
          <a:prstGeom prst="rect">
            <a:avLst/>
          </a:prstGeom>
        </p:spPr>
      </p:pic>
      <p:pic>
        <p:nvPicPr>
          <p:cNvPr id="5" name="Picture 4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56" y="6169660"/>
            <a:ext cx="426720" cy="320040"/>
          </a:xfrm>
          <a:prstGeom prst="rect">
            <a:avLst/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7" y="6169660"/>
            <a:ext cx="426720" cy="32004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05509" y="193789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3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1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64" r:id="rId4"/>
    <p:sldLayoutId id="2147483665" r:id="rId5"/>
    <p:sldLayoutId id="2147483662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9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training #4 – parallel streams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248" y="4951484"/>
            <a:ext cx="43649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21492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dept from last sessions – order in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If we have an intermediate action and a terminal action – we will combine both</a:t>
            </a:r>
          </a:p>
          <a:p>
            <a:pPr marL="0" indent="0">
              <a:buNone/>
            </a:pPr>
            <a:r>
              <a:rPr lang="en-US" sz="2400" dirty="0"/>
              <a:t>	=&gt; each iteration will include one intermediate step and one terminal step: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i="1" dirty="0" err="1">
                <a:solidFill>
                  <a:srgbClr val="00A1E0"/>
                </a:solidFill>
              </a:rPr>
              <a:t>Stream.of</a:t>
            </a:r>
            <a:r>
              <a:rPr lang="en-US" sz="1800" i="1" dirty="0">
                <a:solidFill>
                  <a:srgbClr val="00A1E0"/>
                </a:solidFill>
              </a:rPr>
              <a:t>("d2", "a2", "b1", "b3", "c")</a:t>
            </a:r>
            <a:br>
              <a:rPr lang="en-US" sz="1800" i="1" dirty="0">
                <a:solidFill>
                  <a:srgbClr val="00A1E0"/>
                </a:solidFill>
              </a:rPr>
            </a:br>
            <a:r>
              <a:rPr lang="en-US" sz="1800" i="1" dirty="0">
                <a:solidFill>
                  <a:srgbClr val="00A1E0"/>
                </a:solidFill>
              </a:rPr>
              <a:t>        .map(s -&gt; {</a:t>
            </a:r>
            <a:br>
              <a:rPr lang="en-US" sz="1800" i="1" dirty="0">
                <a:solidFill>
                  <a:srgbClr val="00A1E0"/>
                </a:solidFill>
              </a:rPr>
            </a:br>
            <a:r>
              <a:rPr lang="en-US" sz="1800" i="1" dirty="0">
                <a:solidFill>
                  <a:srgbClr val="00A1E0"/>
                </a:solidFill>
              </a:rPr>
              <a:t>            </a:t>
            </a:r>
            <a:r>
              <a:rPr lang="en-US" sz="1800" i="1" dirty="0" err="1">
                <a:solidFill>
                  <a:srgbClr val="00A1E0"/>
                </a:solidFill>
              </a:rPr>
              <a:t>System.out.println</a:t>
            </a:r>
            <a:r>
              <a:rPr lang="en-US" sz="1800" i="1" dirty="0">
                <a:solidFill>
                  <a:srgbClr val="00A1E0"/>
                </a:solidFill>
              </a:rPr>
              <a:t>("map: " + s);</a:t>
            </a:r>
            <a:br>
              <a:rPr lang="en-US" sz="1800" i="1" dirty="0">
                <a:solidFill>
                  <a:srgbClr val="00A1E0"/>
                </a:solidFill>
              </a:rPr>
            </a:br>
            <a:r>
              <a:rPr lang="en-US" sz="1800" i="1" dirty="0">
                <a:solidFill>
                  <a:srgbClr val="00A1E0"/>
                </a:solidFill>
              </a:rPr>
              <a:t>            return </a:t>
            </a:r>
            <a:r>
              <a:rPr lang="en-US" sz="1800" i="1" dirty="0" err="1">
                <a:solidFill>
                  <a:srgbClr val="00A1E0"/>
                </a:solidFill>
              </a:rPr>
              <a:t>s.toUpperCase</a:t>
            </a:r>
            <a:r>
              <a:rPr lang="en-US" sz="1800" i="1" dirty="0">
                <a:solidFill>
                  <a:srgbClr val="00A1E0"/>
                </a:solidFill>
              </a:rPr>
              <a:t>();</a:t>
            </a:r>
            <a:br>
              <a:rPr lang="en-US" sz="1800" i="1" dirty="0">
                <a:solidFill>
                  <a:srgbClr val="00A1E0"/>
                </a:solidFill>
              </a:rPr>
            </a:br>
            <a:r>
              <a:rPr lang="en-US" sz="1800" i="1" dirty="0">
                <a:solidFill>
                  <a:srgbClr val="00A1E0"/>
                </a:solidFill>
              </a:rPr>
              <a:t>        })</a:t>
            </a:r>
            <a:br>
              <a:rPr lang="en-US" sz="1800" i="1" dirty="0">
                <a:solidFill>
                  <a:srgbClr val="00A1E0"/>
                </a:solidFill>
              </a:rPr>
            </a:br>
            <a:r>
              <a:rPr lang="en-US" sz="1800" i="1" dirty="0">
                <a:solidFill>
                  <a:srgbClr val="00A1E0"/>
                </a:solidFill>
              </a:rPr>
              <a:t>        .</a:t>
            </a:r>
            <a:r>
              <a:rPr lang="en-US" sz="1800" i="1" dirty="0" err="1">
                <a:solidFill>
                  <a:srgbClr val="00A1E0"/>
                </a:solidFill>
              </a:rPr>
              <a:t>anyMatch</a:t>
            </a:r>
            <a:r>
              <a:rPr lang="en-US" sz="1800" i="1" dirty="0">
                <a:solidFill>
                  <a:srgbClr val="00A1E0"/>
                </a:solidFill>
              </a:rPr>
              <a:t>(s -&gt; {</a:t>
            </a:r>
            <a:br>
              <a:rPr lang="en-US" sz="1800" i="1" dirty="0">
                <a:solidFill>
                  <a:srgbClr val="00A1E0"/>
                </a:solidFill>
              </a:rPr>
            </a:br>
            <a:r>
              <a:rPr lang="en-US" sz="1800" i="1" dirty="0">
                <a:solidFill>
                  <a:srgbClr val="00A1E0"/>
                </a:solidFill>
              </a:rPr>
              <a:t>            </a:t>
            </a:r>
            <a:r>
              <a:rPr lang="en-US" sz="1800" i="1" dirty="0" err="1">
                <a:solidFill>
                  <a:srgbClr val="00A1E0"/>
                </a:solidFill>
              </a:rPr>
              <a:t>System.out.println</a:t>
            </a:r>
            <a:r>
              <a:rPr lang="en-US" sz="1800" i="1" dirty="0">
                <a:solidFill>
                  <a:srgbClr val="00A1E0"/>
                </a:solidFill>
              </a:rPr>
              <a:t>("</a:t>
            </a:r>
            <a:r>
              <a:rPr lang="en-US" sz="1800" i="1" dirty="0" err="1">
                <a:solidFill>
                  <a:srgbClr val="00A1E0"/>
                </a:solidFill>
              </a:rPr>
              <a:t>anyMatch</a:t>
            </a:r>
            <a:r>
              <a:rPr lang="en-US" sz="1800" i="1" dirty="0">
                <a:solidFill>
                  <a:srgbClr val="00A1E0"/>
                </a:solidFill>
              </a:rPr>
              <a:t>: " + s);</a:t>
            </a:r>
            <a:br>
              <a:rPr lang="en-US" sz="1800" i="1" dirty="0">
                <a:solidFill>
                  <a:srgbClr val="00A1E0"/>
                </a:solidFill>
              </a:rPr>
            </a:br>
            <a:r>
              <a:rPr lang="en-US" sz="1800" i="1" dirty="0">
                <a:solidFill>
                  <a:srgbClr val="00A1E0"/>
                </a:solidFill>
              </a:rPr>
              <a:t>            return </a:t>
            </a:r>
            <a:r>
              <a:rPr lang="en-US" sz="1800" i="1" dirty="0" err="1">
                <a:solidFill>
                  <a:srgbClr val="00A1E0"/>
                </a:solidFill>
              </a:rPr>
              <a:t>s.startsWith</a:t>
            </a:r>
            <a:r>
              <a:rPr lang="en-US" sz="1800" i="1" dirty="0">
                <a:solidFill>
                  <a:srgbClr val="00A1E0"/>
                </a:solidFill>
              </a:rPr>
              <a:t>("A");</a:t>
            </a:r>
            <a:br>
              <a:rPr lang="en-US" sz="1800" i="1" dirty="0">
                <a:solidFill>
                  <a:srgbClr val="00A1E0"/>
                </a:solidFill>
              </a:rPr>
            </a:br>
            <a:r>
              <a:rPr lang="en-US" sz="1800" i="1" dirty="0">
                <a:solidFill>
                  <a:srgbClr val="00A1E0"/>
                </a:solidFill>
              </a:rPr>
              <a:t>        });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A1E0"/>
                </a:solidFill>
              </a:rPr>
              <a:t>	</a:t>
            </a:r>
            <a:endParaRPr lang="en-US" sz="1600" i="1" dirty="0">
              <a:solidFill>
                <a:srgbClr val="00A1E0"/>
              </a:solidFill>
            </a:endParaRPr>
          </a:p>
          <a:p>
            <a:r>
              <a:rPr lang="en-US" sz="2400" dirty="0">
                <a:solidFill>
                  <a:srgbClr val="16325C"/>
                </a:solidFill>
              </a:rPr>
              <a:t>So order matters!!!!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2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19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9" y="446925"/>
            <a:ext cx="10770472" cy="831302"/>
          </a:xfrm>
        </p:spPr>
        <p:txBody>
          <a:bodyPr/>
          <a:lstStyle/>
          <a:p>
            <a:r>
              <a:rPr lang="en-US" dirty="0"/>
              <a:t>How can I make the stream order better – assuming order counts?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94555"/>
            <a:ext cx="10770471" cy="4701018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What’s the problem here – how many actions are we doing?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</a:t>
            </a:r>
            <a:r>
              <a:rPr lang="en-US" sz="2000" i="1" dirty="0" err="1">
                <a:solidFill>
                  <a:srgbClr val="00A1E0"/>
                </a:solidFill>
              </a:rPr>
              <a:t>Stream.of</a:t>
            </a:r>
            <a:r>
              <a:rPr lang="en-US" sz="2000" i="1" dirty="0">
                <a:solidFill>
                  <a:srgbClr val="00A1E0"/>
                </a:solidFill>
              </a:rPr>
              <a:t>("d2", "a2", "b1", "b3", "c")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               .map(s -&gt; {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                   </a:t>
            </a:r>
            <a:r>
              <a:rPr lang="en-US" sz="2000" i="1" dirty="0" err="1">
                <a:solidFill>
                  <a:srgbClr val="00A1E0"/>
                </a:solidFill>
              </a:rPr>
              <a:t>System.out.println</a:t>
            </a:r>
            <a:r>
              <a:rPr lang="en-US" sz="2000" i="1" dirty="0">
                <a:solidFill>
                  <a:srgbClr val="00A1E0"/>
                </a:solidFill>
              </a:rPr>
              <a:t>("map: " + s);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                   return </a:t>
            </a:r>
            <a:r>
              <a:rPr lang="en-US" sz="2000" i="1" dirty="0" err="1">
                <a:solidFill>
                  <a:srgbClr val="00A1E0"/>
                </a:solidFill>
              </a:rPr>
              <a:t>s.toUpperCase</a:t>
            </a:r>
            <a:r>
              <a:rPr lang="en-US" sz="2000" i="1" dirty="0">
                <a:solidFill>
                  <a:srgbClr val="00A1E0"/>
                </a:solidFill>
              </a:rPr>
              <a:t>();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               })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               .filter(s -&gt; {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                   </a:t>
            </a:r>
            <a:r>
              <a:rPr lang="en-US" sz="2000" i="1" dirty="0" err="1">
                <a:solidFill>
                  <a:srgbClr val="00A1E0"/>
                </a:solidFill>
              </a:rPr>
              <a:t>System.out.println</a:t>
            </a:r>
            <a:r>
              <a:rPr lang="en-US" sz="2000" i="1" dirty="0">
                <a:solidFill>
                  <a:srgbClr val="00A1E0"/>
                </a:solidFill>
              </a:rPr>
              <a:t>("filter: " + s);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                   return </a:t>
            </a:r>
            <a:r>
              <a:rPr lang="en-US" sz="2000" i="1" dirty="0" err="1">
                <a:solidFill>
                  <a:srgbClr val="00A1E0"/>
                </a:solidFill>
              </a:rPr>
              <a:t>s.startsWith</a:t>
            </a:r>
            <a:r>
              <a:rPr lang="en-US" sz="2000" i="1" dirty="0">
                <a:solidFill>
                  <a:srgbClr val="00A1E0"/>
                </a:solidFill>
              </a:rPr>
              <a:t>("A");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               })</a:t>
            </a:r>
          </a:p>
          <a:p>
            <a:pPr marL="247650" lvl="1" indent="0">
              <a:buNone/>
            </a:pPr>
            <a:r>
              <a:rPr lang="en-US" sz="2000" i="1" dirty="0">
                <a:solidFill>
                  <a:srgbClr val="00A1E0"/>
                </a:solidFill>
              </a:rPr>
              <a:t>                .</a:t>
            </a:r>
            <a:r>
              <a:rPr lang="en-US" sz="2000" i="1" dirty="0" err="1">
                <a:solidFill>
                  <a:srgbClr val="00A1E0"/>
                </a:solidFill>
              </a:rPr>
              <a:t>forEach</a:t>
            </a:r>
            <a:r>
              <a:rPr lang="en-US" sz="2000" i="1" dirty="0">
                <a:solidFill>
                  <a:srgbClr val="00A1E0"/>
                </a:solidFill>
              </a:rPr>
              <a:t>(s -&gt; </a:t>
            </a:r>
            <a:r>
              <a:rPr lang="en-US" sz="2000" i="1" dirty="0" err="1">
                <a:solidFill>
                  <a:srgbClr val="00A1E0"/>
                </a:solidFill>
              </a:rPr>
              <a:t>System.out.println</a:t>
            </a:r>
            <a:r>
              <a:rPr lang="en-US" sz="2000" i="1" dirty="0">
                <a:solidFill>
                  <a:srgbClr val="00A1E0"/>
                </a:solidFill>
              </a:rPr>
              <a:t>("</a:t>
            </a:r>
            <a:r>
              <a:rPr lang="en-US" sz="2000" i="1" dirty="0" err="1">
                <a:solidFill>
                  <a:srgbClr val="00A1E0"/>
                </a:solidFill>
              </a:rPr>
              <a:t>forEach</a:t>
            </a:r>
            <a:r>
              <a:rPr lang="en-US" sz="2000" i="1" dirty="0">
                <a:solidFill>
                  <a:srgbClr val="00A1E0"/>
                </a:solidFill>
              </a:rPr>
              <a:t>: " + s));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3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53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9" y="446925"/>
            <a:ext cx="10770472" cy="831302"/>
          </a:xfrm>
        </p:spPr>
        <p:txBody>
          <a:bodyPr/>
          <a:lstStyle/>
          <a:p>
            <a:r>
              <a:rPr lang="en-US" dirty="0"/>
              <a:t>How can I make the stream order better – assuming order counts?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94555"/>
            <a:ext cx="10770471" cy="4701018"/>
          </a:xfrm>
        </p:spPr>
        <p:txBody>
          <a:bodyPr anchor="t">
            <a:normAutofit/>
          </a:bodyPr>
          <a:lstStyle/>
          <a:p>
            <a:r>
              <a:rPr lang="en-US" sz="2400" dirty="0"/>
              <a:t>Prefer this: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</a:t>
            </a:r>
            <a:r>
              <a:rPr lang="en-US" i="1" dirty="0" err="1">
                <a:solidFill>
                  <a:srgbClr val="00A1E0"/>
                </a:solidFill>
              </a:rPr>
              <a:t>Stream.of</a:t>
            </a:r>
            <a:r>
              <a:rPr lang="en-US" i="1" dirty="0">
                <a:solidFill>
                  <a:srgbClr val="00A1E0"/>
                </a:solidFill>
              </a:rPr>
              <a:t>("d2", "a2", "b1", "b3", "c")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               .filter(s -&gt; {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                   </a:t>
            </a:r>
            <a:r>
              <a:rPr lang="en-US" i="1" dirty="0" err="1">
                <a:solidFill>
                  <a:srgbClr val="00A1E0"/>
                </a:solidFill>
              </a:rPr>
              <a:t>System.out.println</a:t>
            </a:r>
            <a:r>
              <a:rPr lang="en-US" i="1" dirty="0">
                <a:solidFill>
                  <a:srgbClr val="00A1E0"/>
                </a:solidFill>
              </a:rPr>
              <a:t>("filter: " + s);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                   return </a:t>
            </a:r>
            <a:r>
              <a:rPr lang="en-US" i="1" dirty="0" err="1">
                <a:solidFill>
                  <a:srgbClr val="00A1E0"/>
                </a:solidFill>
              </a:rPr>
              <a:t>s.startsWith</a:t>
            </a:r>
            <a:r>
              <a:rPr lang="en-US" i="1" dirty="0">
                <a:solidFill>
                  <a:srgbClr val="00A1E0"/>
                </a:solidFill>
              </a:rPr>
              <a:t>("a");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               })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               .map(s -&gt; {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                   </a:t>
            </a:r>
            <a:r>
              <a:rPr lang="en-US" i="1" dirty="0" err="1">
                <a:solidFill>
                  <a:srgbClr val="00A1E0"/>
                </a:solidFill>
              </a:rPr>
              <a:t>System.out.println</a:t>
            </a:r>
            <a:r>
              <a:rPr lang="en-US" i="1" dirty="0">
                <a:solidFill>
                  <a:srgbClr val="00A1E0"/>
                </a:solidFill>
              </a:rPr>
              <a:t>("map: " + s);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                   return </a:t>
            </a:r>
            <a:r>
              <a:rPr lang="en-US" i="1" dirty="0" err="1">
                <a:solidFill>
                  <a:srgbClr val="00A1E0"/>
                </a:solidFill>
              </a:rPr>
              <a:t>s.toUpperCase</a:t>
            </a:r>
            <a:r>
              <a:rPr lang="en-US" i="1" dirty="0">
                <a:solidFill>
                  <a:srgbClr val="00A1E0"/>
                </a:solidFill>
              </a:rPr>
              <a:t>();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               })</a:t>
            </a:r>
          </a:p>
          <a:p>
            <a:pPr marL="247650" lvl="1" indent="0">
              <a:buNone/>
            </a:pPr>
            <a:r>
              <a:rPr lang="en-US" i="1" dirty="0">
                <a:solidFill>
                  <a:srgbClr val="00A1E0"/>
                </a:solidFill>
              </a:rPr>
              <a:t>                .</a:t>
            </a:r>
            <a:r>
              <a:rPr lang="en-US" i="1" dirty="0" err="1">
                <a:solidFill>
                  <a:srgbClr val="00A1E0"/>
                </a:solidFill>
              </a:rPr>
              <a:t>forEach</a:t>
            </a:r>
            <a:r>
              <a:rPr lang="en-US" i="1" dirty="0">
                <a:solidFill>
                  <a:srgbClr val="00A1E0"/>
                </a:solidFill>
              </a:rPr>
              <a:t>(s -&gt; </a:t>
            </a:r>
            <a:r>
              <a:rPr lang="en-US" i="1" dirty="0" err="1">
                <a:solidFill>
                  <a:srgbClr val="00A1E0"/>
                </a:solidFill>
              </a:rPr>
              <a:t>System.out.println</a:t>
            </a:r>
            <a:r>
              <a:rPr lang="en-US" i="1" dirty="0">
                <a:solidFill>
                  <a:srgbClr val="00A1E0"/>
                </a:solidFill>
              </a:rPr>
              <a:t>("</a:t>
            </a:r>
            <a:r>
              <a:rPr lang="en-US" i="1" dirty="0" err="1">
                <a:solidFill>
                  <a:srgbClr val="00A1E0"/>
                </a:solidFill>
              </a:rPr>
              <a:t>forEach</a:t>
            </a:r>
            <a:r>
              <a:rPr lang="en-US" i="1" dirty="0">
                <a:solidFill>
                  <a:srgbClr val="00A1E0"/>
                </a:solidFill>
              </a:rPr>
              <a:t>: " + s));</a:t>
            </a:r>
            <a:endParaRPr lang="en-US" i="1" dirty="0">
              <a:solidFill>
                <a:srgbClr val="00A1E0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4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76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streams – 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Each stream can run in parallel</a:t>
            </a:r>
          </a:p>
          <a:p>
            <a:r>
              <a:rPr lang="en-US" sz="2400" dirty="0"/>
              <a:t>We have no way to decide what runs first</a:t>
            </a:r>
          </a:p>
          <a:p>
            <a:r>
              <a:rPr lang="en-US" sz="2400" dirty="0"/>
              <a:t>It’s much faster – see </a:t>
            </a:r>
            <a:r>
              <a:rPr lang="en-US" sz="2400" i="1" dirty="0" err="1">
                <a:solidFill>
                  <a:srgbClr val="00A1E0"/>
                </a:solidFill>
              </a:rPr>
              <a:t>simpleParallelExample</a:t>
            </a:r>
            <a:r>
              <a:rPr lang="en-US" sz="2400" i="1" dirty="0">
                <a:solidFill>
                  <a:srgbClr val="00A1E0"/>
                </a:solidFill>
              </a:rPr>
              <a:t>()</a:t>
            </a:r>
          </a:p>
          <a:p>
            <a:r>
              <a:rPr lang="en-US" sz="2400" dirty="0"/>
              <a:t>Parallel streams are based on </a:t>
            </a:r>
            <a:r>
              <a:rPr lang="en-US" sz="2400" dirty="0" err="1"/>
              <a:t>ForkJoinPool</a:t>
            </a:r>
            <a:r>
              <a:rPr lang="en-US" sz="2400" dirty="0"/>
              <a:t> – it will use up to 5 threads (configurable and depends on your machine) – see </a:t>
            </a:r>
            <a:r>
              <a:rPr lang="en-US" sz="2400" i="1" dirty="0" err="1">
                <a:solidFill>
                  <a:srgbClr val="00A1E0"/>
                </a:solidFill>
              </a:rPr>
              <a:t>showMaxThreads</a:t>
            </a:r>
            <a:r>
              <a:rPr lang="en-US" sz="2400" i="1" dirty="0">
                <a:solidFill>
                  <a:srgbClr val="00A1E0"/>
                </a:solidFill>
              </a:rPr>
              <a:t>()</a:t>
            </a:r>
          </a:p>
          <a:p>
            <a:r>
              <a:rPr lang="en-US" sz="2400" dirty="0"/>
              <a:t>One of the threads is main – it means the system won’t proceed with the program until the parallel stream ends – see </a:t>
            </a:r>
            <a:r>
              <a:rPr lang="en-US" sz="2400" i="1" dirty="0" err="1">
                <a:solidFill>
                  <a:srgbClr val="00A1E0"/>
                </a:solidFill>
              </a:rPr>
              <a:t>showRunningThread</a:t>
            </a:r>
            <a:r>
              <a:rPr lang="en-US" sz="2400" i="1" dirty="0">
                <a:solidFill>
                  <a:srgbClr val="00A1E0"/>
                </a:solidFill>
              </a:rPr>
              <a:t>()</a:t>
            </a:r>
          </a:p>
          <a:p>
            <a:r>
              <a:rPr lang="en-US" sz="2400" dirty="0"/>
              <a:t>What can be the problem with that?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5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86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9" y="446925"/>
            <a:ext cx="10770472" cy="831302"/>
          </a:xfrm>
        </p:spPr>
        <p:txBody>
          <a:bodyPr/>
          <a:lstStyle/>
          <a:p>
            <a:r>
              <a:rPr lang="en-US" dirty="0"/>
              <a:t>Possible problems with parallel streams and how to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466006"/>
            <a:ext cx="10770471" cy="4701018"/>
          </a:xfrm>
        </p:spPr>
        <p:txBody>
          <a:bodyPr anchor="t">
            <a:normAutofit/>
          </a:bodyPr>
          <a:lstStyle/>
          <a:p>
            <a:r>
              <a:rPr lang="en-US" sz="2400" dirty="0"/>
              <a:t>As we saw – by default – parallel streams use </a:t>
            </a:r>
            <a:r>
              <a:rPr lang="en-US" sz="2400" dirty="0" err="1"/>
              <a:t>ForkJoin</a:t>
            </a:r>
            <a:r>
              <a:rPr lang="en-US" sz="2400" dirty="0"/>
              <a:t> – and it’s a blocking action.</a:t>
            </a:r>
          </a:p>
          <a:p>
            <a:r>
              <a:rPr lang="en-US" sz="2400" dirty="0"/>
              <a:t>So if two different locations in a program (for example an answer to 2 rest calls) will use a parallel stream – one will block the other!</a:t>
            </a:r>
          </a:p>
          <a:p>
            <a:r>
              <a:rPr lang="en-US" sz="2400" dirty="0"/>
              <a:t>The solution – dedicated </a:t>
            </a:r>
            <a:r>
              <a:rPr lang="en-US" sz="2400" dirty="0" err="1"/>
              <a:t>ForkJoin</a:t>
            </a:r>
            <a:r>
              <a:rPr lang="en-US" sz="2400" dirty="0"/>
              <a:t> (private pool) for each parallel stream – see </a:t>
            </a:r>
            <a:r>
              <a:rPr lang="en-US" sz="2400" i="1" dirty="0" err="1">
                <a:solidFill>
                  <a:srgbClr val="00A1E0"/>
                </a:solidFill>
              </a:rPr>
              <a:t>utilizeForkJoin</a:t>
            </a:r>
            <a:r>
              <a:rPr lang="en-US" sz="2400" i="1" dirty="0">
                <a:solidFill>
                  <a:srgbClr val="00A1E0"/>
                </a:solidFill>
              </a:rPr>
              <a:t>()</a:t>
            </a:r>
          </a:p>
          <a:p>
            <a:r>
              <a:rPr lang="en-US" sz="2400" dirty="0"/>
              <a:t>Note that when we’re using a private pool – the </a:t>
            </a:r>
            <a:r>
              <a:rPr lang="en-US" sz="2400" i="1" dirty="0"/>
              <a:t>main</a:t>
            </a:r>
            <a:r>
              <a:rPr lang="en-US" sz="2400" dirty="0"/>
              <a:t> thread is not utilized</a:t>
            </a:r>
          </a:p>
          <a:p>
            <a:r>
              <a:rPr lang="en-US" sz="2400" dirty="0"/>
              <a:t>The way we call the </a:t>
            </a:r>
            <a:r>
              <a:rPr lang="en-US" sz="2400" dirty="0" err="1"/>
              <a:t>ForkJoin</a:t>
            </a:r>
            <a:r>
              <a:rPr lang="en-US" sz="2400" dirty="0"/>
              <a:t> (in this case </a:t>
            </a:r>
            <a:r>
              <a:rPr lang="en-US" sz="2400" i="1" dirty="0">
                <a:solidFill>
                  <a:srgbClr val="00A1E0"/>
                </a:solidFill>
              </a:rPr>
              <a:t>submit()) </a:t>
            </a:r>
            <a:r>
              <a:rPr lang="en-US" sz="2400" dirty="0"/>
              <a:t>determines if the program will be blocked or not.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6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21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lgosec new">
      <a:dk1>
        <a:srgbClr val="58595B"/>
      </a:dk1>
      <a:lt1>
        <a:srgbClr val="FFFFFF"/>
      </a:lt1>
      <a:dk2>
        <a:srgbClr val="58595B"/>
      </a:dk2>
      <a:lt2>
        <a:srgbClr val="44ADE2"/>
      </a:lt2>
      <a:accent1>
        <a:srgbClr val="44ADE2"/>
      </a:accent1>
      <a:accent2>
        <a:srgbClr val="A6CD39"/>
      </a:accent2>
      <a:accent3>
        <a:srgbClr val="58595B"/>
      </a:accent3>
      <a:accent4>
        <a:srgbClr val="62BA46"/>
      </a:accent4>
      <a:accent5>
        <a:srgbClr val="BBBDBF"/>
      </a:accent5>
      <a:accent6>
        <a:srgbClr val="E6E7E8"/>
      </a:accent6>
      <a:hlink>
        <a:srgbClr val="A6CD39"/>
      </a:hlink>
      <a:folHlink>
        <a:srgbClr val="954F72"/>
      </a:folHlink>
    </a:clrScheme>
    <a:fontScheme name="Algosec">
      <a:majorFont>
        <a:latin typeface="Calibri Light"/>
        <a:ea typeface=""/>
        <a:cs typeface=""/>
      </a:majorFont>
      <a:minorFont>
        <a:latin typeface="Calibr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oSec PPT Template 4-3" id="{AE22C146-C331-40FC-8557-DD908CF99AC7}" vid="{5AC673FC-BF6E-4409-9CB8-8F43040E6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6284E64570147876C6BBB3EE3965E" ma:contentTypeVersion="11" ma:contentTypeDescription="Create a new document." ma:contentTypeScope="" ma:versionID="aeb1641289bcf867e01212dca92cc75b">
  <xsd:schema xmlns:xsd="http://www.w3.org/2001/XMLSchema" xmlns:xs="http://www.w3.org/2001/XMLSchema" xmlns:p="http://schemas.microsoft.com/office/2006/metadata/properties" xmlns:ns3="fba931a8-6840-45ba-b046-c007d5a2b145" xmlns:ns4="a95c730d-00f2-4a7a-9cef-6857f0000e50" targetNamespace="http://schemas.microsoft.com/office/2006/metadata/properties" ma:root="true" ma:fieldsID="a43de9bcceb3fa4c1ffb8511e73443d2" ns3:_="" ns4:_="">
    <xsd:import namespace="fba931a8-6840-45ba-b046-c007d5a2b145"/>
    <xsd:import namespace="a95c730d-00f2-4a7a-9cef-6857f0000e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931a8-6840-45ba-b046-c007d5a2b1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c730d-00f2-4a7a-9cef-6857f0000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a931a8-6840-45ba-b046-c007d5a2b145">
      <UserInfo>
        <DisplayName>Yonatan Klein</DisplayName>
        <AccountId>314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73970E-4EDF-4601-8C69-E347D5BED3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931a8-6840-45ba-b046-c007d5a2b145"/>
    <ds:schemaRef ds:uri="a95c730d-00f2-4a7a-9cef-6857f0000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0E728A-24DE-4C31-92B9-B1C06ED275B4}">
  <ds:schemaRefs>
    <ds:schemaRef ds:uri="http://schemas.microsoft.com/office/2006/metadata/properties"/>
    <ds:schemaRef ds:uri="http://schemas.microsoft.com/office/infopath/2007/PartnerControls"/>
    <ds:schemaRef ds:uri="fba931a8-6840-45ba-b046-c007d5a2b145"/>
  </ds:schemaRefs>
</ds:datastoreItem>
</file>

<file path=customXml/itemProps3.xml><?xml version="1.0" encoding="utf-8"?>
<ds:datastoreItem xmlns:ds="http://schemas.openxmlformats.org/officeDocument/2006/customXml" ds:itemID="{75E6B3CC-015F-469D-8E09-2BB21208ED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7895</TotalTime>
  <Words>589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training #4 – parallel streams</vt:lpstr>
      <vt:lpstr>A small dept from last sessions – order in streams</vt:lpstr>
      <vt:lpstr>How can I make the stream order better – assuming order counts?</vt:lpstr>
      <vt:lpstr>How can I make the stream order better – assuming order counts? Cont.</vt:lpstr>
      <vt:lpstr>Parallel streams – a simple example</vt:lpstr>
      <vt:lpstr>Possible problems with parallel streams and how to overcome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meetings</dc:title>
  <dc:creator>Shlomi Zalma</dc:creator>
  <cp:lastModifiedBy>Amichai Herman</cp:lastModifiedBy>
  <cp:revision>15</cp:revision>
  <dcterms:created xsi:type="dcterms:W3CDTF">2018-12-31T13:06:19Z</dcterms:created>
  <dcterms:modified xsi:type="dcterms:W3CDTF">2020-01-27T11:55:14Z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0x01010020E6284E64570147876C6BBB3EE3965E</vt:lpwstr>
  </property>
  <property fmtid="{D5CDD505-2E9C-101B-9397-08002B2CF9AE}" pid="4" name="AuthorIds_UIVersion_19456">
    <vt:lpwstr>576</vt:lpwstr>
  </property>
  <property fmtid="{D5CDD505-2E9C-101B-9397-08002B2CF9AE}" pid="5" name="AuthorIds_UIVersion_27136">
    <vt:lpwstr>576</vt:lpwstr>
  </property>
  <property fmtid="{D5CDD505-2E9C-101B-9397-08002B2CF9AE}" pid="6" name="AuthorIds_UIVersion_20992">
    <vt:lpwstr>576</vt:lpwstr>
  </property>
</Properties>
</file>