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commentAuthors.xml" ContentType="application/vnd.openxmlformats-officedocument.presentationml.commentAuthor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s/comment18.xml" ContentType="application/vnd.openxmlformats-officedocument.presentationml.comments+xml"/>
  <Override PartName="/ppt/comments/comment14.xml" ContentType="application/vnd.openxmlformats-officedocument.presentationml.comments+xml"/>
  <Override PartName="/ppt/comments/comment12.xml" ContentType="application/vnd.openxmlformats-officedocument.presentationml.comments+xml"/>
  <Override PartName="/ppt/comments/comment11.xml" ContentType="application/vnd.openxmlformats-officedocument.presentationml.comments+xml"/>
  <Override PartName="/ppt/comments/comment10.xml" ContentType="application/vnd.openxmlformats-officedocument.presentationml.comments+xml"/>
  <Override PartName="/ppt/comments/comment9.xml" ContentType="application/vnd.openxmlformats-officedocument.presentationml.comments+xml"/>
  <Override PartName="/ppt/comments/comment2.xml" ContentType="application/vnd.openxmlformats-officedocument.presentationml.comments+xml"/>
  <Override PartName="/ppt/comments/comment19.xml" ContentType="application/vnd.openxmlformats-officedocument.presentationml.comments+xml"/>
  <Override PartName="/ppt/comments/comment1.xml" ContentType="application/vnd.openxmlformats-officedocument.presentationml.comments+xml"/>
  <Override PartName="/ppt/comments/comment8.xml" ContentType="application/vnd.openxmlformats-officedocument.presentationml.comments+xml"/>
  <Override PartName="/ppt/comments/comment4.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presentation>
</file>

<file path=ppt/commentAuthors.xml><?xml version="1.0" encoding="utf-8"?>
<p:cmAuthorLst xmlns:p="http://schemas.openxmlformats.org/presentationml/2006/main">
  <p:cmAuthor id="1" name="" initials="" lastIdx="13" clrIdx="1"/>
  <p:cmAuthor id="0" name="ishak maher" initials="im" lastIdx="1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commentAuthors" Target="commentAuthors.xml"/>
</Relationships>
</file>

<file path=ppt/comments/comment1.xml><?xml version="1.0" encoding="utf-8"?>
<p:cmLst xmlns:p="http://schemas.openxmlformats.org/presentationml/2006/main">
  <p:cm authorId="0" dt="2020-04-06T14:23:32.042000000" idx="1">
    <p:pos x="6118" y="0"/>
    <p:text>Bonjour tout le monde,je m’appelle ISHAK Maher, aujourd'hui je vais présenter moi et mon collègue amine JONAHI notre projet Monitoring des parois rocheuses.</p:text>
  </p:cm>
  <p:cm authorId="1" dt="2020-04-07T14:59:36.000000000" idx="1">
    <p:pos x="0" y="0"/>
    <p:text>Bonjour tout le monde,je m’appelle ISHAK Maher, aujourd'hui je vais présenter moi et mon collègue amine JONAHI notre projet Monitoring des parois rocheuses.</p:text>
  </p:cm>
</p:cmLst>
</file>

<file path=ppt/comments/comment10.xml><?xml version="1.0" encoding="utf-8"?>
<p:cmLst xmlns:p="http://schemas.openxmlformats.org/presentationml/2006/main">
  <p:cm authorId="0" dt="2020-04-06T21:08:02.484000000" idx="8">
    <p:pos x="6118" y="0"/>
    <p:text>Une fois les données envoyées grâce aux cartes, on les récupèrent et traitent grâce à Node-RED.
 Node-RED est un serveur web qui permet de créer des scénarios de gestion de flux de données d’objet connecté. 
On peut, de manière claire, décider où doit aller chaque flux de données.</p:text>
  </p:cm>
  <p:cm authorId="1" dt="2020-04-07T15:40:03.000000000" idx="8">
    <p:pos x="0" y="0"/>
    <p:text>Une fois les données envoyées grâce aux cartes, on les récupèrent et traitent grâce à Node-RED.
Node-RED est un serveur web qui permet de créer des scénarios de gestion de flux de données d’objet connecté.
On peut, de manière claire, décider où doit aller chaque flux de données.</p:text>
  </p:cm>
</p:cmLst>
</file>

<file path=ppt/comments/comment11.xml><?xml version="1.0" encoding="utf-8"?>
<p:cmLst xmlns:p="http://schemas.openxmlformats.org/presentationml/2006/main">
  <p:cm authorId="0" dt="2020-04-06T14:38:53.712000000" idx="9">
    <p:pos x="6118" y="0"/>
    <p:text>Nous stockons nos informations dans une base de données de type InfluxDB. C’est un type de base de donnée qui enregistre les données en fonction de l’heure où elles arrivent. Elle est conçu et optimisée pour des couples “métrique/date”.</p:text>
  </p:cm>
  <p:cm authorId="1" dt="2020-04-07T15:40:49.000000000" idx="9">
    <p:pos x="0" y="0"/>
    <p:text>Nous stockons nos informations dans une base de données de type InfluxDB. C’est un type de base de donnée qui enregistre les données en fonction de l’heure où elles arrivent. Elle est conçu et optimisée pour des couples “métrique/date”.</p:text>
  </p:cm>
</p:cmLst>
</file>

<file path=ppt/comments/comment12.xml><?xml version="1.0" encoding="utf-8"?>
<p:cmLst xmlns:p="http://schemas.openxmlformats.org/presentationml/2006/main">
  <p:cm authorId="0" dt="2020-04-06T14:39:21.923000000" idx="10">
    <p:pos x="6118" y="0"/>
    <p:text>L’affichage des données récupérées est effectué via Grafana. 
Grafana est une solution libre permettant de réaliser des tableaux de bord depuis des métriques InfluxDB. Grâce une simple requête, le logiciel va nous créer un graphique qui s'actualisera en temps réel.</p:text>
  </p:cm>
  <p:cm authorId="1" dt="2020-04-07T15:15:35.000000000" idx="10">
    <p:pos x="0" y="0"/>
    <p:text>L’affichage des données récupérées est effectué via Grafana.
Grafana est une solution libre permettant de réaliser des tableaux de bord depuis des métriques InfluxDB. Grâce une simple requête, le logiciel va nous créer un graphique qui s'actualisera en temps réel.</p:text>
  </p:cm>
</p:cmLst>
</file>

<file path=ppt/comments/comment14.xml><?xml version="1.0" encoding="utf-8"?>
<p:cmLst xmlns:p="http://schemas.openxmlformats.org/presentationml/2006/main">
  <p:cm authorId="1" dt="2020-04-07T15:43:16.000000000" idx="11">
    <p:pos x="0" y="0"/>
    <p:text>Nous souhaitons donc recevoir la mesure de distance sur notre PC connecté à internet. L'architecture (visible à droite) montre comment l'information passe du capteur à l'écran de notre ordinateur. 
Le capteur de mesure de distance vl53l0x est branché à la carteSTM32, qui s'occupe de recevoir et traiter les données envoyées par celui-ci.
Cette carte carteSTM32 est montée sur un Shield Lora ST qui est une carte de traitement branchée à une antenne. C'est cette carte qui va permettre la connexion entre le réseau LoRa et le capteur de distance.
Via le réseau collaboratif, le shield trouve un gateway et envoie les informations sur ce réseau. En configurant l'application sur le site de LoRaServer, on arrive à rediriger les informations sur un serveur NodeRed. Il suffit simplement de connecter son PC sur ce serveur NodeRed pour obtenir les mesures de la pièce à distance.</p:text>
  </p:cm>
</p:cmLst>
</file>

<file path=ppt/comments/comment18.xml><?xml version="1.0" encoding="utf-8"?>
<p:cmLst xmlns:p="http://schemas.openxmlformats.org/presentationml/2006/main">
  <p:cm authorId="1" dt="2020-04-07T15:27:43.000000000" idx="12">
    <p:pos x="0" y="0"/>
    <p:text>Envoyer d’autres mesures que la distance:
1)L'humidité
2)La température
3)la pression atmosphérique grâce au baromètre installé sur la carte STM32
4)La précision des mesures 
Coté Sécurité est :
De Sécuriser l’accès au système.
Et Crypter les informations envoyées.
</p:text>
  </p:cm>
</p:cmLst>
</file>

<file path=ppt/comments/comment19.xml><?xml version="1.0" encoding="utf-8"?>
<p:cmLst xmlns:p="http://schemas.openxmlformats.org/presentationml/2006/main">
  <p:cm authorId="0" dt="2020-04-06T20:04:38.429000000" idx="11">
    <p:pos x="6118" y="0"/>
    <p:text>Ce projet a été intéressant d’un point de vue technique car il nous a permis de manipuler plusieurs outils différent. Tous les outils étant open-source nous avons pu nous documenter comme il fallait et apprendre rapidement. Nous pouvions voir l’avancé du projet en temps réel car les tâches étaient bien réparties en sous-tâches. Le deuxième avantage étant que l’on a eu la chance de travailler sur un sujet concret avec une utilisation directement derrière. 
Ce projet nous a donc permis d’apprendre à utiliser des technologies que nous ne connaissions pas forcément et de te pouvoir mener à bien un projet avec une réelle attente derrière.</p:text>
  </p:cm>
  <p:cm authorId="1" dt="2020-04-07T15:53:58.000000000" idx="13">
    <p:pos x="0" y="0"/>
    <p:text>Ce projet a été intéressant d’un point de vue technique car il nous a permis de manipuler plusieurs outils différent. Tous les outils étant open-source nous avons pu nous documenter comme il fallait et apprendre rapidement. Aussi nous pouvions voir l’avancé du projet en temps réel car les tâches étaient bien réparties en sous-tâches. Le deuxième avantage étant que l’on a eu la chance de travailler sur un sujet concret avec une utilisation directement derrière.
Ce projet nous a donc permis d’apprendre à utiliser des technologies que nous ne connaissions pas forcément et de te pouvoir mener à bien un projet avec une réelle attente derrière et pour la démonstration je  laisse le parole à mon collègue amine merci.</p:text>
  </p:cm>
</p:cmLst>
</file>

<file path=ppt/comments/comment2.xml><?xml version="1.0" encoding="utf-8"?>
<p:cmLst xmlns:p="http://schemas.openxmlformats.org/presentationml/2006/main">
  <p:cm authorId="0" dt="2020-04-06T21:01:47.094000000" idx="2">
    <p:pos x="6118" y="0"/>
    <p:text>Tout d’abord on va commencer par une petite introduction des objectifs de notre projet ,puis on va expliquer les différentes applications IoT cibles, après on va présenter l’architecture utilisée, Puis  on va  définir les composants logiciels et matériels utilisés, au cours de notre projet on a rencontré des problème qu'on va le présenté et les solutions élaborés , puis les perspectives possibles qu'on peut réaliser.
En va finir avec une petite conclusion afin que je laisse le parole à mon collègue amine pour la démonstration de notre application.</p:text>
  </p:cm>
  <p:cm authorId="1" dt="2020-04-07T15:03:05.000000000" idx="2">
    <p:pos x="0" y="0"/>
    <p:text>Tout d’abord on va commencer par une petite introduction des objectifs de notre projet . Puis on va définir les composants logiciels et matériels utilisés. Après on va présenter l’architecture utilisée. Au cours de notre projet on a rencontré des problème qu'on va le présenté et les solutions élaborés , puis les perspectives possibles qu'on peut réaliser.
En va finir avec une petite conclusion afin que je laisse le parole à mon collègue amine pour la démonstration de notre application.</p:text>
  </p:cm>
</p:cmLst>
</file>

<file path=ppt/comments/comment4.xml><?xml version="1.0" encoding="utf-8"?>
<p:cmLst xmlns:p="http://schemas.openxmlformats.org/presentationml/2006/main">
  <p:cm authorId="0" dt="2020-04-06T21:05:00.839000000" idx="3">
    <p:pos x="6118" y="0"/>
    <p:text>-Le but de ce projet et de se familiariser avec les réseaux wifi basse consommation (LoRa).
 -L'objectif est de connecter un capteur de mesure de distance.
-L'ensemble du projet a pour but de transmettre des données via le résaeu Lora et récupérer les mesures des capteur avec NodeRed et les stocker via InfluxDB pour les afficher sur une interface web en temps réel avec Grafana.</p:text>
  </p:cm>
  <p:cm authorId="1" dt="2020-04-07T15:03:56.000000000" idx="3">
    <p:pos x="0" y="0"/>
    <p:text>-Le but de ce projet et de se familiariser avec les réseaux wifi basse consommation (LoRa).
-L'objectif est de connecter un capteur de mesure de distance.
-L'ensemble du projet a pour but de transmettre des données via le résaeu Lora et récupérer les mesures des capteur avec NodeRed et les stocker via InfluxDB pour les afficher sur une interface web en temps réel avec Grafana.</p:text>
  </p:cm>
</p:cmLst>
</file>

<file path=ppt/comments/comment6.xml><?xml version="1.0" encoding="utf-8"?>
<p:cmLst xmlns:p="http://schemas.openxmlformats.org/presentationml/2006/main">
  <p:cm authorId="0" dt="2020-04-07T10:37:02.404000000" idx="4">
    <p:pos x="6118" y="0"/>
    <p:text>Les acteurs de notre projet sont :
-Le capteur de mesure de distance est un petit composant qui suit un protocole précis. L'objectif étant de consommer le moins d'énergie possible.
-la carte STM32l475 qui sera branchée au capteur doit se charger de réveiller le capteur et de récupérer les données. La carte STM32l475 est une carte de programmation embarquée. Elle s'occupe de recevoir et de traiter les données.
-Le shield Kit Lora ST B-l072z-lrwan1 Stm32l0 pour la carte STM32 est un transmetteur de données.</p:text>
  </p:cm>
  <p:cm authorId="1" dt="2020-04-07T15:33:23.000000000" idx="4">
    <p:pos x="0" y="0"/>
    <p:text>Les acteurs de notre projet sont :
Coté matériel on a:
-Le capteur de mesure de distance vl53l0x est un petit composant qui suit un protocole précis. L'objectif étant de consommer le moins d'énergie possible.
-la carte STM32l475 qui sera branchée au capteur doit se charger de réveiller le capteur et de récupérer les données et c’est une carte de programmation embarquée. Elle s'occupe de recevoir et de traiter les données.
-Le shield Kit Lora ST B-l072z-lrwan1 Stm32l0 pour la carte STM32 est un transmetteur de données.</p:text>
  </p:cm>
</p:cmLst>
</file>

<file path=ppt/comments/comment7.xml><?xml version="1.0" encoding="utf-8"?>
<p:cmLst xmlns:p="http://schemas.openxmlformats.org/presentationml/2006/main">
  <p:cm authorId="0" dt="2020-04-07T10:52:59.905000000" idx="5">
    <p:pos x="6118" y="0"/>
    <p:text>La transmission de données est régulé par les protocoles LoRa et LoRaWan. LoRa définit la manière dont seront envoyé les données. Ce protocole fait la balance entre le débit et la portée. Plus le débit est élevé, plus la portée est faible, et inversement. Ceci est réalisé toujours dans le but d'économie d'énergie et des composants. LoRaWan s'occupe de la construction des messages à envoyer au gateway.
-Un serveur LoraServer
_LoRaServer
-nodered
-influxdb
-grafana
-Arduino</p:text>
  </p:cm>
  <p:cm authorId="1" dt="2020-04-07T15:35:41.000000000" idx="5">
    <p:pos x="0" y="0"/>
    <p:text>Coté logiciel et technologie utilisées on a:
La transmission de données est régulé par les protocoles LoRa et LoRaWan. LoRa définit la manière dont seront envoyé les données. Ce protocole fait la balance entre le débit et la portée. Plus le débit est élevé, plus la portée est faible, et inversement. Ceci est réalisé toujours dans le but d'économie d'énergie et des composants. LoRaWan s'occupe de la construction des messages à envoyer au gateway.
-Un serveur LoraServer
-nodered pour récupérer les mesures des capteurs
-influxdb pour l'archivage des données
-visualisation les résultat en temps réel via grafana
-Arduino c'est un logiciel pour programmer la carte</p:text>
  </p:cm>
</p:cmLst>
</file>

<file path=ppt/comments/comment8.xml><?xml version="1.0" encoding="utf-8"?>
<p:cmLst xmlns:p="http://schemas.openxmlformats.org/presentationml/2006/main">
  <p:cm authorId="0" dt="2020-04-06T20:47:53.494000000" idx="6">
    <p:pos x="6118" y="0"/>
    <p:text>Dans l’IoT, on considère souvent des objets (capteurs/actuateurs) qui ont des contraintes matérielles et logicielles qui ne leur permettent pas de se connecter directement au réseau Internet. Ils s’y connectent à travers une gateway (passerelle) via LoRaWAN est un protocole de télécommunication permettant la communication à bas débit, par radio, 
Les gateways jouent le rôle d’intermédiaire pour connecter l’objet à internet et envoyer ses données au cloud.</p:text>
  </p:cm>
  <p:cm authorId="1" dt="2020-04-07T15:12:09.000000000" idx="6">
    <p:pos x="0" y="0"/>
    <p:text>Dans l’IoT, on considère souvent des objets (capteurs/actuateurs) qui ont des contraintes matérielles et logicielles qui ne leur permettent pas de se connecter directement au réseau Internet. Ils s’y connectent à travers une gateway (passerelle) via LoRaWAN est un protocole de télécommunication permettant la communication à bas débit, par radio.
Les gateways jouent le rôle d’intermédiaire pour connecter l’objet à internet et envoyer ses données au cloud.</p:text>
  </p:cm>
</p:cmLst>
</file>

<file path=ppt/comments/comment9.xml><?xml version="1.0" encoding="utf-8"?>
<p:cmLst xmlns:p="http://schemas.openxmlformats.org/presentationml/2006/main">
  <p:cm authorId="0" dt="2020-04-06T21:06:32.877000000" idx="7">
    <p:pos x="6118" y="0"/>
    <p:text>Le serveur LoRaServer recevra les données de la passerelle LoRa Gateway / Packet Forwarding et les transmettra au pont LoRa Gateway Bridge. Ensuite, le pont LoRa Gateway Bridge transmettra le paquet au serveur LoRa via le protocole MQTT. Le serveur LoRa Par exemple, si nous avons un paquet en double qui est envoyé à partir de plusieurs passerelles à proximité, LoRa Server sélectionnera le paquet puis l'enverra. Packet continue vers LoRa App Server pour utiliser les informations.</p:text>
  </p:cm>
  <p:cm authorId="1" dt="2020-04-07T15:12:34.000000000" idx="7">
    <p:pos x="0" y="0"/>
    <p:text>Le serveur LoRaServer recevra les données de la passerelle LoRa Gateway / Packet Forwarding et les transmettra au pont LoRa Gateway Bridge. Ensuite, le pont LoRa Gateway Bridge transmettra le paquet au serveur LoRa via le protocole MQTT. Le serveur LoRa Par exemple, si nous avons un paquet en double qui est envoyé à partir de plusieurs passerelles à proximité, LoRa Server sélectionnera le paquet puis l'enverra. Packet continue vers LoRa App Server pour utiliser les informations.</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29" name="PlaceHolder 2"/>
          <p:cNvSpPr>
            <a:spLocks noGrp="1"/>
          </p:cNvSpPr>
          <p:nvPr>
            <p:ph type="body"/>
          </p:nvPr>
        </p:nvSpPr>
        <p:spPr>
          <a:xfrm>
            <a:off x="729360" y="2079000"/>
            <a:ext cx="76885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30" name="PlaceHolder 3"/>
          <p:cNvSpPr>
            <a:spLocks noGrp="1"/>
          </p:cNvSpPr>
          <p:nvPr>
            <p:ph type="body"/>
          </p:nvPr>
        </p:nvSpPr>
        <p:spPr>
          <a:xfrm>
            <a:off x="729360" y="3260160"/>
            <a:ext cx="76885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32" name="PlaceHolder 2"/>
          <p:cNvSpPr>
            <a:spLocks noGrp="1"/>
          </p:cNvSpPr>
          <p:nvPr>
            <p:ph type="body"/>
          </p:nvPr>
        </p:nvSpPr>
        <p:spPr>
          <a:xfrm>
            <a:off x="72936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33" name="PlaceHolder 3"/>
          <p:cNvSpPr>
            <a:spLocks noGrp="1"/>
          </p:cNvSpPr>
          <p:nvPr>
            <p:ph type="body"/>
          </p:nvPr>
        </p:nvSpPr>
        <p:spPr>
          <a:xfrm>
            <a:off x="466920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34" name="PlaceHolder 4"/>
          <p:cNvSpPr>
            <a:spLocks noGrp="1"/>
          </p:cNvSpPr>
          <p:nvPr>
            <p:ph type="body"/>
          </p:nvPr>
        </p:nvSpPr>
        <p:spPr>
          <a:xfrm>
            <a:off x="729360" y="326016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35" name="PlaceHolder 5"/>
          <p:cNvSpPr>
            <a:spLocks noGrp="1"/>
          </p:cNvSpPr>
          <p:nvPr>
            <p:ph type="body"/>
          </p:nvPr>
        </p:nvSpPr>
        <p:spPr>
          <a:xfrm>
            <a:off x="4669200" y="326016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37" name="PlaceHolder 2"/>
          <p:cNvSpPr>
            <a:spLocks noGrp="1"/>
          </p:cNvSpPr>
          <p:nvPr>
            <p:ph type="body"/>
          </p:nvPr>
        </p:nvSpPr>
        <p:spPr>
          <a:xfrm>
            <a:off x="729360" y="207900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38" name="PlaceHolder 3"/>
          <p:cNvSpPr>
            <a:spLocks noGrp="1"/>
          </p:cNvSpPr>
          <p:nvPr>
            <p:ph type="body"/>
          </p:nvPr>
        </p:nvSpPr>
        <p:spPr>
          <a:xfrm>
            <a:off x="3328920" y="207900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39" name="PlaceHolder 4"/>
          <p:cNvSpPr>
            <a:spLocks noGrp="1"/>
          </p:cNvSpPr>
          <p:nvPr>
            <p:ph type="body"/>
          </p:nvPr>
        </p:nvSpPr>
        <p:spPr>
          <a:xfrm>
            <a:off x="5928480" y="207900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40" name="PlaceHolder 5"/>
          <p:cNvSpPr>
            <a:spLocks noGrp="1"/>
          </p:cNvSpPr>
          <p:nvPr>
            <p:ph type="body"/>
          </p:nvPr>
        </p:nvSpPr>
        <p:spPr>
          <a:xfrm>
            <a:off x="729360" y="326016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41" name="PlaceHolder 6"/>
          <p:cNvSpPr>
            <a:spLocks noGrp="1"/>
          </p:cNvSpPr>
          <p:nvPr>
            <p:ph type="body"/>
          </p:nvPr>
        </p:nvSpPr>
        <p:spPr>
          <a:xfrm>
            <a:off x="3328920" y="326016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42" name="PlaceHolder 7"/>
          <p:cNvSpPr>
            <a:spLocks noGrp="1"/>
          </p:cNvSpPr>
          <p:nvPr>
            <p:ph type="body"/>
          </p:nvPr>
        </p:nvSpPr>
        <p:spPr>
          <a:xfrm>
            <a:off x="5928480" y="326016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51"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53" name="PlaceHolder 2"/>
          <p:cNvSpPr>
            <a:spLocks noGrp="1"/>
          </p:cNvSpPr>
          <p:nvPr>
            <p:ph type="body"/>
          </p:nvPr>
        </p:nvSpPr>
        <p:spPr>
          <a:xfrm>
            <a:off x="729360" y="2079000"/>
            <a:ext cx="7688520" cy="22608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55" name="PlaceHolder 2"/>
          <p:cNvSpPr>
            <a:spLocks noGrp="1"/>
          </p:cNvSpPr>
          <p:nvPr>
            <p:ph type="body"/>
          </p:nvPr>
        </p:nvSpPr>
        <p:spPr>
          <a:xfrm>
            <a:off x="729360" y="2079000"/>
            <a:ext cx="3751920" cy="2260800"/>
          </a:xfrm>
          <a:prstGeom prst="rect">
            <a:avLst/>
          </a:prstGeom>
        </p:spPr>
        <p:txBody>
          <a:bodyPr lIns="0" rIns="0" tIns="0" bIns="0">
            <a:normAutofit/>
          </a:bodyPr>
          <a:p>
            <a:endParaRPr b="0" lang="fr-FR" sz="1400" spc="-1" strike="noStrike">
              <a:solidFill>
                <a:srgbClr val="000000"/>
              </a:solidFill>
              <a:latin typeface="Arial"/>
            </a:endParaRPr>
          </a:p>
        </p:txBody>
      </p:sp>
      <p:sp>
        <p:nvSpPr>
          <p:cNvPr id="56" name="PlaceHolder 3"/>
          <p:cNvSpPr>
            <a:spLocks noGrp="1"/>
          </p:cNvSpPr>
          <p:nvPr>
            <p:ph type="body"/>
          </p:nvPr>
        </p:nvSpPr>
        <p:spPr>
          <a:xfrm>
            <a:off x="4669200" y="2079000"/>
            <a:ext cx="3751920" cy="22608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60" name="PlaceHolder 2"/>
          <p:cNvSpPr>
            <a:spLocks noGrp="1"/>
          </p:cNvSpPr>
          <p:nvPr>
            <p:ph type="body"/>
          </p:nvPr>
        </p:nvSpPr>
        <p:spPr>
          <a:xfrm>
            <a:off x="72936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61" name="PlaceHolder 3"/>
          <p:cNvSpPr>
            <a:spLocks noGrp="1"/>
          </p:cNvSpPr>
          <p:nvPr>
            <p:ph type="body"/>
          </p:nvPr>
        </p:nvSpPr>
        <p:spPr>
          <a:xfrm>
            <a:off x="4669200" y="2079000"/>
            <a:ext cx="3751920" cy="2260800"/>
          </a:xfrm>
          <a:prstGeom prst="rect">
            <a:avLst/>
          </a:prstGeom>
        </p:spPr>
        <p:txBody>
          <a:bodyPr lIns="0" rIns="0" tIns="0" bIns="0">
            <a:normAutofit/>
          </a:bodyPr>
          <a:p>
            <a:endParaRPr b="0" lang="fr-FR" sz="1400" spc="-1" strike="noStrike">
              <a:solidFill>
                <a:srgbClr val="000000"/>
              </a:solidFill>
              <a:latin typeface="Arial"/>
            </a:endParaRPr>
          </a:p>
        </p:txBody>
      </p:sp>
      <p:sp>
        <p:nvSpPr>
          <p:cNvPr id="62" name="PlaceHolder 4"/>
          <p:cNvSpPr>
            <a:spLocks noGrp="1"/>
          </p:cNvSpPr>
          <p:nvPr>
            <p:ph type="body"/>
          </p:nvPr>
        </p:nvSpPr>
        <p:spPr>
          <a:xfrm>
            <a:off x="729360" y="326016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8"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64" name="PlaceHolder 2"/>
          <p:cNvSpPr>
            <a:spLocks noGrp="1"/>
          </p:cNvSpPr>
          <p:nvPr>
            <p:ph type="body"/>
          </p:nvPr>
        </p:nvSpPr>
        <p:spPr>
          <a:xfrm>
            <a:off x="729360" y="2079000"/>
            <a:ext cx="3751920" cy="2260800"/>
          </a:xfrm>
          <a:prstGeom prst="rect">
            <a:avLst/>
          </a:prstGeom>
        </p:spPr>
        <p:txBody>
          <a:bodyPr lIns="0" rIns="0" tIns="0" bIns="0">
            <a:normAutofit/>
          </a:bodyPr>
          <a:p>
            <a:endParaRPr b="0" lang="fr-FR" sz="1400" spc="-1" strike="noStrike">
              <a:solidFill>
                <a:srgbClr val="000000"/>
              </a:solidFill>
              <a:latin typeface="Arial"/>
            </a:endParaRPr>
          </a:p>
        </p:txBody>
      </p:sp>
      <p:sp>
        <p:nvSpPr>
          <p:cNvPr id="65" name="PlaceHolder 3"/>
          <p:cNvSpPr>
            <a:spLocks noGrp="1"/>
          </p:cNvSpPr>
          <p:nvPr>
            <p:ph type="body"/>
          </p:nvPr>
        </p:nvSpPr>
        <p:spPr>
          <a:xfrm>
            <a:off x="466920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66" name="PlaceHolder 4"/>
          <p:cNvSpPr>
            <a:spLocks noGrp="1"/>
          </p:cNvSpPr>
          <p:nvPr>
            <p:ph type="body"/>
          </p:nvPr>
        </p:nvSpPr>
        <p:spPr>
          <a:xfrm>
            <a:off x="4669200" y="326016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68" name="PlaceHolder 2"/>
          <p:cNvSpPr>
            <a:spLocks noGrp="1"/>
          </p:cNvSpPr>
          <p:nvPr>
            <p:ph type="body"/>
          </p:nvPr>
        </p:nvSpPr>
        <p:spPr>
          <a:xfrm>
            <a:off x="72936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69" name="PlaceHolder 3"/>
          <p:cNvSpPr>
            <a:spLocks noGrp="1"/>
          </p:cNvSpPr>
          <p:nvPr>
            <p:ph type="body"/>
          </p:nvPr>
        </p:nvSpPr>
        <p:spPr>
          <a:xfrm>
            <a:off x="466920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70" name="PlaceHolder 4"/>
          <p:cNvSpPr>
            <a:spLocks noGrp="1"/>
          </p:cNvSpPr>
          <p:nvPr>
            <p:ph type="body"/>
          </p:nvPr>
        </p:nvSpPr>
        <p:spPr>
          <a:xfrm>
            <a:off x="729360" y="3260160"/>
            <a:ext cx="76885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72" name="PlaceHolder 2"/>
          <p:cNvSpPr>
            <a:spLocks noGrp="1"/>
          </p:cNvSpPr>
          <p:nvPr>
            <p:ph type="body"/>
          </p:nvPr>
        </p:nvSpPr>
        <p:spPr>
          <a:xfrm>
            <a:off x="729360" y="2079000"/>
            <a:ext cx="76885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73" name="PlaceHolder 3"/>
          <p:cNvSpPr>
            <a:spLocks noGrp="1"/>
          </p:cNvSpPr>
          <p:nvPr>
            <p:ph type="body"/>
          </p:nvPr>
        </p:nvSpPr>
        <p:spPr>
          <a:xfrm>
            <a:off x="729360" y="3260160"/>
            <a:ext cx="76885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75" name="PlaceHolder 2"/>
          <p:cNvSpPr>
            <a:spLocks noGrp="1"/>
          </p:cNvSpPr>
          <p:nvPr>
            <p:ph type="body"/>
          </p:nvPr>
        </p:nvSpPr>
        <p:spPr>
          <a:xfrm>
            <a:off x="72936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76" name="PlaceHolder 3"/>
          <p:cNvSpPr>
            <a:spLocks noGrp="1"/>
          </p:cNvSpPr>
          <p:nvPr>
            <p:ph type="body"/>
          </p:nvPr>
        </p:nvSpPr>
        <p:spPr>
          <a:xfrm>
            <a:off x="466920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77" name="PlaceHolder 4"/>
          <p:cNvSpPr>
            <a:spLocks noGrp="1"/>
          </p:cNvSpPr>
          <p:nvPr>
            <p:ph type="body"/>
          </p:nvPr>
        </p:nvSpPr>
        <p:spPr>
          <a:xfrm>
            <a:off x="729360" y="326016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78" name="PlaceHolder 5"/>
          <p:cNvSpPr>
            <a:spLocks noGrp="1"/>
          </p:cNvSpPr>
          <p:nvPr>
            <p:ph type="body"/>
          </p:nvPr>
        </p:nvSpPr>
        <p:spPr>
          <a:xfrm>
            <a:off x="4669200" y="326016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80" name="PlaceHolder 2"/>
          <p:cNvSpPr>
            <a:spLocks noGrp="1"/>
          </p:cNvSpPr>
          <p:nvPr>
            <p:ph type="body"/>
          </p:nvPr>
        </p:nvSpPr>
        <p:spPr>
          <a:xfrm>
            <a:off x="729360" y="207900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81" name="PlaceHolder 3"/>
          <p:cNvSpPr>
            <a:spLocks noGrp="1"/>
          </p:cNvSpPr>
          <p:nvPr>
            <p:ph type="body"/>
          </p:nvPr>
        </p:nvSpPr>
        <p:spPr>
          <a:xfrm>
            <a:off x="3328920" y="207900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82" name="PlaceHolder 4"/>
          <p:cNvSpPr>
            <a:spLocks noGrp="1"/>
          </p:cNvSpPr>
          <p:nvPr>
            <p:ph type="body"/>
          </p:nvPr>
        </p:nvSpPr>
        <p:spPr>
          <a:xfrm>
            <a:off x="5928480" y="207900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83" name="PlaceHolder 5"/>
          <p:cNvSpPr>
            <a:spLocks noGrp="1"/>
          </p:cNvSpPr>
          <p:nvPr>
            <p:ph type="body"/>
          </p:nvPr>
        </p:nvSpPr>
        <p:spPr>
          <a:xfrm>
            <a:off x="729360" y="326016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84" name="PlaceHolder 6"/>
          <p:cNvSpPr>
            <a:spLocks noGrp="1"/>
          </p:cNvSpPr>
          <p:nvPr>
            <p:ph type="body"/>
          </p:nvPr>
        </p:nvSpPr>
        <p:spPr>
          <a:xfrm>
            <a:off x="3328920" y="326016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85" name="PlaceHolder 7"/>
          <p:cNvSpPr>
            <a:spLocks noGrp="1"/>
          </p:cNvSpPr>
          <p:nvPr>
            <p:ph type="body"/>
          </p:nvPr>
        </p:nvSpPr>
        <p:spPr>
          <a:xfrm>
            <a:off x="5928480" y="3260160"/>
            <a:ext cx="247536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10" name="PlaceHolder 2"/>
          <p:cNvSpPr>
            <a:spLocks noGrp="1"/>
          </p:cNvSpPr>
          <p:nvPr>
            <p:ph type="body"/>
          </p:nvPr>
        </p:nvSpPr>
        <p:spPr>
          <a:xfrm>
            <a:off x="729360" y="2079000"/>
            <a:ext cx="7688520" cy="22608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12" name="PlaceHolder 2"/>
          <p:cNvSpPr>
            <a:spLocks noGrp="1"/>
          </p:cNvSpPr>
          <p:nvPr>
            <p:ph type="body"/>
          </p:nvPr>
        </p:nvSpPr>
        <p:spPr>
          <a:xfrm>
            <a:off x="729360" y="2079000"/>
            <a:ext cx="3751920" cy="2260800"/>
          </a:xfrm>
          <a:prstGeom prst="rect">
            <a:avLst/>
          </a:prstGeom>
        </p:spPr>
        <p:txBody>
          <a:bodyPr lIns="0" rIns="0" tIns="0" bIns="0">
            <a:normAutofit/>
          </a:bodyPr>
          <a:p>
            <a:endParaRPr b="0" lang="fr-FR" sz="1400" spc="-1" strike="noStrike">
              <a:solidFill>
                <a:srgbClr val="000000"/>
              </a:solidFill>
              <a:latin typeface="Arial"/>
            </a:endParaRPr>
          </a:p>
        </p:txBody>
      </p:sp>
      <p:sp>
        <p:nvSpPr>
          <p:cNvPr id="13" name="PlaceHolder 3"/>
          <p:cNvSpPr>
            <a:spLocks noGrp="1"/>
          </p:cNvSpPr>
          <p:nvPr>
            <p:ph type="body"/>
          </p:nvPr>
        </p:nvSpPr>
        <p:spPr>
          <a:xfrm>
            <a:off x="4669200" y="2079000"/>
            <a:ext cx="3751920" cy="22608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17" name="PlaceHolder 2"/>
          <p:cNvSpPr>
            <a:spLocks noGrp="1"/>
          </p:cNvSpPr>
          <p:nvPr>
            <p:ph type="body"/>
          </p:nvPr>
        </p:nvSpPr>
        <p:spPr>
          <a:xfrm>
            <a:off x="72936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18" name="PlaceHolder 3"/>
          <p:cNvSpPr>
            <a:spLocks noGrp="1"/>
          </p:cNvSpPr>
          <p:nvPr>
            <p:ph type="body"/>
          </p:nvPr>
        </p:nvSpPr>
        <p:spPr>
          <a:xfrm>
            <a:off x="4669200" y="2079000"/>
            <a:ext cx="3751920" cy="2260800"/>
          </a:xfrm>
          <a:prstGeom prst="rect">
            <a:avLst/>
          </a:prstGeom>
        </p:spPr>
        <p:txBody>
          <a:bodyPr lIns="0" rIns="0" tIns="0" bIns="0">
            <a:normAutofit/>
          </a:bodyPr>
          <a:p>
            <a:endParaRPr b="0" lang="fr-FR" sz="1400" spc="-1" strike="noStrike">
              <a:solidFill>
                <a:srgbClr val="000000"/>
              </a:solidFill>
              <a:latin typeface="Arial"/>
            </a:endParaRPr>
          </a:p>
        </p:txBody>
      </p:sp>
      <p:sp>
        <p:nvSpPr>
          <p:cNvPr id="19" name="PlaceHolder 4"/>
          <p:cNvSpPr>
            <a:spLocks noGrp="1"/>
          </p:cNvSpPr>
          <p:nvPr>
            <p:ph type="body"/>
          </p:nvPr>
        </p:nvSpPr>
        <p:spPr>
          <a:xfrm>
            <a:off x="729360" y="326016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21" name="PlaceHolder 2"/>
          <p:cNvSpPr>
            <a:spLocks noGrp="1"/>
          </p:cNvSpPr>
          <p:nvPr>
            <p:ph type="body"/>
          </p:nvPr>
        </p:nvSpPr>
        <p:spPr>
          <a:xfrm>
            <a:off x="729360" y="2079000"/>
            <a:ext cx="3751920" cy="2260800"/>
          </a:xfrm>
          <a:prstGeom prst="rect">
            <a:avLst/>
          </a:prstGeom>
        </p:spPr>
        <p:txBody>
          <a:bodyPr lIns="0" rIns="0" tIns="0" bIns="0">
            <a:normAutofit/>
          </a:bodyPr>
          <a:p>
            <a:endParaRPr b="0" lang="fr-FR" sz="1400" spc="-1" strike="noStrike">
              <a:solidFill>
                <a:srgbClr val="000000"/>
              </a:solidFill>
              <a:latin typeface="Arial"/>
            </a:endParaRPr>
          </a:p>
        </p:txBody>
      </p:sp>
      <p:sp>
        <p:nvSpPr>
          <p:cNvPr id="22" name="PlaceHolder 3"/>
          <p:cNvSpPr>
            <a:spLocks noGrp="1"/>
          </p:cNvSpPr>
          <p:nvPr>
            <p:ph type="body"/>
          </p:nvPr>
        </p:nvSpPr>
        <p:spPr>
          <a:xfrm>
            <a:off x="466920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23" name="PlaceHolder 4"/>
          <p:cNvSpPr>
            <a:spLocks noGrp="1"/>
          </p:cNvSpPr>
          <p:nvPr>
            <p:ph type="body"/>
          </p:nvPr>
        </p:nvSpPr>
        <p:spPr>
          <a:xfrm>
            <a:off x="4669200" y="326016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520" cy="534960"/>
          </a:xfrm>
          <a:prstGeom prst="rect">
            <a:avLst/>
          </a:prstGeom>
        </p:spPr>
        <p:txBody>
          <a:bodyPr lIns="0" rIns="0" tIns="0" bIns="0" anchor="ctr"/>
          <a:p>
            <a:endParaRPr b="0" lang="fr-FR" sz="1400" spc="-1" strike="noStrike">
              <a:solidFill>
                <a:srgbClr val="000000"/>
              </a:solidFill>
              <a:latin typeface="Arial"/>
            </a:endParaRPr>
          </a:p>
        </p:txBody>
      </p:sp>
      <p:sp>
        <p:nvSpPr>
          <p:cNvPr id="25" name="PlaceHolder 2"/>
          <p:cNvSpPr>
            <a:spLocks noGrp="1"/>
          </p:cNvSpPr>
          <p:nvPr>
            <p:ph type="body"/>
          </p:nvPr>
        </p:nvSpPr>
        <p:spPr>
          <a:xfrm>
            <a:off x="72936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26" name="PlaceHolder 3"/>
          <p:cNvSpPr>
            <a:spLocks noGrp="1"/>
          </p:cNvSpPr>
          <p:nvPr>
            <p:ph type="body"/>
          </p:nvPr>
        </p:nvSpPr>
        <p:spPr>
          <a:xfrm>
            <a:off x="4669200" y="2079000"/>
            <a:ext cx="3751920" cy="1078200"/>
          </a:xfrm>
          <a:prstGeom prst="rect">
            <a:avLst/>
          </a:prstGeom>
        </p:spPr>
        <p:txBody>
          <a:bodyPr lIns="0" rIns="0" tIns="0" bIns="0">
            <a:normAutofit/>
          </a:bodyPr>
          <a:p>
            <a:endParaRPr b="0" lang="fr-FR" sz="1400" spc="-1" strike="noStrike">
              <a:solidFill>
                <a:srgbClr val="000000"/>
              </a:solidFill>
              <a:latin typeface="Arial"/>
            </a:endParaRPr>
          </a:p>
        </p:txBody>
      </p:sp>
      <p:sp>
        <p:nvSpPr>
          <p:cNvPr id="27" name="PlaceHolder 4"/>
          <p:cNvSpPr>
            <a:spLocks noGrp="1"/>
          </p:cNvSpPr>
          <p:nvPr>
            <p:ph type="body"/>
          </p:nvPr>
        </p:nvSpPr>
        <p:spPr>
          <a:xfrm>
            <a:off x="729360" y="3260160"/>
            <a:ext cx="7688520" cy="107820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p>
            <a:r>
              <a:rPr b="0" lang="fr-FR" sz="4200" spc="-1" strike="noStrike">
                <a:solidFill>
                  <a:srgbClr val="000000"/>
                </a:solidFill>
                <a:latin typeface="Arial"/>
              </a:rPr>
              <a:t>Click to edit the title text format</a:t>
            </a:r>
            <a:endParaRPr b="0" lang="fr-FR" sz="4200" spc="-1" strike="noStrike">
              <a:solidFill>
                <a:srgbClr val="000000"/>
              </a:solidFill>
              <a:latin typeface="Arial"/>
            </a:endParaRP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8F777DDA-2FBD-43FC-87B0-B1983CC2962E}" type="slidenum">
              <a:rPr b="0" lang="fr-FR" sz="1000" spc="-1" strike="noStrike">
                <a:solidFill>
                  <a:srgbClr val="595959"/>
                </a:solidFill>
                <a:latin typeface="Lato"/>
                <a:ea typeface="Lato"/>
              </a:rPr>
              <a:t>&lt;number&gt;</a:t>
            </a:fld>
            <a:endParaRPr b="0" lang="fr-FR"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44" name="Group 2"/>
          <p:cNvGrpSpPr/>
          <p:nvPr/>
        </p:nvGrpSpPr>
        <p:grpSpPr>
          <a:xfrm>
            <a:off x="830520" y="1191600"/>
            <a:ext cx="745200" cy="45360"/>
            <a:chOff x="830520" y="1191600"/>
            <a:chExt cx="745200" cy="45360"/>
          </a:xfrm>
        </p:grpSpPr>
        <p:sp>
          <p:nvSpPr>
            <p:cNvPr id="45"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6"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7" name="PlaceHolder 5"/>
          <p:cNvSpPr>
            <a:spLocks noGrp="1"/>
          </p:cNvSpPr>
          <p:nvPr>
            <p:ph type="title"/>
          </p:nvPr>
        </p:nvSpPr>
        <p:spPr>
          <a:xfrm>
            <a:off x="729360" y="1318680"/>
            <a:ext cx="7688520" cy="534960"/>
          </a:xfrm>
          <a:prstGeom prst="rect">
            <a:avLst/>
          </a:prstGeom>
        </p:spPr>
        <p:txBody>
          <a:bodyPr tIns="91440" bIns="91440"/>
          <a:p>
            <a:r>
              <a:rPr b="0" lang="fr-FR" sz="2600" spc="-1" strike="noStrike">
                <a:solidFill>
                  <a:srgbClr val="000000"/>
                </a:solidFill>
                <a:latin typeface="Arial"/>
              </a:rPr>
              <a:t>Click to edit the title text format</a:t>
            </a:r>
            <a:endParaRPr b="0" lang="fr-FR" sz="2600" spc="-1" strike="noStrike">
              <a:solidFill>
                <a:srgbClr val="000000"/>
              </a:solidFill>
              <a:latin typeface="Arial"/>
            </a:endParaRPr>
          </a:p>
        </p:txBody>
      </p:sp>
      <p:sp>
        <p:nvSpPr>
          <p:cNvPr id="48" name="PlaceHolder 6"/>
          <p:cNvSpPr>
            <a:spLocks noGrp="1"/>
          </p:cNvSpPr>
          <p:nvPr>
            <p:ph type="body"/>
          </p:nvPr>
        </p:nvSpPr>
        <p:spPr>
          <a:xfrm>
            <a:off x="729360" y="2079000"/>
            <a:ext cx="7688520" cy="2260800"/>
          </a:xfrm>
          <a:prstGeom prst="rect">
            <a:avLst/>
          </a:prstGeom>
        </p:spPr>
        <p:txBody>
          <a:bodyPr tIns="91440" bIns="91440"/>
          <a:p>
            <a:pPr marL="432000" indent="-324000">
              <a:spcBef>
                <a:spcPts val="1417"/>
              </a:spcBef>
              <a:buClr>
                <a:srgbClr val="000000"/>
              </a:buClr>
              <a:buSzPct val="45000"/>
              <a:buFont typeface="Wingdings" charset="2"/>
              <a:buChar char=""/>
            </a:pPr>
            <a:r>
              <a:rPr b="0" lang="fr-FR" sz="1300" spc="-1" strike="noStrike">
                <a:solidFill>
                  <a:srgbClr val="000000"/>
                </a:solidFill>
                <a:latin typeface="Arial"/>
              </a:rPr>
              <a:t>Click to edit the outline text format</a:t>
            </a:r>
            <a:endParaRPr b="0" lang="fr-FR"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300" spc="-1" strike="noStrike">
                <a:solidFill>
                  <a:srgbClr val="000000"/>
                </a:solidFill>
                <a:latin typeface="Arial"/>
              </a:rPr>
              <a:t>Second Outline Level</a:t>
            </a:r>
            <a:endParaRPr b="0" lang="fr-FR"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300" spc="-1" strike="noStrike">
                <a:solidFill>
                  <a:srgbClr val="000000"/>
                </a:solidFill>
                <a:latin typeface="Arial"/>
              </a:rPr>
              <a:t>Third Outline Level</a:t>
            </a:r>
            <a:endParaRPr b="0" lang="fr-FR"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300" spc="-1" strike="noStrike">
                <a:solidFill>
                  <a:srgbClr val="000000"/>
                </a:solidFill>
                <a:latin typeface="Arial"/>
              </a:rPr>
              <a:t>Fourth Outline Level</a:t>
            </a:r>
            <a:endParaRPr b="0" lang="fr-FR"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300" spc="-1" strike="noStrike">
                <a:solidFill>
                  <a:srgbClr val="000000"/>
                </a:solidFill>
                <a:latin typeface="Arial"/>
              </a:rPr>
              <a:t>Fifth Outline Level</a:t>
            </a:r>
            <a:endParaRPr b="0" lang="fr-FR"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300" spc="-1" strike="noStrike">
                <a:solidFill>
                  <a:srgbClr val="000000"/>
                </a:solidFill>
                <a:latin typeface="Arial"/>
              </a:rPr>
              <a:t>Sixth Outline Level</a:t>
            </a:r>
            <a:endParaRPr b="0" lang="fr-FR"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300" spc="-1" strike="noStrike">
                <a:solidFill>
                  <a:srgbClr val="000000"/>
                </a:solidFill>
                <a:latin typeface="Arial"/>
              </a:rPr>
              <a:t>Seventh Outline Level</a:t>
            </a:r>
            <a:endParaRPr b="0" lang="fr-FR" sz="1300" spc="-1" strike="noStrike">
              <a:solidFill>
                <a:srgbClr val="000000"/>
              </a:solidFill>
              <a:latin typeface="Arial"/>
            </a:endParaRPr>
          </a:p>
        </p:txBody>
      </p:sp>
      <p:sp>
        <p:nvSpPr>
          <p:cNvPr id="49" name="PlaceHolder 7"/>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6B3FE9BD-3881-42D2-8B46-DAE3149D6407}" type="slidenum">
              <a:rPr b="0" lang="fr-FR" sz="1000" spc="-1" strike="noStrike">
                <a:solidFill>
                  <a:srgbClr val="595959"/>
                </a:solidFill>
                <a:latin typeface="Lato"/>
                <a:ea typeface="Lato"/>
              </a:rPr>
              <a:t>1</a:t>
            </a:fld>
            <a:endParaRPr b="0" lang="fr-F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Relationship Id="rId3"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Relationship Id="rId3"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comments" Target="../comments/comment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comments" Target="../comments/comment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9360" y="1322280"/>
            <a:ext cx="7687800" cy="1664280"/>
          </a:xfrm>
          <a:prstGeom prst="rect">
            <a:avLst/>
          </a:prstGeom>
          <a:noFill/>
          <a:ln>
            <a:noFill/>
          </a:ln>
        </p:spPr>
        <p:txBody>
          <a:bodyPr tIns="91440" bIns="91440"/>
          <a:p>
            <a:pPr>
              <a:lnSpc>
                <a:spcPct val="100000"/>
              </a:lnSpc>
            </a:pPr>
            <a:r>
              <a:rPr b="1" lang="fr-FR" sz="4200" spc="-1" strike="noStrike">
                <a:solidFill>
                  <a:srgbClr val="1a1a1a"/>
                </a:solidFill>
                <a:latin typeface="Raleway"/>
                <a:ea typeface="Raleway"/>
              </a:rPr>
              <a:t>Monitoring des parois rocheuses</a:t>
            </a:r>
            <a:endParaRPr b="0" lang="fr-FR" sz="4200" spc="-1" strike="noStrike">
              <a:solidFill>
                <a:srgbClr val="000000"/>
              </a:solidFill>
              <a:latin typeface="Arial"/>
            </a:endParaRPr>
          </a:p>
        </p:txBody>
      </p:sp>
      <p:sp>
        <p:nvSpPr>
          <p:cNvPr id="87" name="TextShape 2"/>
          <p:cNvSpPr txBox="1"/>
          <p:nvPr/>
        </p:nvSpPr>
        <p:spPr>
          <a:xfrm>
            <a:off x="729720" y="3173040"/>
            <a:ext cx="7687800" cy="1664280"/>
          </a:xfrm>
          <a:prstGeom prst="rect">
            <a:avLst/>
          </a:prstGeom>
          <a:noFill/>
          <a:ln>
            <a:noFill/>
          </a:ln>
        </p:spPr>
        <p:txBody>
          <a:bodyPr tIns="91440" bIns="91440"/>
          <a:p>
            <a:pPr>
              <a:lnSpc>
                <a:spcPct val="100000"/>
              </a:lnSpc>
            </a:pPr>
            <a:r>
              <a:rPr b="0" lang="fr-FR" sz="1600" spc="-1" strike="noStrike">
                <a:solidFill>
                  <a:srgbClr val="595959"/>
                </a:solidFill>
                <a:latin typeface="Lato"/>
                <a:ea typeface="Lato"/>
              </a:rPr>
              <a:t>Groupe:</a:t>
            </a:r>
            <a:endParaRPr b="0" lang="fr-FR" sz="1600" spc="-1" strike="noStrike">
              <a:latin typeface="Arial"/>
            </a:endParaRPr>
          </a:p>
          <a:p>
            <a:pPr>
              <a:lnSpc>
                <a:spcPct val="100000"/>
              </a:lnSpc>
            </a:pPr>
            <a:r>
              <a:rPr b="0" lang="fr-FR" sz="1600" spc="-1" strike="noStrike">
                <a:solidFill>
                  <a:srgbClr val="595959"/>
                </a:solidFill>
                <a:latin typeface="Lato"/>
                <a:ea typeface="Lato"/>
              </a:rPr>
              <a:t>ISHAK Maher</a:t>
            </a:r>
            <a:endParaRPr b="0" lang="fr-FR" sz="1600" spc="-1" strike="noStrike">
              <a:latin typeface="Arial"/>
            </a:endParaRPr>
          </a:p>
          <a:p>
            <a:pPr>
              <a:lnSpc>
                <a:spcPct val="100000"/>
              </a:lnSpc>
            </a:pPr>
            <a:r>
              <a:rPr b="0" lang="fr-FR" sz="1600" spc="-1" strike="noStrike">
                <a:solidFill>
                  <a:srgbClr val="595959"/>
                </a:solidFill>
                <a:latin typeface="Lato"/>
                <a:ea typeface="Lato"/>
              </a:rPr>
              <a:t>JONAHI Amine</a:t>
            </a:r>
            <a:endParaRPr b="0" lang="fr-FR" sz="1600" spc="-1" strike="noStrike">
              <a:latin typeface="Arial"/>
            </a:endParaRPr>
          </a:p>
          <a:p>
            <a:pPr>
              <a:lnSpc>
                <a:spcPct val="100000"/>
              </a:lnSpc>
            </a:pPr>
            <a:endParaRPr b="0" lang="fr-FR" sz="1600" spc="-1" strike="noStrike">
              <a:latin typeface="Arial"/>
            </a:endParaRPr>
          </a:p>
          <a:p>
            <a:pPr>
              <a:lnSpc>
                <a:spcPct val="100000"/>
              </a:lnSpc>
            </a:pPr>
            <a:r>
              <a:rPr b="0" lang="fr-FR" sz="1600" spc="-1" strike="noStrike">
                <a:solidFill>
                  <a:srgbClr val="595959"/>
                </a:solidFill>
                <a:latin typeface="Lato"/>
                <a:ea typeface="Lato"/>
              </a:rPr>
              <a:t>Encadrant: </a:t>
            </a:r>
            <a:endParaRPr b="0" lang="fr-FR" sz="1600" spc="-1" strike="noStrike">
              <a:latin typeface="Arial"/>
            </a:endParaRPr>
          </a:p>
          <a:p>
            <a:pPr>
              <a:lnSpc>
                <a:spcPct val="100000"/>
              </a:lnSpc>
            </a:pPr>
            <a:r>
              <a:rPr b="0" lang="fr-FR" sz="1600" spc="-1" strike="noStrike">
                <a:solidFill>
                  <a:srgbClr val="595959"/>
                </a:solidFill>
                <a:latin typeface="Lato"/>
                <a:ea typeface="Lato"/>
              </a:rPr>
              <a:t>DONSEZ Didier</a:t>
            </a:r>
            <a:endParaRPr b="0" lang="fr-FR"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Google Shape;144;p22" descr=""/>
          <p:cNvPicPr/>
          <p:nvPr/>
        </p:nvPicPr>
        <p:blipFill>
          <a:blip r:embed="rId1"/>
          <a:stretch/>
        </p:blipFill>
        <p:spPr>
          <a:xfrm>
            <a:off x="4572000" y="1500840"/>
            <a:ext cx="4571640" cy="3400920"/>
          </a:xfrm>
          <a:prstGeom prst="rect">
            <a:avLst/>
          </a:prstGeom>
          <a:ln>
            <a:noFill/>
          </a:ln>
        </p:spPr>
      </p:pic>
      <p:sp>
        <p:nvSpPr>
          <p:cNvPr id="109" name="CustomShape 1"/>
          <p:cNvSpPr/>
          <p:nvPr/>
        </p:nvSpPr>
        <p:spPr>
          <a:xfrm>
            <a:off x="66960" y="1181160"/>
            <a:ext cx="4419720" cy="3602520"/>
          </a:xfrm>
          <a:prstGeom prst="rect">
            <a:avLst/>
          </a:prstGeom>
          <a:noFill/>
          <a:ln>
            <a:noFill/>
          </a:ln>
        </p:spPr>
        <p:style>
          <a:lnRef idx="0"/>
          <a:fillRef idx="0"/>
          <a:effectRef idx="0"/>
          <a:fontRef idx="minor"/>
        </p:style>
        <p:txBody>
          <a:bodyPr tIns="91440" bIns="91440"/>
          <a:p>
            <a:pPr marL="457200" indent="-342720">
              <a:lnSpc>
                <a:spcPct val="115000"/>
              </a:lnSpc>
              <a:buClr>
                <a:srgbClr val="000000"/>
              </a:buClr>
              <a:buFont typeface="Lato"/>
              <a:buChar char="❖"/>
            </a:pPr>
            <a:r>
              <a:rPr b="0" lang="fr-FR" sz="1800" spc="-1" strike="noStrike">
                <a:solidFill>
                  <a:srgbClr val="000000"/>
                </a:solidFill>
                <a:latin typeface="Lato"/>
                <a:ea typeface="Lato"/>
              </a:rPr>
              <a:t>Node-RED  récupère et traite les données envoyées grâce aux cartes via le réseau LoRa.</a:t>
            </a:r>
            <a:endParaRPr b="0" lang="fr-FR" sz="1800" spc="-1" strike="noStrike">
              <a:latin typeface="Arial"/>
            </a:endParaRPr>
          </a:p>
          <a:p>
            <a:pPr marL="457200">
              <a:lnSpc>
                <a:spcPct val="115000"/>
              </a:lnSpc>
            </a:pPr>
            <a:endParaRPr b="0" lang="fr-FR" sz="1800" spc="-1" strike="noStrike">
              <a:latin typeface="Arial"/>
            </a:endParaRPr>
          </a:p>
          <a:p>
            <a:pPr marL="457200" indent="-342720">
              <a:lnSpc>
                <a:spcPct val="115000"/>
              </a:lnSpc>
              <a:buClr>
                <a:srgbClr val="000000"/>
              </a:buClr>
              <a:buFont typeface="Lato"/>
              <a:buChar char="❖"/>
            </a:pPr>
            <a:r>
              <a:rPr b="0" lang="fr-FR" sz="1800" spc="-1" strike="noStrike">
                <a:solidFill>
                  <a:srgbClr val="000000"/>
                </a:solidFill>
                <a:latin typeface="Lato"/>
                <a:ea typeface="Lato"/>
              </a:rPr>
              <a:t>Node-RED est une serveur web permet de créer des scénarios de gestion de flux de données connecté.</a:t>
            </a:r>
            <a:endParaRPr b="0" lang="fr-FR" sz="1800" spc="-1" strike="noStrike">
              <a:latin typeface="Arial"/>
            </a:endParaRPr>
          </a:p>
          <a:p>
            <a:pPr marL="457200">
              <a:lnSpc>
                <a:spcPct val="115000"/>
              </a:lnSpc>
            </a:pPr>
            <a:endParaRPr b="0" lang="fr-FR" sz="1800" spc="-1" strike="noStrike">
              <a:latin typeface="Arial"/>
            </a:endParaRPr>
          </a:p>
          <a:p>
            <a:pPr marL="457200" indent="-342720">
              <a:lnSpc>
                <a:spcPct val="115000"/>
              </a:lnSpc>
              <a:buClr>
                <a:srgbClr val="000000"/>
              </a:buClr>
              <a:buFont typeface="Lato"/>
              <a:buChar char="❖"/>
            </a:pPr>
            <a:r>
              <a:rPr b="0" lang="fr-FR" sz="1800" spc="-1" strike="noStrike">
                <a:solidFill>
                  <a:srgbClr val="000000"/>
                </a:solidFill>
                <a:latin typeface="Lato"/>
                <a:ea typeface="Lato"/>
              </a:rPr>
              <a:t>Grâce au Node-RED, on peut décider ou doit aller chaque flux de données.</a:t>
            </a:r>
            <a:endParaRPr b="0" lang="fr-FR" sz="1800" spc="-1" strike="noStrike">
              <a:latin typeface="Arial"/>
            </a:endParaRPr>
          </a:p>
          <a:p>
            <a:pPr>
              <a:lnSpc>
                <a:spcPct val="115000"/>
              </a:lnSpc>
            </a:pPr>
            <a:endParaRPr b="0" lang="fr-FR" sz="1800" spc="-1" strike="noStrike">
              <a:latin typeface="Arial"/>
            </a:endParaRPr>
          </a:p>
          <a:p>
            <a:pPr>
              <a:lnSpc>
                <a:spcPct val="115000"/>
              </a:lnSpc>
            </a:pPr>
            <a:r>
              <a:rPr b="0" lang="fr-FR" sz="1400" spc="-1" strike="noStrike">
                <a:solidFill>
                  <a:srgbClr val="000000"/>
                </a:solidFill>
                <a:latin typeface="Lato"/>
                <a:ea typeface="Lato"/>
              </a:rPr>
              <a:t> </a:t>
            </a:r>
            <a:endParaRPr b="0" lang="fr-FR" sz="1400" spc="-1" strike="noStrike">
              <a:latin typeface="Arial"/>
            </a:endParaRPr>
          </a:p>
          <a:p>
            <a:pPr>
              <a:lnSpc>
                <a:spcPct val="100000"/>
              </a:lnSpc>
            </a:pPr>
            <a:endParaRPr b="0" lang="fr-FR" sz="1400" spc="-1" strike="noStrike">
              <a:latin typeface="Arial"/>
            </a:endParaRPr>
          </a:p>
        </p:txBody>
      </p:sp>
      <p:sp>
        <p:nvSpPr>
          <p:cNvPr id="110" name="CustomShape 2"/>
          <p:cNvSpPr/>
          <p:nvPr/>
        </p:nvSpPr>
        <p:spPr>
          <a:xfrm>
            <a:off x="0" y="1204920"/>
            <a:ext cx="8987400" cy="495720"/>
          </a:xfrm>
          <a:prstGeom prst="rect">
            <a:avLst/>
          </a:prstGeom>
          <a:noFill/>
          <a:ln>
            <a:noFill/>
          </a:ln>
        </p:spPr>
        <p:style>
          <a:lnRef idx="0"/>
          <a:fillRef idx="0"/>
          <a:effectRef idx="0"/>
          <a:fontRef idx="minor"/>
        </p:style>
      </p:sp>
      <p:sp>
        <p:nvSpPr>
          <p:cNvPr id="111" name="CustomShape 3"/>
          <p:cNvSpPr/>
          <p:nvPr/>
        </p:nvSpPr>
        <p:spPr>
          <a:xfrm>
            <a:off x="41040" y="34920"/>
            <a:ext cx="7459920" cy="39636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
        <p:nvSpPr>
          <p:cNvPr id="112" name="TextShape 4"/>
          <p:cNvSpPr txBox="1"/>
          <p:nvPr/>
        </p:nvSpPr>
        <p:spPr>
          <a:xfrm>
            <a:off x="93600" y="550800"/>
            <a:ext cx="8800200" cy="534960"/>
          </a:xfrm>
          <a:prstGeom prst="rect">
            <a:avLst/>
          </a:prstGeom>
          <a:noFill/>
          <a:ln>
            <a:noFill/>
          </a:ln>
        </p:spPr>
        <p:txBody>
          <a:bodyPr tIns="91440" bIns="91440"/>
          <a:p>
            <a:pPr>
              <a:lnSpc>
                <a:spcPct val="100000"/>
              </a:lnSpc>
            </a:pPr>
            <a:r>
              <a:rPr b="0" lang="fr-FR" sz="3000" spc="-1" strike="noStrike">
                <a:solidFill>
                  <a:srgbClr val="1a1a1a"/>
                </a:solidFill>
                <a:latin typeface="Arial"/>
                <a:ea typeface="Arial"/>
              </a:rPr>
              <a:t>3.  </a:t>
            </a:r>
            <a:r>
              <a:rPr b="0" lang="fr-FR" sz="2400" spc="-1" strike="noStrike">
                <a:solidFill>
                  <a:srgbClr val="1a1a1a"/>
                </a:solidFill>
                <a:latin typeface="Arial"/>
                <a:ea typeface="Arial"/>
              </a:rPr>
              <a:t> </a:t>
            </a:r>
            <a:r>
              <a:rPr b="0" lang="fr-FR" sz="2400" spc="-1" strike="noStrike">
                <a:solidFill>
                  <a:srgbClr val="000000"/>
                </a:solidFill>
                <a:latin typeface="Arial"/>
                <a:ea typeface="Arial"/>
              </a:rPr>
              <a:t>Récupération les mesures des capteurs avec </a:t>
            </a:r>
            <a:r>
              <a:rPr b="1" lang="fr-FR" sz="2400" spc="-1" strike="noStrike">
                <a:solidFill>
                  <a:srgbClr val="000000"/>
                </a:solidFill>
                <a:latin typeface="Arial"/>
                <a:ea typeface="Arial"/>
              </a:rPr>
              <a:t>NodeRed</a:t>
            </a:r>
            <a:r>
              <a:rPr b="0" lang="fr-FR" sz="2400" spc="-1" strike="noStrike">
                <a:solidFill>
                  <a:srgbClr val="000000"/>
                </a:solidFill>
                <a:latin typeface="Arial"/>
                <a:ea typeface="Arial"/>
              </a:rPr>
              <a:t> </a:t>
            </a:r>
            <a:br/>
            <a:r>
              <a:rPr b="0" lang="fr-FR" sz="3000" spc="-1" strike="noStrike">
                <a:solidFill>
                  <a:srgbClr val="1a1a1a"/>
                </a:solidFill>
                <a:latin typeface="Arial"/>
                <a:ea typeface="Arial"/>
              </a:rPr>
              <a:t> </a:t>
            </a:r>
            <a:br/>
            <a:r>
              <a:rPr b="0" lang="fr-FR" sz="1800" spc="-1" strike="noStrike">
                <a:solidFill>
                  <a:srgbClr val="1a1a1a"/>
                </a:solidFill>
                <a:latin typeface="Arial"/>
                <a:ea typeface="Arial"/>
              </a:rPr>
              <a:t>  </a:t>
            </a:r>
            <a:br/>
            <a:endParaRPr b="0" lang="fr-FR" sz="18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Google Shape;153;p23" descr=""/>
          <p:cNvPicPr/>
          <p:nvPr/>
        </p:nvPicPr>
        <p:blipFill>
          <a:blip r:embed="rId1"/>
          <a:stretch/>
        </p:blipFill>
        <p:spPr>
          <a:xfrm>
            <a:off x="5532120" y="1446480"/>
            <a:ext cx="3611520" cy="2571480"/>
          </a:xfrm>
          <a:prstGeom prst="rect">
            <a:avLst/>
          </a:prstGeom>
          <a:ln>
            <a:noFill/>
          </a:ln>
        </p:spPr>
      </p:pic>
      <p:sp>
        <p:nvSpPr>
          <p:cNvPr id="114" name="CustomShape 1"/>
          <p:cNvSpPr/>
          <p:nvPr/>
        </p:nvSpPr>
        <p:spPr>
          <a:xfrm>
            <a:off x="26640" y="1352880"/>
            <a:ext cx="5116320" cy="3669840"/>
          </a:xfrm>
          <a:prstGeom prst="rect">
            <a:avLst/>
          </a:prstGeom>
          <a:noFill/>
          <a:ln>
            <a:noFill/>
          </a:ln>
        </p:spPr>
        <p:style>
          <a:lnRef idx="0"/>
          <a:fillRef idx="0"/>
          <a:effectRef idx="0"/>
          <a:fontRef idx="minor"/>
        </p:style>
        <p:txBody>
          <a:bodyPr tIns="91440" bIns="91440"/>
          <a:p>
            <a:pPr>
              <a:lnSpc>
                <a:spcPct val="100000"/>
              </a:lnSpc>
            </a:pPr>
            <a:endParaRPr b="0" lang="fr-FR" sz="1800" spc="-1" strike="noStrike">
              <a:latin typeface="Arial"/>
            </a:endParaRPr>
          </a:p>
          <a:p>
            <a:pPr marL="457200" indent="-342720">
              <a:lnSpc>
                <a:spcPct val="100000"/>
              </a:lnSpc>
              <a:buClr>
                <a:srgbClr val="000000"/>
              </a:buClr>
              <a:buFont typeface="Lato"/>
              <a:buChar char="❖"/>
            </a:pPr>
            <a:r>
              <a:rPr b="0" lang="fr-FR" sz="1800" spc="-1" strike="noStrike">
                <a:solidFill>
                  <a:srgbClr val="000000"/>
                </a:solidFill>
                <a:latin typeface="Lato"/>
                <a:ea typeface="Lato"/>
              </a:rPr>
              <a:t>Après la récupération nos informations par Node-RED, nous les stockons dans une base de données de type InfluxDB.</a:t>
            </a:r>
            <a:endParaRPr b="0" lang="fr-FR" sz="1800" spc="-1" strike="noStrike">
              <a:latin typeface="Arial"/>
            </a:endParaRPr>
          </a:p>
          <a:p>
            <a:pPr marL="457200">
              <a:lnSpc>
                <a:spcPct val="100000"/>
              </a:lnSpc>
            </a:pPr>
            <a:endParaRPr b="0" lang="fr-FR" sz="1800" spc="-1" strike="noStrike">
              <a:latin typeface="Arial"/>
            </a:endParaRPr>
          </a:p>
          <a:p>
            <a:pPr marL="457200" indent="-342720">
              <a:lnSpc>
                <a:spcPct val="100000"/>
              </a:lnSpc>
              <a:buClr>
                <a:srgbClr val="000000"/>
              </a:buClr>
              <a:buFont typeface="Lato"/>
              <a:buChar char="❖"/>
            </a:pPr>
            <a:r>
              <a:rPr b="0" lang="fr-FR" sz="1800" spc="-1" strike="noStrike">
                <a:solidFill>
                  <a:srgbClr val="000000"/>
                </a:solidFill>
                <a:latin typeface="Lato"/>
                <a:ea typeface="Lato"/>
              </a:rPr>
              <a:t>InfluxDB est un type de base de donnée qui enregistre les données en fonction de l’heure où elles arrivent.</a:t>
            </a:r>
            <a:endParaRPr b="0" lang="fr-FR" sz="1800" spc="-1" strike="noStrike">
              <a:latin typeface="Arial"/>
            </a:endParaRPr>
          </a:p>
          <a:p>
            <a:pPr marL="457200">
              <a:lnSpc>
                <a:spcPct val="100000"/>
              </a:lnSpc>
            </a:pPr>
            <a:endParaRPr b="0" lang="fr-FR" sz="1800" spc="-1" strike="noStrike">
              <a:latin typeface="Arial"/>
            </a:endParaRPr>
          </a:p>
          <a:p>
            <a:pPr marL="457200" indent="-342720">
              <a:lnSpc>
                <a:spcPct val="100000"/>
              </a:lnSpc>
              <a:buClr>
                <a:srgbClr val="000000"/>
              </a:buClr>
              <a:buFont typeface="Lato"/>
              <a:buChar char="❖"/>
            </a:pPr>
            <a:r>
              <a:rPr b="0" lang="fr-FR" sz="1800" spc="-1" strike="noStrike">
                <a:solidFill>
                  <a:srgbClr val="000000"/>
                </a:solidFill>
                <a:latin typeface="Lato"/>
                <a:ea typeface="Lato"/>
              </a:rPr>
              <a:t> </a:t>
            </a:r>
            <a:r>
              <a:rPr b="0" lang="fr-FR" sz="1800" spc="-1" strike="noStrike">
                <a:solidFill>
                  <a:srgbClr val="000000"/>
                </a:solidFill>
                <a:latin typeface="Lato"/>
                <a:ea typeface="Lato"/>
              </a:rPr>
              <a:t>Elle est conçu et optimisée pour des couples “métrique/date”.</a:t>
            </a:r>
            <a:endParaRPr b="0" lang="fr-FR" sz="1800" spc="-1" strike="noStrike">
              <a:latin typeface="Arial"/>
            </a:endParaRPr>
          </a:p>
        </p:txBody>
      </p:sp>
      <p:sp>
        <p:nvSpPr>
          <p:cNvPr id="115" name="CustomShape 2"/>
          <p:cNvSpPr/>
          <p:nvPr/>
        </p:nvSpPr>
        <p:spPr>
          <a:xfrm>
            <a:off x="78120" y="647640"/>
            <a:ext cx="8987400" cy="495720"/>
          </a:xfrm>
          <a:prstGeom prst="rect">
            <a:avLst/>
          </a:prstGeom>
          <a:noFill/>
          <a:ln>
            <a:noFill/>
          </a:ln>
        </p:spPr>
        <p:style>
          <a:lnRef idx="0"/>
          <a:fillRef idx="0"/>
          <a:effectRef idx="0"/>
          <a:fontRef idx="minor"/>
        </p:style>
        <p:txBody>
          <a:bodyPr tIns="91440" bIns="91440"/>
          <a:p>
            <a:pPr>
              <a:lnSpc>
                <a:spcPct val="100000"/>
              </a:lnSpc>
            </a:pPr>
            <a:r>
              <a:rPr b="0" lang="fr-FR" sz="3000" spc="-1" strike="noStrike">
                <a:solidFill>
                  <a:srgbClr val="000000"/>
                </a:solidFill>
                <a:latin typeface="Arial"/>
                <a:ea typeface="Arial"/>
              </a:rPr>
              <a:t>4.   Archivage les données avec </a:t>
            </a:r>
            <a:r>
              <a:rPr b="1" lang="fr-FR" sz="3000" spc="-1" strike="noStrike">
                <a:solidFill>
                  <a:srgbClr val="000000"/>
                </a:solidFill>
                <a:latin typeface="Arial"/>
                <a:ea typeface="Arial"/>
              </a:rPr>
              <a:t>InfluxDB</a:t>
            </a:r>
            <a:endParaRPr b="0" lang="fr-FR" sz="3000" spc="-1" strike="noStrike">
              <a:latin typeface="Arial"/>
            </a:endParaRPr>
          </a:p>
        </p:txBody>
      </p:sp>
      <p:sp>
        <p:nvSpPr>
          <p:cNvPr id="116" name="CustomShape 3"/>
          <p:cNvSpPr/>
          <p:nvPr/>
        </p:nvSpPr>
        <p:spPr>
          <a:xfrm>
            <a:off x="41040" y="34920"/>
            <a:ext cx="7459920" cy="39636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Google Shape;161;p24" descr=""/>
          <p:cNvPicPr/>
          <p:nvPr/>
        </p:nvPicPr>
        <p:blipFill>
          <a:blip r:embed="rId1"/>
          <a:stretch/>
        </p:blipFill>
        <p:spPr>
          <a:xfrm>
            <a:off x="152280" y="1535760"/>
            <a:ext cx="8838720" cy="3607920"/>
          </a:xfrm>
          <a:prstGeom prst="rect">
            <a:avLst/>
          </a:prstGeom>
          <a:ln>
            <a:noFill/>
          </a:ln>
        </p:spPr>
      </p:pic>
      <p:sp>
        <p:nvSpPr>
          <p:cNvPr id="118" name="CustomShape 1"/>
          <p:cNvSpPr/>
          <p:nvPr/>
        </p:nvSpPr>
        <p:spPr>
          <a:xfrm>
            <a:off x="93600" y="1175760"/>
            <a:ext cx="4955760" cy="2745720"/>
          </a:xfrm>
          <a:prstGeom prst="rect">
            <a:avLst/>
          </a:prstGeom>
          <a:noFill/>
          <a:ln>
            <a:noFill/>
          </a:ln>
        </p:spPr>
        <p:style>
          <a:lnRef idx="0"/>
          <a:fillRef idx="0"/>
          <a:effectRef idx="0"/>
          <a:fontRef idx="minor"/>
        </p:style>
        <p:txBody>
          <a:bodyPr tIns="91440" bIns="91440"/>
          <a:p>
            <a:pPr marL="457200" indent="-342720">
              <a:lnSpc>
                <a:spcPct val="100000"/>
              </a:lnSpc>
              <a:buClr>
                <a:srgbClr val="000000"/>
              </a:buClr>
              <a:buFont typeface="Lato"/>
              <a:buChar char="❖"/>
            </a:pPr>
            <a:r>
              <a:rPr b="0" lang="fr-FR" sz="1800" spc="-1" strike="noStrike">
                <a:solidFill>
                  <a:srgbClr val="000000"/>
                </a:solidFill>
                <a:latin typeface="Lato"/>
                <a:ea typeface="Lato"/>
              </a:rPr>
              <a:t>L’affichage des données récupérées est effectué via Grafana. </a:t>
            </a:r>
            <a:endParaRPr b="0" lang="fr-FR" sz="1800" spc="-1" strike="noStrike">
              <a:latin typeface="Arial"/>
            </a:endParaRPr>
          </a:p>
          <a:p>
            <a:pPr marL="457200">
              <a:lnSpc>
                <a:spcPct val="100000"/>
              </a:lnSpc>
            </a:pPr>
            <a:endParaRPr b="0" lang="fr-FR" sz="1800" spc="-1" strike="noStrike">
              <a:latin typeface="Arial"/>
            </a:endParaRPr>
          </a:p>
          <a:p>
            <a:pPr marL="457200" indent="-342720">
              <a:lnSpc>
                <a:spcPct val="100000"/>
              </a:lnSpc>
              <a:buClr>
                <a:srgbClr val="000000"/>
              </a:buClr>
              <a:buFont typeface="Lato"/>
              <a:buChar char="❖"/>
            </a:pPr>
            <a:r>
              <a:rPr b="0" lang="fr-FR" sz="1800" spc="-1" strike="noStrike">
                <a:solidFill>
                  <a:srgbClr val="000000"/>
                </a:solidFill>
                <a:latin typeface="Lato"/>
                <a:ea typeface="Lato"/>
              </a:rPr>
              <a:t>Grafana est une solution libre permettant de réaliser des tableaux de bord depuis des métriques InfluxDB. </a:t>
            </a:r>
            <a:endParaRPr b="0" lang="fr-FR" sz="1800" spc="-1" strike="noStrike">
              <a:latin typeface="Arial"/>
            </a:endParaRPr>
          </a:p>
          <a:p>
            <a:pPr marL="457200">
              <a:lnSpc>
                <a:spcPct val="100000"/>
              </a:lnSpc>
            </a:pPr>
            <a:endParaRPr b="0" lang="fr-FR" sz="1800" spc="-1" strike="noStrike">
              <a:latin typeface="Arial"/>
            </a:endParaRPr>
          </a:p>
          <a:p>
            <a:pPr marL="457200" indent="-342720">
              <a:lnSpc>
                <a:spcPct val="100000"/>
              </a:lnSpc>
              <a:buClr>
                <a:srgbClr val="000000"/>
              </a:buClr>
              <a:buFont typeface="Lato"/>
              <a:buChar char="❖"/>
            </a:pPr>
            <a:r>
              <a:rPr b="0" lang="fr-FR" sz="1800" spc="-1" strike="noStrike">
                <a:solidFill>
                  <a:srgbClr val="000000"/>
                </a:solidFill>
                <a:latin typeface="Lato"/>
                <a:ea typeface="Lato"/>
              </a:rPr>
              <a:t>Grâce une simple requête, le logiciel va nous créer un graphique qui s'actualise en temps réel.</a:t>
            </a:r>
            <a:endParaRPr b="0" lang="fr-FR" sz="1800" spc="-1" strike="noStrike">
              <a:latin typeface="Arial"/>
            </a:endParaRPr>
          </a:p>
        </p:txBody>
      </p:sp>
      <p:sp>
        <p:nvSpPr>
          <p:cNvPr id="119" name="CustomShape 2"/>
          <p:cNvSpPr/>
          <p:nvPr/>
        </p:nvSpPr>
        <p:spPr>
          <a:xfrm>
            <a:off x="152280" y="643680"/>
            <a:ext cx="8987400" cy="495720"/>
          </a:xfrm>
          <a:prstGeom prst="rect">
            <a:avLst/>
          </a:prstGeom>
          <a:noFill/>
          <a:ln>
            <a:noFill/>
          </a:ln>
        </p:spPr>
        <p:style>
          <a:lnRef idx="0"/>
          <a:fillRef idx="0"/>
          <a:effectRef idx="0"/>
          <a:fontRef idx="minor"/>
        </p:style>
        <p:txBody>
          <a:bodyPr tIns="91440" bIns="91440"/>
          <a:p>
            <a:pPr>
              <a:lnSpc>
                <a:spcPct val="100000"/>
              </a:lnSpc>
            </a:pPr>
            <a:r>
              <a:rPr b="0" lang="fr-FR" sz="2400" spc="-1" strike="noStrike">
                <a:solidFill>
                  <a:srgbClr val="000000"/>
                </a:solidFill>
                <a:latin typeface="Arial"/>
                <a:ea typeface="Arial"/>
              </a:rPr>
              <a:t>5.   Visualisation les résultats en temps réel avec </a:t>
            </a:r>
            <a:r>
              <a:rPr b="1" lang="fr-FR" sz="2400" spc="-1" strike="noStrike">
                <a:solidFill>
                  <a:srgbClr val="000000"/>
                </a:solidFill>
                <a:latin typeface="Arial"/>
                <a:ea typeface="Arial"/>
              </a:rPr>
              <a:t>Grafana</a:t>
            </a:r>
            <a:endParaRPr b="0" lang="fr-FR" sz="2400" spc="-1" strike="noStrike">
              <a:latin typeface="Arial"/>
            </a:endParaRPr>
          </a:p>
        </p:txBody>
      </p:sp>
      <p:sp>
        <p:nvSpPr>
          <p:cNvPr id="120" name="CustomShape 3"/>
          <p:cNvSpPr/>
          <p:nvPr/>
        </p:nvSpPr>
        <p:spPr>
          <a:xfrm>
            <a:off x="41040" y="34920"/>
            <a:ext cx="7459920" cy="39636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727560" y="2125800"/>
            <a:ext cx="7688520" cy="534960"/>
          </a:xfrm>
          <a:prstGeom prst="rect">
            <a:avLst/>
          </a:prstGeom>
          <a:noFill/>
          <a:ln>
            <a:noFill/>
          </a:ln>
        </p:spPr>
        <p:txBody>
          <a:bodyPr tIns="91440" bIns="91440"/>
          <a:p>
            <a:pPr algn="ctr">
              <a:lnSpc>
                <a:spcPct val="150000"/>
              </a:lnSpc>
            </a:pPr>
            <a:r>
              <a:rPr b="0" lang="fr-FR" sz="3000" spc="-1" strike="noStrike">
                <a:solidFill>
                  <a:srgbClr val="000000"/>
                </a:solidFill>
                <a:latin typeface="Arial"/>
                <a:ea typeface="Arial"/>
              </a:rPr>
              <a:t>Architecture</a:t>
            </a:r>
            <a:endParaRPr b="0" lang="fr-FR" sz="3000" spc="-1" strike="noStrike">
              <a:solidFill>
                <a:srgbClr val="000000"/>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4720" y="34920"/>
            <a:ext cx="2968200" cy="46476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4.  Architecture    </a:t>
            </a:r>
            <a:endParaRPr b="0" lang="fr-FR" sz="2400" spc="-1" strike="noStrike">
              <a:latin typeface="Arial"/>
            </a:endParaRPr>
          </a:p>
        </p:txBody>
      </p:sp>
      <p:sp>
        <p:nvSpPr>
          <p:cNvPr id="123" name="CustomShape 2"/>
          <p:cNvSpPr/>
          <p:nvPr/>
        </p:nvSpPr>
        <p:spPr>
          <a:xfrm>
            <a:off x="38880" y="964440"/>
            <a:ext cx="2999520" cy="696240"/>
          </a:xfrm>
          <a:prstGeom prst="rect">
            <a:avLst/>
          </a:prstGeom>
          <a:noFill/>
          <a:ln>
            <a:noFill/>
          </a:ln>
        </p:spPr>
        <p:style>
          <a:lnRef idx="0"/>
          <a:fillRef idx="0"/>
          <a:effectRef idx="0"/>
          <a:fontRef idx="minor"/>
        </p:style>
        <p:txBody>
          <a:bodyPr tIns="91440" bIns="91440"/>
          <a:p>
            <a:pPr>
              <a:lnSpc>
                <a:spcPct val="100000"/>
              </a:lnSpc>
            </a:pPr>
            <a:r>
              <a:rPr b="0" lang="fr-FR" sz="1400" spc="-1" strike="noStrike">
                <a:solidFill>
                  <a:srgbClr val="000000"/>
                </a:solidFill>
                <a:latin typeface="Arial"/>
                <a:ea typeface="Arial"/>
              </a:rPr>
              <a:t> </a:t>
            </a:r>
            <a:endParaRPr b="0" lang="fr-FR" sz="1400" spc="-1" strike="noStrike">
              <a:latin typeface="Arial"/>
            </a:endParaRPr>
          </a:p>
        </p:txBody>
      </p:sp>
      <p:pic>
        <p:nvPicPr>
          <p:cNvPr id="124" name="Google Shape;176;p26" descr=""/>
          <p:cNvPicPr/>
          <p:nvPr/>
        </p:nvPicPr>
        <p:blipFill>
          <a:blip r:embed="rId1"/>
          <a:stretch/>
        </p:blipFill>
        <p:spPr>
          <a:xfrm>
            <a:off x="5334120" y="795240"/>
            <a:ext cx="3809520" cy="4066920"/>
          </a:xfrm>
          <a:prstGeom prst="rect">
            <a:avLst/>
          </a:prstGeom>
          <a:ln>
            <a:noFill/>
          </a:ln>
        </p:spPr>
      </p:pic>
      <p:sp>
        <p:nvSpPr>
          <p:cNvPr id="125" name="CustomShape 3"/>
          <p:cNvSpPr/>
          <p:nvPr/>
        </p:nvSpPr>
        <p:spPr>
          <a:xfrm>
            <a:off x="-30960" y="1296000"/>
            <a:ext cx="5509080" cy="3267360"/>
          </a:xfrm>
          <a:prstGeom prst="rect">
            <a:avLst/>
          </a:prstGeom>
          <a:noFill/>
          <a:ln>
            <a:noFill/>
          </a:ln>
        </p:spPr>
        <p:style>
          <a:lnRef idx="0"/>
          <a:fillRef idx="0"/>
          <a:effectRef idx="0"/>
          <a:fontRef idx="minor"/>
        </p:style>
        <p:txBody>
          <a:bodyPr tIns="91440" bIns="91440"/>
          <a:p>
            <a:pPr marL="457200" indent="-31716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Le capteur de mesure de distance est branché à la carte STM32L475.</a:t>
            </a:r>
            <a:endParaRPr b="0" lang="fr-FR" sz="1300" spc="-1" strike="noStrike">
              <a:latin typeface="Arial"/>
              <a:ea typeface="Noto Sans CJK SC"/>
            </a:endParaRPr>
          </a:p>
          <a:p>
            <a:pPr marL="457200" indent="-31716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La carte STM32L475 s'occupe de recevoir et traiter les données envoyée par le capteur.</a:t>
            </a:r>
            <a:endParaRPr b="0" lang="fr-FR" sz="1300" spc="-1" strike="noStrike">
              <a:latin typeface="Arial"/>
              <a:ea typeface="Noto Sans CJK SC"/>
            </a:endParaRPr>
          </a:p>
          <a:p>
            <a:pPr marL="457200" indent="-31716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La carte STM32 est montée sur un Shield Lora ST qui est une carte de traitement branchée à une antenne.</a:t>
            </a:r>
            <a:endParaRPr b="0" lang="fr-FR" sz="1300" spc="-1" strike="noStrike">
              <a:latin typeface="Arial"/>
              <a:ea typeface="Noto Sans CJK SC"/>
            </a:endParaRPr>
          </a:p>
          <a:p>
            <a:pPr marL="457200" indent="-31716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Shield Lora ST est une carte permet de faire  la connexion entre le réseau LoRaServer  et le capteur de température.</a:t>
            </a:r>
            <a:endParaRPr b="0" lang="fr-FR" sz="1300" spc="-1" strike="noStrike">
              <a:latin typeface="Arial"/>
              <a:ea typeface="Noto Sans CJK SC"/>
            </a:endParaRPr>
          </a:p>
          <a:p>
            <a:pPr marL="457200" indent="-31716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Via le réseau Lora,  le shield trouve un gateway et envoie les informations sur ce réseau.</a:t>
            </a:r>
            <a:endParaRPr b="0" lang="fr-FR" sz="1300" spc="-1" strike="noStrike">
              <a:latin typeface="Arial"/>
              <a:ea typeface="Noto Sans CJK SC"/>
            </a:endParaRPr>
          </a:p>
          <a:p>
            <a:pPr marL="457200" indent="-31716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En configurant l'application sur le site de LoRaServer, on arrive à rediriger les informations sur un serveur NodeRed.</a:t>
            </a:r>
            <a:endParaRPr b="0" lang="fr-FR" sz="1300" spc="-1" strike="noStrike">
              <a:latin typeface="Arial"/>
              <a:ea typeface="Noto Sans CJK SC"/>
            </a:endParaRPr>
          </a:p>
          <a:p>
            <a:pPr marL="457200" indent="-31716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Se connecter son PC sur ce serveur NodeRed pour obtenir la mesure  de la pièce à distance.</a:t>
            </a:r>
            <a:endParaRPr b="0" lang="fr-FR" sz="1300" spc="-1" strike="noStrike">
              <a:latin typeface="Arial"/>
              <a:ea typeface="Noto Sans CJK SC"/>
            </a:endParaRPr>
          </a:p>
          <a:p>
            <a:pPr>
              <a:lnSpc>
                <a:spcPct val="100000"/>
              </a:lnSpc>
            </a:pPr>
            <a:endParaRPr b="0" lang="fr-FR" sz="13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727560" y="2125800"/>
            <a:ext cx="7688520" cy="1475640"/>
          </a:xfrm>
          <a:prstGeom prst="rect">
            <a:avLst/>
          </a:prstGeom>
          <a:noFill/>
          <a:ln>
            <a:noFill/>
          </a:ln>
        </p:spPr>
        <p:txBody>
          <a:bodyPr tIns="91440" bIns="91440"/>
          <a:p>
            <a:pPr algn="ctr">
              <a:lnSpc>
                <a:spcPct val="150000"/>
              </a:lnSpc>
            </a:pPr>
            <a:r>
              <a:rPr b="0" lang="fr-FR" sz="3000" spc="-1" strike="noStrike">
                <a:solidFill>
                  <a:srgbClr val="000000"/>
                </a:solidFill>
                <a:latin typeface="Arial"/>
                <a:ea typeface="Arial"/>
              </a:rPr>
              <a:t>Les problèmes rencontrés et les solutions élaborées</a:t>
            </a:r>
            <a:endParaRPr b="0" lang="fr-FR" sz="3000" spc="-1" strike="noStrike">
              <a:solidFill>
                <a:srgbClr val="000000"/>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727560" y="2125800"/>
            <a:ext cx="7688520" cy="1475640"/>
          </a:xfrm>
          <a:prstGeom prst="rect">
            <a:avLst/>
          </a:prstGeom>
          <a:noFill/>
          <a:ln>
            <a:noFill/>
          </a:ln>
        </p:spPr>
        <p:txBody>
          <a:bodyPr tIns="91440" bIns="91440"/>
          <a:p>
            <a:pPr algn="ctr">
              <a:lnSpc>
                <a:spcPct val="150000"/>
              </a:lnSpc>
            </a:pPr>
            <a:r>
              <a:rPr b="0" lang="fr-FR" sz="3000" spc="-1" strike="noStrike">
                <a:solidFill>
                  <a:srgbClr val="000000"/>
                </a:solidFill>
                <a:latin typeface="Arial"/>
                <a:ea typeface="Arial"/>
              </a:rPr>
              <a:t>Les perspectives possibles</a:t>
            </a:r>
            <a:endParaRPr b="0" lang="fr-FR" sz="3000" spc="-1" strike="noStrike">
              <a:solidFill>
                <a:srgbClr val="000000"/>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207360" y="2202480"/>
            <a:ext cx="8641080" cy="2671920"/>
          </a:xfrm>
          <a:prstGeom prst="rect">
            <a:avLst/>
          </a:prstGeom>
          <a:noFill/>
          <a:ln>
            <a:noFill/>
          </a:ln>
        </p:spPr>
        <p:style>
          <a:lnRef idx="0"/>
          <a:fillRef idx="0"/>
          <a:effectRef idx="0"/>
          <a:fontRef idx="minor"/>
        </p:style>
        <p:txBody>
          <a:bodyPr tIns="91440" bIns="91440"/>
          <a:p>
            <a:pPr marL="457200" indent="-342720">
              <a:lnSpc>
                <a:spcPct val="150000"/>
              </a:lnSpc>
              <a:buClr>
                <a:srgbClr val="000000"/>
              </a:buClr>
              <a:buFont typeface="Arial"/>
              <a:buChar char="➢"/>
            </a:pPr>
            <a:r>
              <a:rPr b="0" lang="fr-FR" sz="1800" spc="-1" strike="noStrike">
                <a:solidFill>
                  <a:srgbClr val="000000"/>
                </a:solidFill>
                <a:latin typeface="Arial"/>
                <a:ea typeface="Arial"/>
              </a:rPr>
              <a:t>Donner les droit d'écriture à certains répertoires pour permettre le docker à écrire dans notre système.</a:t>
            </a:r>
            <a:endParaRPr b="0" lang="fr-FR" sz="1800" spc="-1" strike="noStrike">
              <a:latin typeface="Arial"/>
            </a:endParaRPr>
          </a:p>
          <a:p>
            <a:pPr marL="457200" indent="-342720">
              <a:lnSpc>
                <a:spcPct val="150000"/>
              </a:lnSpc>
              <a:buClr>
                <a:srgbClr val="000000"/>
              </a:buClr>
              <a:buFont typeface="Arial"/>
              <a:buChar char="➢"/>
            </a:pPr>
            <a:r>
              <a:rPr b="0" lang="fr-FR" sz="1800" spc="-1" strike="noStrike">
                <a:solidFill>
                  <a:srgbClr val="000000"/>
                </a:solidFill>
                <a:latin typeface="Arial"/>
                <a:ea typeface="Arial"/>
              </a:rPr>
              <a:t>Probléme de port dans mon ordinateur qu’il en résulte une problème de lecture de la carte STM32</a:t>
            </a:r>
            <a:endParaRPr b="0" lang="fr-FR" sz="1800" spc="-1" strike="noStrike">
              <a:latin typeface="Arial"/>
            </a:endParaRPr>
          </a:p>
          <a:p>
            <a:pPr marL="457200" indent="-342720">
              <a:lnSpc>
                <a:spcPct val="150000"/>
              </a:lnSpc>
              <a:buClr>
                <a:srgbClr val="000000"/>
              </a:buClr>
              <a:buFont typeface="Arial"/>
              <a:buChar char="➢"/>
            </a:pPr>
            <a:r>
              <a:rPr b="0" lang="fr-FR" sz="1800" spc="-1" strike="noStrike">
                <a:solidFill>
                  <a:srgbClr val="000000"/>
                </a:solidFill>
                <a:latin typeface="Arial"/>
                <a:ea typeface="Arial"/>
              </a:rPr>
              <a:t>Décodage des octets aux niveau du serveur.</a:t>
            </a:r>
            <a:endParaRPr b="0" lang="fr-FR" sz="1800" spc="-1" strike="noStrike">
              <a:latin typeface="Arial"/>
            </a:endParaRPr>
          </a:p>
        </p:txBody>
      </p:sp>
      <p:sp>
        <p:nvSpPr>
          <p:cNvPr id="129" name="CustomShape 2"/>
          <p:cNvSpPr/>
          <p:nvPr/>
        </p:nvSpPr>
        <p:spPr>
          <a:xfrm>
            <a:off x="0" y="0"/>
            <a:ext cx="9055800" cy="71208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5.  Les problèmes rencontrés et les solutions élaborées    </a:t>
            </a:r>
            <a:endParaRPr b="0" lang="fr-FR"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425240" y="1360440"/>
            <a:ext cx="7337880" cy="855720"/>
          </a:xfrm>
          <a:prstGeom prst="rect">
            <a:avLst/>
          </a:prstGeom>
          <a:noFill/>
          <a:ln>
            <a:noFill/>
          </a:ln>
        </p:spPr>
        <p:style>
          <a:lnRef idx="0"/>
          <a:fillRef idx="0"/>
          <a:effectRef idx="0"/>
          <a:fontRef idx="minor"/>
        </p:style>
      </p:sp>
      <p:sp>
        <p:nvSpPr>
          <p:cNvPr id="131" name="CustomShape 2"/>
          <p:cNvSpPr/>
          <p:nvPr/>
        </p:nvSpPr>
        <p:spPr>
          <a:xfrm>
            <a:off x="401760" y="1217880"/>
            <a:ext cx="8421120" cy="3730680"/>
          </a:xfrm>
          <a:prstGeom prst="rect">
            <a:avLst/>
          </a:prstGeom>
          <a:noFill/>
          <a:ln>
            <a:noFill/>
          </a:ln>
        </p:spPr>
        <p:style>
          <a:lnRef idx="0"/>
          <a:fillRef idx="0"/>
          <a:effectRef idx="0"/>
          <a:fontRef idx="minor"/>
        </p:style>
        <p:txBody>
          <a:bodyPr tIns="91440" bIns="91440"/>
          <a:p>
            <a:pPr>
              <a:lnSpc>
                <a:spcPct val="100000"/>
              </a:lnSpc>
            </a:pPr>
            <a:endParaRPr b="0" lang="fr-FR" sz="1800" spc="-1" strike="noStrike">
              <a:latin typeface="Arial"/>
            </a:endParaRPr>
          </a:p>
          <a:p>
            <a:pPr marL="457200" indent="-342720">
              <a:lnSpc>
                <a:spcPct val="200000"/>
              </a:lnSpc>
              <a:buClr>
                <a:srgbClr val="000000"/>
              </a:buClr>
              <a:buFont typeface="Arial"/>
              <a:buChar char="➢"/>
            </a:pPr>
            <a:r>
              <a:rPr b="0" lang="fr-FR" sz="1800" spc="-1" strike="noStrike">
                <a:solidFill>
                  <a:srgbClr val="000000"/>
                </a:solidFill>
                <a:latin typeface="Arial"/>
                <a:ea typeface="Arial"/>
              </a:rPr>
              <a:t>Envoyer d’autres mesures que la distance:</a:t>
            </a:r>
            <a:endParaRPr b="0" lang="fr-FR" sz="1800" spc="-1" strike="noStrike">
              <a:latin typeface="Arial"/>
            </a:endParaRPr>
          </a:p>
          <a:p>
            <a:pPr marL="457200" indent="-317160">
              <a:lnSpc>
                <a:spcPct val="150000"/>
              </a:lnSpc>
              <a:buClr>
                <a:srgbClr val="000000"/>
              </a:buClr>
              <a:buFont typeface="Arial"/>
              <a:buChar char="●"/>
            </a:pPr>
            <a:r>
              <a:rPr b="0" lang="fr-FR" sz="1400" spc="-1" strike="noStrike">
                <a:solidFill>
                  <a:srgbClr val="000000"/>
                </a:solidFill>
                <a:latin typeface="Arial"/>
                <a:ea typeface="Arial"/>
              </a:rPr>
              <a:t>L'humidité</a:t>
            </a:r>
            <a:endParaRPr b="0" lang="fr-FR" sz="1400" spc="-1" strike="noStrike">
              <a:latin typeface="Arial"/>
            </a:endParaRPr>
          </a:p>
          <a:p>
            <a:pPr marL="457200" indent="-317160">
              <a:lnSpc>
                <a:spcPct val="150000"/>
              </a:lnSpc>
              <a:buClr>
                <a:srgbClr val="000000"/>
              </a:buClr>
              <a:buFont typeface="Arial"/>
              <a:buChar char="●"/>
            </a:pPr>
            <a:r>
              <a:rPr b="0" lang="fr-FR" sz="1400" spc="-1" strike="noStrike">
                <a:solidFill>
                  <a:srgbClr val="000000"/>
                </a:solidFill>
                <a:latin typeface="Arial"/>
                <a:ea typeface="Arial"/>
              </a:rPr>
              <a:t>La température</a:t>
            </a:r>
            <a:endParaRPr b="0" lang="fr-FR" sz="1400" spc="-1" strike="noStrike">
              <a:latin typeface="Arial"/>
            </a:endParaRPr>
          </a:p>
          <a:p>
            <a:pPr marL="457200" indent="-317160">
              <a:lnSpc>
                <a:spcPct val="150000"/>
              </a:lnSpc>
              <a:buClr>
                <a:srgbClr val="000000"/>
              </a:buClr>
              <a:buFont typeface="Arial"/>
              <a:buChar char="●"/>
            </a:pPr>
            <a:r>
              <a:rPr b="0" lang="fr-FR" sz="1400" spc="-1" strike="noStrike">
                <a:solidFill>
                  <a:srgbClr val="000000"/>
                </a:solidFill>
                <a:latin typeface="Arial"/>
                <a:ea typeface="Arial"/>
              </a:rPr>
              <a:t>la pression atmosphérique grâce au baromètre installé sur la carte STM32</a:t>
            </a:r>
            <a:endParaRPr b="0" lang="fr-FR" sz="1400" spc="-1" strike="noStrike">
              <a:latin typeface="Arial"/>
            </a:endParaRPr>
          </a:p>
          <a:p>
            <a:pPr marL="457200" indent="-317160">
              <a:lnSpc>
                <a:spcPct val="150000"/>
              </a:lnSpc>
              <a:buClr>
                <a:srgbClr val="000000"/>
              </a:buClr>
              <a:buFont typeface="Arial"/>
              <a:buChar char="●"/>
            </a:pPr>
            <a:r>
              <a:rPr b="0" lang="fr-FR" sz="1400" spc="-1" strike="noStrike">
                <a:solidFill>
                  <a:srgbClr val="000000"/>
                </a:solidFill>
                <a:latin typeface="Arial"/>
                <a:ea typeface="Arial"/>
              </a:rPr>
              <a:t>La précision des mesures </a:t>
            </a:r>
            <a:endParaRPr b="0" lang="fr-FR" sz="1400" spc="-1" strike="noStrike">
              <a:latin typeface="Arial"/>
            </a:endParaRPr>
          </a:p>
          <a:p>
            <a:pPr marL="457200" indent="-342720">
              <a:lnSpc>
                <a:spcPct val="200000"/>
              </a:lnSpc>
              <a:buClr>
                <a:srgbClr val="000000"/>
              </a:buClr>
              <a:buFont typeface="Arial"/>
              <a:buChar char="➢"/>
            </a:pPr>
            <a:r>
              <a:rPr b="0" lang="fr-FR" sz="1800" spc="-1" strike="noStrike">
                <a:solidFill>
                  <a:srgbClr val="000000"/>
                </a:solidFill>
                <a:latin typeface="Arial"/>
                <a:ea typeface="Arial"/>
              </a:rPr>
              <a:t>Sécurité:</a:t>
            </a:r>
            <a:endParaRPr b="0" lang="fr-FR" sz="1800" spc="-1" strike="noStrike">
              <a:latin typeface="Arial"/>
            </a:endParaRPr>
          </a:p>
          <a:p>
            <a:pPr marL="457200" indent="-317160">
              <a:lnSpc>
                <a:spcPct val="200000"/>
              </a:lnSpc>
              <a:buClr>
                <a:srgbClr val="000000"/>
              </a:buClr>
              <a:buFont typeface="Arial"/>
              <a:buChar char="●"/>
            </a:pPr>
            <a:r>
              <a:rPr b="0" lang="fr-FR" sz="1400" spc="-1" strike="noStrike">
                <a:solidFill>
                  <a:srgbClr val="000000"/>
                </a:solidFill>
                <a:latin typeface="Arial"/>
                <a:ea typeface="Arial"/>
              </a:rPr>
              <a:t>Sécuriser l’accès au système.</a:t>
            </a:r>
            <a:endParaRPr b="0" lang="fr-FR" sz="1400" spc="-1" strike="noStrike">
              <a:latin typeface="Arial"/>
            </a:endParaRPr>
          </a:p>
          <a:p>
            <a:pPr marL="457200" indent="-317160">
              <a:lnSpc>
                <a:spcPct val="200000"/>
              </a:lnSpc>
              <a:buClr>
                <a:srgbClr val="000000"/>
              </a:buClr>
              <a:buFont typeface="Arial"/>
              <a:buChar char="●"/>
            </a:pPr>
            <a:r>
              <a:rPr b="0" lang="fr-FR" sz="1400" spc="-1" strike="noStrike">
                <a:solidFill>
                  <a:srgbClr val="000000"/>
                </a:solidFill>
                <a:latin typeface="Arial"/>
                <a:ea typeface="Arial"/>
              </a:rPr>
              <a:t>Crypter les informations envoyées.</a:t>
            </a:r>
            <a:endParaRPr b="0" lang="fr-FR" sz="1400" spc="-1" strike="noStrike">
              <a:latin typeface="Arial"/>
            </a:endParaRPr>
          </a:p>
          <a:p>
            <a:pPr>
              <a:lnSpc>
                <a:spcPct val="200000"/>
              </a:lnSpc>
            </a:pP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sp>
        <p:nvSpPr>
          <p:cNvPr id="132" name="CustomShape 3"/>
          <p:cNvSpPr/>
          <p:nvPr/>
        </p:nvSpPr>
        <p:spPr>
          <a:xfrm>
            <a:off x="0" y="0"/>
            <a:ext cx="9055800" cy="71208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6.  Les perspectives possibles  </a:t>
            </a:r>
            <a:endParaRPr b="0" lang="fr-FR"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727560" y="2125800"/>
            <a:ext cx="7688520" cy="1475640"/>
          </a:xfrm>
          <a:prstGeom prst="rect">
            <a:avLst/>
          </a:prstGeom>
          <a:noFill/>
          <a:ln>
            <a:noFill/>
          </a:ln>
        </p:spPr>
        <p:txBody>
          <a:bodyPr tIns="91440" bIns="91440"/>
          <a:p>
            <a:pPr algn="ctr">
              <a:lnSpc>
                <a:spcPct val="150000"/>
              </a:lnSpc>
            </a:pPr>
            <a:r>
              <a:rPr b="0" lang="fr-FR" sz="3000" spc="-1" strike="noStrike">
                <a:solidFill>
                  <a:srgbClr val="000000"/>
                </a:solidFill>
                <a:latin typeface="Arial"/>
                <a:ea typeface="Arial"/>
              </a:rPr>
              <a:t>Conclusion</a:t>
            </a:r>
            <a:endParaRPr b="0" lang="fr-FR" sz="3000" spc="-1" strike="noStrike">
              <a:solidFill>
                <a:srgbClr val="000000"/>
              </a:solidFill>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0" y="437760"/>
            <a:ext cx="7688520" cy="534960"/>
          </a:xfrm>
          <a:prstGeom prst="rect">
            <a:avLst/>
          </a:prstGeom>
          <a:noFill/>
          <a:ln>
            <a:noFill/>
          </a:ln>
        </p:spPr>
        <p:txBody>
          <a:bodyPr tIns="91440" bIns="91440"/>
          <a:p>
            <a:pPr>
              <a:lnSpc>
                <a:spcPct val="100000"/>
              </a:lnSpc>
            </a:pPr>
            <a:r>
              <a:rPr b="1" lang="fr-FR" sz="4200" spc="-1" strike="noStrike">
                <a:solidFill>
                  <a:srgbClr val="1a1a1a"/>
                </a:solidFill>
                <a:latin typeface="Raleway"/>
                <a:ea typeface="Raleway"/>
              </a:rPr>
              <a:t>Plan</a:t>
            </a:r>
            <a:br/>
            <a:endParaRPr b="0" lang="fr-FR" sz="4200" spc="-1" strike="noStrike">
              <a:solidFill>
                <a:srgbClr val="000000"/>
              </a:solidFill>
              <a:latin typeface="Arial"/>
            </a:endParaRPr>
          </a:p>
        </p:txBody>
      </p:sp>
      <p:sp>
        <p:nvSpPr>
          <p:cNvPr id="89" name="CustomShape 2"/>
          <p:cNvSpPr/>
          <p:nvPr/>
        </p:nvSpPr>
        <p:spPr>
          <a:xfrm>
            <a:off x="242640" y="1348200"/>
            <a:ext cx="8768160" cy="3672000"/>
          </a:xfrm>
          <a:prstGeom prst="rect">
            <a:avLst/>
          </a:prstGeom>
          <a:solidFill>
            <a:schemeClr val="lt1"/>
          </a:solidFill>
          <a:ln w="9360">
            <a:solidFill>
              <a:schemeClr val="lt1"/>
            </a:solidFill>
            <a:round/>
          </a:ln>
        </p:spPr>
        <p:style>
          <a:lnRef idx="0"/>
          <a:fillRef idx="0"/>
          <a:effectRef idx="0"/>
          <a:fontRef idx="minor"/>
        </p:style>
        <p:txBody>
          <a:bodyPr tIns="91440" bIns="91440"/>
          <a:p>
            <a:pPr marL="457200" indent="-342720">
              <a:lnSpc>
                <a:spcPct val="150000"/>
              </a:lnSpc>
              <a:buClr>
                <a:srgbClr val="000000"/>
              </a:buClr>
              <a:buFont typeface="Arial"/>
              <a:buAutoNum type="arabicPeriod"/>
            </a:pPr>
            <a:r>
              <a:rPr b="0" lang="fr-FR" sz="1800" spc="-1" strike="noStrike">
                <a:solidFill>
                  <a:srgbClr val="000000"/>
                </a:solidFill>
                <a:latin typeface="Arial"/>
                <a:ea typeface="Arial"/>
              </a:rPr>
              <a:t>Introduction</a:t>
            </a:r>
            <a:endParaRPr b="0" lang="fr-FR" sz="1800" spc="-1" strike="noStrike">
              <a:latin typeface="Arial"/>
            </a:endParaRPr>
          </a:p>
          <a:p>
            <a:pPr marL="457200" indent="-342720">
              <a:lnSpc>
                <a:spcPct val="150000"/>
              </a:lnSpc>
              <a:buClr>
                <a:srgbClr val="000000"/>
              </a:buClr>
              <a:buFont typeface="Arial"/>
              <a:buAutoNum type="arabicPeriod"/>
            </a:pPr>
            <a:r>
              <a:rPr b="0" lang="fr-FR" sz="1800" spc="-1" strike="noStrike">
                <a:solidFill>
                  <a:srgbClr val="000000"/>
                </a:solidFill>
                <a:latin typeface="Arial"/>
                <a:ea typeface="Arial"/>
              </a:rPr>
              <a:t>Les composants logiciels et matériels utilisés</a:t>
            </a:r>
            <a:endParaRPr b="0" lang="fr-FR" sz="1800" spc="-1" strike="noStrike">
              <a:latin typeface="Arial"/>
            </a:endParaRPr>
          </a:p>
          <a:p>
            <a:pPr marL="457200" indent="-342720">
              <a:lnSpc>
                <a:spcPct val="150000"/>
              </a:lnSpc>
              <a:buClr>
                <a:srgbClr val="000000"/>
              </a:buClr>
              <a:buFont typeface="Arial"/>
              <a:buAutoNum type="arabicPeriod"/>
            </a:pPr>
            <a:r>
              <a:rPr b="0" lang="fr-FR" sz="1800" spc="-1" strike="noStrike">
                <a:solidFill>
                  <a:srgbClr val="000000"/>
                </a:solidFill>
                <a:latin typeface="Arial"/>
                <a:ea typeface="Arial"/>
              </a:rPr>
              <a:t>Architecture</a:t>
            </a:r>
            <a:endParaRPr b="0" lang="fr-FR" sz="1800" spc="-1" strike="noStrike">
              <a:latin typeface="Arial"/>
            </a:endParaRPr>
          </a:p>
          <a:p>
            <a:pPr marL="457200" indent="-342720">
              <a:lnSpc>
                <a:spcPct val="150000"/>
              </a:lnSpc>
              <a:buClr>
                <a:srgbClr val="000000"/>
              </a:buClr>
              <a:buFont typeface="Arial"/>
              <a:buAutoNum type="arabicPeriod"/>
            </a:pPr>
            <a:r>
              <a:rPr b="0" lang="fr-FR" sz="1800" spc="-1" strike="noStrike">
                <a:solidFill>
                  <a:srgbClr val="000000"/>
                </a:solidFill>
                <a:latin typeface="Arial"/>
                <a:ea typeface="Arial"/>
              </a:rPr>
              <a:t>Les problèmes rencontrés et les solutions élaborées</a:t>
            </a:r>
            <a:endParaRPr b="0" lang="fr-FR" sz="1800" spc="-1" strike="noStrike">
              <a:latin typeface="Arial"/>
            </a:endParaRPr>
          </a:p>
          <a:p>
            <a:pPr marL="457200" indent="-342720">
              <a:lnSpc>
                <a:spcPct val="150000"/>
              </a:lnSpc>
              <a:buClr>
                <a:srgbClr val="000000"/>
              </a:buClr>
              <a:buFont typeface="Arial"/>
              <a:buAutoNum type="arabicPeriod"/>
            </a:pPr>
            <a:r>
              <a:rPr b="0" lang="fr-FR" sz="1800" spc="-1" strike="noStrike">
                <a:solidFill>
                  <a:srgbClr val="000000"/>
                </a:solidFill>
                <a:latin typeface="Arial"/>
                <a:ea typeface="Arial"/>
              </a:rPr>
              <a:t>Les perspectives possibles</a:t>
            </a:r>
            <a:endParaRPr b="0" lang="fr-FR" sz="1800" spc="-1" strike="noStrike">
              <a:latin typeface="Arial"/>
            </a:endParaRPr>
          </a:p>
          <a:p>
            <a:pPr marL="457200" indent="-342720">
              <a:lnSpc>
                <a:spcPct val="150000"/>
              </a:lnSpc>
              <a:buClr>
                <a:srgbClr val="000000"/>
              </a:buClr>
              <a:buFont typeface="Arial"/>
              <a:buAutoNum type="arabicPeriod"/>
            </a:pPr>
            <a:r>
              <a:rPr b="0" lang="fr-FR" sz="1800" spc="-1" strike="noStrike">
                <a:solidFill>
                  <a:srgbClr val="000000"/>
                </a:solidFill>
                <a:latin typeface="Arial"/>
                <a:ea typeface="Arial"/>
              </a:rPr>
              <a:t>Conclusion</a:t>
            </a:r>
            <a:endParaRPr b="0" lang="fr-FR" sz="1800" spc="-1" strike="noStrike">
              <a:latin typeface="Arial"/>
            </a:endParaRPr>
          </a:p>
          <a:p>
            <a:pPr marL="457200" indent="-342720">
              <a:lnSpc>
                <a:spcPct val="150000"/>
              </a:lnSpc>
              <a:buClr>
                <a:srgbClr val="000000"/>
              </a:buClr>
              <a:buFont typeface="Arial"/>
              <a:buAutoNum type="arabicPeriod"/>
            </a:pPr>
            <a:r>
              <a:rPr b="0" lang="fr-FR" sz="1800" spc="-1" strike="noStrike">
                <a:solidFill>
                  <a:srgbClr val="000000"/>
                </a:solidFill>
                <a:latin typeface="Arial"/>
                <a:ea typeface="Arial"/>
              </a:rPr>
              <a:t>Démo</a:t>
            </a:r>
            <a:endParaRPr b="0" lang="fr-FR" sz="1800" spc="-1" strike="noStrike">
              <a:latin typeface="Arial"/>
            </a:endParaRPr>
          </a:p>
          <a:p>
            <a:pPr>
              <a:lnSpc>
                <a:spcPct val="100000"/>
              </a:lnSpc>
            </a:pPr>
            <a:endParaRPr b="0" lang="fr-FR"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27560" y="2304000"/>
            <a:ext cx="7688520" cy="534960"/>
          </a:xfrm>
          <a:prstGeom prst="rect">
            <a:avLst/>
          </a:prstGeom>
          <a:noFill/>
          <a:ln>
            <a:noFill/>
          </a:ln>
        </p:spPr>
        <p:txBody>
          <a:bodyPr tIns="91440" bIns="91440"/>
          <a:p>
            <a:pPr marL="457200" algn="ctr">
              <a:lnSpc>
                <a:spcPct val="150000"/>
              </a:lnSpc>
            </a:pPr>
            <a:r>
              <a:rPr b="0" lang="fr-FR" sz="3000" spc="-1" strike="noStrike">
                <a:solidFill>
                  <a:srgbClr val="000000"/>
                </a:solidFill>
                <a:latin typeface="Arial"/>
                <a:ea typeface="Arial"/>
              </a:rPr>
              <a:t>Introduction</a:t>
            </a:r>
            <a:endParaRPr b="0" lang="fr-FR" sz="30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00080" y="579960"/>
            <a:ext cx="7688520" cy="534960"/>
          </a:xfrm>
          <a:prstGeom prst="rect">
            <a:avLst/>
          </a:prstGeom>
          <a:noFill/>
          <a:ln>
            <a:noFill/>
          </a:ln>
        </p:spPr>
        <p:txBody>
          <a:bodyPr tIns="91440" bIns="91440"/>
          <a:p>
            <a:pPr>
              <a:lnSpc>
                <a:spcPct val="100000"/>
              </a:lnSpc>
            </a:pPr>
            <a:r>
              <a:rPr b="0" lang="fr-FR" sz="3000" spc="-1" strike="noStrike">
                <a:solidFill>
                  <a:srgbClr val="1a1a1a"/>
                </a:solidFill>
                <a:latin typeface="Arial"/>
                <a:ea typeface="Arial"/>
              </a:rPr>
              <a:t>Objectif</a:t>
            </a:r>
            <a:r>
              <a:rPr b="0" lang="fr-FR" sz="1800" spc="-1" strike="noStrike">
                <a:solidFill>
                  <a:srgbClr val="1a1a1a"/>
                </a:solidFill>
                <a:latin typeface="Arial"/>
                <a:ea typeface="Arial"/>
              </a:rPr>
              <a:t> :  </a:t>
            </a:r>
            <a:br/>
            <a:br/>
            <a:endParaRPr b="0" lang="fr-FR" sz="1800" spc="-1" strike="noStrike">
              <a:solidFill>
                <a:srgbClr val="000000"/>
              </a:solidFill>
              <a:latin typeface="Arial"/>
            </a:endParaRPr>
          </a:p>
        </p:txBody>
      </p:sp>
      <p:sp>
        <p:nvSpPr>
          <p:cNvPr id="92" name="TextShape 2"/>
          <p:cNvSpPr txBox="1"/>
          <p:nvPr/>
        </p:nvSpPr>
        <p:spPr>
          <a:xfrm>
            <a:off x="273600" y="1436400"/>
            <a:ext cx="8576640" cy="3501720"/>
          </a:xfrm>
          <a:prstGeom prst="rect">
            <a:avLst/>
          </a:prstGeom>
          <a:noFill/>
          <a:ln>
            <a:noFill/>
          </a:ln>
        </p:spPr>
        <p:txBody>
          <a:bodyPr tIns="91440" bIns="91440"/>
          <a:p>
            <a:pPr marL="457200" indent="-380520">
              <a:lnSpc>
                <a:spcPct val="150000"/>
              </a:lnSpc>
              <a:buClr>
                <a:srgbClr val="000000"/>
              </a:buClr>
              <a:buFont typeface="Arial"/>
              <a:buChar char="➢"/>
            </a:pPr>
            <a:r>
              <a:rPr b="0" lang="fr-FR" sz="2400" spc="-1" strike="noStrike">
                <a:solidFill>
                  <a:srgbClr val="000000"/>
                </a:solidFill>
                <a:latin typeface="Arial"/>
                <a:ea typeface="Arial"/>
              </a:rPr>
              <a:t>Connecter des capteurs (de distance, température et humidité)</a:t>
            </a:r>
            <a:endParaRPr b="0" lang="fr-FR" sz="2400" spc="-1" strike="noStrike">
              <a:solidFill>
                <a:srgbClr val="000000"/>
              </a:solidFill>
              <a:latin typeface="Arial"/>
            </a:endParaRPr>
          </a:p>
          <a:p>
            <a:pPr marL="457200" indent="-380520">
              <a:lnSpc>
                <a:spcPct val="150000"/>
              </a:lnSpc>
              <a:buClr>
                <a:srgbClr val="000000"/>
              </a:buClr>
              <a:buFont typeface="Arial"/>
              <a:buChar char="➢"/>
            </a:pPr>
            <a:r>
              <a:rPr b="0" lang="fr-FR" sz="2400" spc="-1" strike="noStrike">
                <a:solidFill>
                  <a:srgbClr val="000000"/>
                </a:solidFill>
                <a:latin typeface="Arial"/>
                <a:ea typeface="Arial"/>
              </a:rPr>
              <a:t>Envoyer les mesures via réseau LoRa</a:t>
            </a:r>
            <a:endParaRPr b="0" lang="fr-FR" sz="2400" spc="-1" strike="noStrike">
              <a:solidFill>
                <a:srgbClr val="000000"/>
              </a:solidFill>
              <a:latin typeface="Arial"/>
            </a:endParaRPr>
          </a:p>
          <a:p>
            <a:pPr marL="457200" indent="-380520">
              <a:lnSpc>
                <a:spcPct val="150000"/>
              </a:lnSpc>
              <a:buClr>
                <a:srgbClr val="000000"/>
              </a:buClr>
              <a:buFont typeface="Arial"/>
              <a:buChar char="➢"/>
            </a:pPr>
            <a:r>
              <a:rPr b="0" lang="fr-FR" sz="2400" spc="-1" strike="noStrike">
                <a:solidFill>
                  <a:srgbClr val="000000"/>
                </a:solidFill>
                <a:latin typeface="Arial"/>
                <a:ea typeface="Arial"/>
              </a:rPr>
              <a:t>Récupérer les mesures des capteurs avec </a:t>
            </a:r>
            <a:r>
              <a:rPr b="1" lang="fr-FR" sz="2400" spc="-1" strike="noStrike">
                <a:solidFill>
                  <a:srgbClr val="000000"/>
                </a:solidFill>
                <a:latin typeface="Arial"/>
                <a:ea typeface="Arial"/>
              </a:rPr>
              <a:t>NodeRed</a:t>
            </a:r>
            <a:endParaRPr b="0" lang="fr-FR" sz="2400" spc="-1" strike="noStrike">
              <a:solidFill>
                <a:srgbClr val="000000"/>
              </a:solidFill>
              <a:latin typeface="Arial"/>
            </a:endParaRPr>
          </a:p>
          <a:p>
            <a:pPr marL="457200" indent="-380520">
              <a:lnSpc>
                <a:spcPct val="150000"/>
              </a:lnSpc>
              <a:buClr>
                <a:srgbClr val="000000"/>
              </a:buClr>
              <a:buFont typeface="Arial"/>
              <a:buChar char="➢"/>
            </a:pPr>
            <a:r>
              <a:rPr b="0" lang="fr-FR" sz="2400" spc="-1" strike="noStrike">
                <a:solidFill>
                  <a:srgbClr val="000000"/>
                </a:solidFill>
                <a:latin typeface="Arial"/>
                <a:ea typeface="Arial"/>
              </a:rPr>
              <a:t>Stocker les données via </a:t>
            </a:r>
            <a:r>
              <a:rPr b="1" lang="fr-FR" sz="2400" spc="-1" strike="noStrike">
                <a:solidFill>
                  <a:srgbClr val="000000"/>
                </a:solidFill>
                <a:latin typeface="Arial"/>
                <a:ea typeface="Arial"/>
              </a:rPr>
              <a:t>InfluxDB</a:t>
            </a:r>
            <a:endParaRPr b="0" lang="fr-FR" sz="2400" spc="-1" strike="noStrike">
              <a:solidFill>
                <a:srgbClr val="000000"/>
              </a:solidFill>
              <a:latin typeface="Arial"/>
            </a:endParaRPr>
          </a:p>
          <a:p>
            <a:pPr marL="457200" indent="-380520">
              <a:lnSpc>
                <a:spcPct val="150000"/>
              </a:lnSpc>
              <a:buClr>
                <a:srgbClr val="000000"/>
              </a:buClr>
              <a:buFont typeface="Arial"/>
              <a:buChar char="➢"/>
            </a:pPr>
            <a:r>
              <a:rPr b="0" lang="fr-FR" sz="2400" spc="-1" strike="noStrike">
                <a:solidFill>
                  <a:srgbClr val="000000"/>
                </a:solidFill>
                <a:latin typeface="Arial"/>
                <a:ea typeface="Arial"/>
              </a:rPr>
              <a:t>Visualiser les résultats en temps réel avec </a:t>
            </a:r>
            <a:r>
              <a:rPr b="1" lang="fr-FR" sz="2400" spc="-1" strike="noStrike">
                <a:solidFill>
                  <a:srgbClr val="000000"/>
                </a:solidFill>
                <a:latin typeface="Arial"/>
                <a:ea typeface="Arial"/>
              </a:rPr>
              <a:t>Grafana</a:t>
            </a:r>
            <a:endParaRPr b="0" lang="fr-FR" sz="2400" spc="-1" strike="noStrike">
              <a:solidFill>
                <a:srgbClr val="000000"/>
              </a:solidFill>
              <a:latin typeface="Arial"/>
            </a:endParaRPr>
          </a:p>
        </p:txBody>
      </p:sp>
      <p:sp>
        <p:nvSpPr>
          <p:cNvPr id="93" name="CustomShape 3"/>
          <p:cNvSpPr/>
          <p:nvPr/>
        </p:nvSpPr>
        <p:spPr>
          <a:xfrm>
            <a:off x="41040" y="34920"/>
            <a:ext cx="2858760" cy="39636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1.  Introduction</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7560" y="2125800"/>
            <a:ext cx="7688520" cy="1410840"/>
          </a:xfrm>
          <a:prstGeom prst="rect">
            <a:avLst/>
          </a:prstGeom>
          <a:noFill/>
          <a:ln>
            <a:noFill/>
          </a:ln>
        </p:spPr>
        <p:txBody>
          <a:bodyPr tIns="91440" bIns="91440"/>
          <a:p>
            <a:pPr algn="ctr">
              <a:lnSpc>
                <a:spcPct val="150000"/>
              </a:lnSpc>
            </a:pPr>
            <a:r>
              <a:rPr b="0" lang="fr-FR" sz="3000" spc="-1" strike="noStrike">
                <a:solidFill>
                  <a:srgbClr val="000000"/>
                </a:solidFill>
                <a:latin typeface="Arial"/>
                <a:ea typeface="Arial"/>
              </a:rPr>
              <a:t>Les composants </a:t>
            </a:r>
            <a:r>
              <a:rPr b="0" lang="fr-FR" sz="3000" spc="-1" strike="noStrike">
                <a:solidFill>
                  <a:srgbClr val="000000"/>
                </a:solidFill>
                <a:latin typeface="Arial"/>
                <a:ea typeface="Arial"/>
              </a:rPr>
              <a:t>logiciels et </a:t>
            </a:r>
            <a:r>
              <a:rPr b="0" lang="fr-FR" sz="3000" spc="-1" strike="noStrike">
                <a:solidFill>
                  <a:srgbClr val="000000"/>
                </a:solidFill>
                <a:latin typeface="Arial"/>
                <a:ea typeface="Arial"/>
              </a:rPr>
              <a:t>matériels </a:t>
            </a:r>
            <a:r>
              <a:rPr b="0" lang="fr-FR" sz="3000" spc="-1" strike="noStrike">
                <a:solidFill>
                  <a:srgbClr val="000000"/>
                </a:solidFill>
                <a:latin typeface="Arial"/>
                <a:ea typeface="Arial"/>
              </a:rPr>
              <a:t>utilisés</a:t>
            </a:r>
            <a:endParaRPr b="0" lang="fr-FR" sz="30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18800" y="1755360"/>
            <a:ext cx="9102600" cy="3483720"/>
          </a:xfrm>
          <a:prstGeom prst="rect">
            <a:avLst/>
          </a:prstGeom>
          <a:noFill/>
          <a:ln>
            <a:noFill/>
          </a:ln>
        </p:spPr>
        <p:txBody>
          <a:bodyPr tIns="91440" bIns="91440"/>
          <a:p>
            <a:pPr marL="457200" indent="-380520">
              <a:lnSpc>
                <a:spcPct val="200000"/>
              </a:lnSpc>
              <a:spcBef>
                <a:spcPts val="601"/>
              </a:spcBef>
              <a:buClr>
                <a:srgbClr val="252525"/>
              </a:buClr>
              <a:buFont typeface="Arial"/>
              <a:buChar char="●"/>
            </a:pPr>
            <a:r>
              <a:rPr b="0" lang="fr-FR" sz="2400" spc="-1" strike="noStrike">
                <a:solidFill>
                  <a:srgbClr val="252525"/>
                </a:solidFill>
                <a:latin typeface="Arial"/>
                <a:ea typeface="Arial"/>
              </a:rPr>
              <a:t>Un capteur TOF vl53l0x (distance)</a:t>
            </a:r>
            <a:endParaRPr b="0" lang="fr-FR" sz="2400" spc="-1" strike="noStrike">
              <a:solidFill>
                <a:srgbClr val="000000"/>
              </a:solidFill>
              <a:latin typeface="Arial"/>
            </a:endParaRPr>
          </a:p>
          <a:p>
            <a:pPr marL="457200" indent="-380520">
              <a:lnSpc>
                <a:spcPct val="200000"/>
              </a:lnSpc>
              <a:buClr>
                <a:srgbClr val="252525"/>
              </a:buClr>
              <a:buFont typeface="Arial"/>
              <a:buChar char="●"/>
            </a:pPr>
            <a:r>
              <a:rPr b="0" lang="fr-FR" sz="2400" spc="-1" strike="noStrike">
                <a:solidFill>
                  <a:srgbClr val="252525"/>
                </a:solidFill>
                <a:latin typeface="Arial"/>
                <a:ea typeface="Arial"/>
              </a:rPr>
              <a:t>Une carte STM32l475</a:t>
            </a:r>
            <a:endParaRPr b="0" lang="fr-FR" sz="2400" spc="-1" strike="noStrike">
              <a:solidFill>
                <a:srgbClr val="000000"/>
              </a:solidFill>
              <a:latin typeface="Arial"/>
            </a:endParaRPr>
          </a:p>
          <a:p>
            <a:pPr marL="457200" indent="-380520">
              <a:lnSpc>
                <a:spcPct val="200000"/>
              </a:lnSpc>
              <a:buClr>
                <a:srgbClr val="595959"/>
              </a:buClr>
              <a:buFont typeface="Arial"/>
              <a:buChar char="●"/>
            </a:pPr>
            <a:r>
              <a:rPr b="0" lang="fr-FR" sz="2400" spc="-1" strike="noStrike">
                <a:solidFill>
                  <a:srgbClr val="252525"/>
                </a:solidFill>
                <a:latin typeface="Arial"/>
                <a:ea typeface="Arial"/>
              </a:rPr>
              <a:t>Kit Lora </a:t>
            </a:r>
            <a:r>
              <a:rPr b="0" lang="fr-FR" sz="2400" spc="-1" strike="noStrike">
                <a:solidFill>
                  <a:srgbClr val="111111"/>
                </a:solidFill>
                <a:latin typeface="Arial"/>
                <a:ea typeface="Arial"/>
              </a:rPr>
              <a:t>ST B-l072z-lrwan1 Stm32l0 pour la carte STM32</a:t>
            </a:r>
            <a:endParaRPr b="0" lang="fr-FR" sz="2400" spc="-1" strike="noStrike">
              <a:solidFill>
                <a:srgbClr val="000000"/>
              </a:solidFill>
              <a:latin typeface="Arial"/>
            </a:endParaRPr>
          </a:p>
          <a:p>
            <a:pPr marL="457200">
              <a:lnSpc>
                <a:spcPct val="150000"/>
              </a:lnSpc>
              <a:spcBef>
                <a:spcPts val="601"/>
              </a:spcBef>
            </a:pPr>
            <a:endParaRPr b="0" lang="fr-FR" sz="2400" spc="-1" strike="noStrike">
              <a:solidFill>
                <a:srgbClr val="000000"/>
              </a:solidFill>
              <a:latin typeface="Arial"/>
            </a:endParaRPr>
          </a:p>
          <a:p>
            <a:pPr>
              <a:lnSpc>
                <a:spcPct val="150000"/>
              </a:lnSpc>
              <a:spcBef>
                <a:spcPts val="99"/>
              </a:spcBef>
              <a:spcAft>
                <a:spcPts val="1599"/>
              </a:spcAft>
            </a:pPr>
            <a:endParaRPr b="0" lang="fr-FR" sz="2400" spc="-1" strike="noStrike">
              <a:solidFill>
                <a:srgbClr val="000000"/>
              </a:solidFill>
              <a:latin typeface="Arial"/>
            </a:endParaRPr>
          </a:p>
        </p:txBody>
      </p:sp>
      <p:sp>
        <p:nvSpPr>
          <p:cNvPr id="96" name="CustomShape 2"/>
          <p:cNvSpPr/>
          <p:nvPr/>
        </p:nvSpPr>
        <p:spPr>
          <a:xfrm>
            <a:off x="41040" y="34920"/>
            <a:ext cx="8483760" cy="39636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273600" y="1436400"/>
            <a:ext cx="8576640" cy="3501720"/>
          </a:xfrm>
          <a:prstGeom prst="rect">
            <a:avLst/>
          </a:prstGeom>
          <a:noFill/>
          <a:ln>
            <a:noFill/>
          </a:ln>
        </p:spPr>
        <p:txBody>
          <a:bodyPr tIns="91440" bIns="91440"/>
          <a:p>
            <a:pPr marL="457200" indent="-380520">
              <a:lnSpc>
                <a:spcPct val="150000"/>
              </a:lnSpc>
              <a:buClr>
                <a:srgbClr val="000000"/>
              </a:buClr>
              <a:buFont typeface="Arial"/>
              <a:buChar char="●"/>
            </a:pPr>
            <a:r>
              <a:rPr b="0" lang="fr-FR" sz="2400" spc="-1" strike="noStrike">
                <a:solidFill>
                  <a:srgbClr val="000000"/>
                </a:solidFill>
                <a:latin typeface="Arial"/>
                <a:ea typeface="Arial"/>
              </a:rPr>
              <a:t>Protocole LoRaWAN</a:t>
            </a:r>
            <a:endParaRPr b="0" lang="fr-FR" sz="2400" spc="-1" strike="noStrike">
              <a:solidFill>
                <a:srgbClr val="000000"/>
              </a:solidFill>
              <a:latin typeface="Arial"/>
            </a:endParaRPr>
          </a:p>
          <a:p>
            <a:pPr marL="457200" indent="-380520">
              <a:lnSpc>
                <a:spcPct val="150000"/>
              </a:lnSpc>
              <a:buClr>
                <a:srgbClr val="000000"/>
              </a:buClr>
              <a:buFont typeface="Arial"/>
              <a:buChar char="●"/>
            </a:pPr>
            <a:r>
              <a:rPr b="0" lang="fr-FR" sz="2400" spc="-1" strike="noStrike">
                <a:solidFill>
                  <a:srgbClr val="000000"/>
                </a:solidFill>
                <a:latin typeface="Arial"/>
                <a:ea typeface="Arial"/>
              </a:rPr>
              <a:t>LoRaServer</a:t>
            </a:r>
            <a:endParaRPr b="0" lang="fr-FR" sz="2400" spc="-1" strike="noStrike">
              <a:solidFill>
                <a:srgbClr val="000000"/>
              </a:solidFill>
              <a:latin typeface="Arial"/>
            </a:endParaRPr>
          </a:p>
          <a:p>
            <a:pPr marL="457200" indent="-380520">
              <a:lnSpc>
                <a:spcPct val="150000"/>
              </a:lnSpc>
              <a:buClr>
                <a:srgbClr val="000000"/>
              </a:buClr>
              <a:buFont typeface="Arial"/>
              <a:buChar char="●"/>
            </a:pPr>
            <a:r>
              <a:rPr b="1" lang="fr-FR" sz="2400" spc="-1" strike="noStrike">
                <a:solidFill>
                  <a:srgbClr val="000000"/>
                </a:solidFill>
                <a:latin typeface="Arial"/>
                <a:ea typeface="Arial"/>
              </a:rPr>
              <a:t>NodeRed</a:t>
            </a:r>
            <a:r>
              <a:rPr b="0" lang="fr-FR" sz="2400" spc="-1" strike="noStrike">
                <a:solidFill>
                  <a:srgbClr val="000000"/>
                </a:solidFill>
                <a:latin typeface="Arial"/>
                <a:ea typeface="Arial"/>
              </a:rPr>
              <a:t> (Récupération les mesures des capteurs)</a:t>
            </a:r>
            <a:endParaRPr b="0" lang="fr-FR" sz="2400" spc="-1" strike="noStrike">
              <a:solidFill>
                <a:srgbClr val="000000"/>
              </a:solidFill>
              <a:latin typeface="Arial"/>
            </a:endParaRPr>
          </a:p>
          <a:p>
            <a:pPr marL="457200" indent="-380520">
              <a:lnSpc>
                <a:spcPct val="150000"/>
              </a:lnSpc>
              <a:buClr>
                <a:srgbClr val="000000"/>
              </a:buClr>
              <a:buFont typeface="Arial"/>
              <a:buChar char="●"/>
            </a:pPr>
            <a:r>
              <a:rPr b="1" lang="fr-FR" sz="2400" spc="-1" strike="noStrike">
                <a:solidFill>
                  <a:srgbClr val="000000"/>
                </a:solidFill>
                <a:latin typeface="Arial"/>
                <a:ea typeface="Arial"/>
              </a:rPr>
              <a:t>InfluxDB </a:t>
            </a:r>
            <a:r>
              <a:rPr b="0" lang="fr-FR" sz="2400" spc="-1" strike="noStrike">
                <a:solidFill>
                  <a:srgbClr val="000000"/>
                </a:solidFill>
                <a:latin typeface="Arial"/>
                <a:ea typeface="Arial"/>
              </a:rPr>
              <a:t>(Archivage les données) </a:t>
            </a:r>
            <a:endParaRPr b="0" lang="fr-FR" sz="2400" spc="-1" strike="noStrike">
              <a:solidFill>
                <a:srgbClr val="000000"/>
              </a:solidFill>
              <a:latin typeface="Arial"/>
            </a:endParaRPr>
          </a:p>
          <a:p>
            <a:pPr marL="457200" indent="-380520">
              <a:lnSpc>
                <a:spcPct val="150000"/>
              </a:lnSpc>
              <a:buClr>
                <a:srgbClr val="000000"/>
              </a:buClr>
              <a:buFont typeface="Arial"/>
              <a:buChar char="●"/>
            </a:pPr>
            <a:r>
              <a:rPr b="1" lang="fr-FR" sz="2400" spc="-1" strike="noStrike">
                <a:solidFill>
                  <a:srgbClr val="000000"/>
                </a:solidFill>
                <a:latin typeface="Arial"/>
                <a:ea typeface="Arial"/>
              </a:rPr>
              <a:t>Grafana </a:t>
            </a:r>
            <a:r>
              <a:rPr b="0" lang="fr-FR" sz="2400" spc="-1" strike="noStrike">
                <a:solidFill>
                  <a:srgbClr val="000000"/>
                </a:solidFill>
                <a:latin typeface="Arial"/>
                <a:ea typeface="Arial"/>
              </a:rPr>
              <a:t>(Visualisation les résultats en temps réel)</a:t>
            </a:r>
            <a:endParaRPr b="0" lang="fr-FR" sz="2400" spc="-1" strike="noStrike">
              <a:solidFill>
                <a:srgbClr val="000000"/>
              </a:solidFill>
              <a:latin typeface="Arial"/>
            </a:endParaRPr>
          </a:p>
          <a:p>
            <a:pPr marL="457200" indent="-380520">
              <a:lnSpc>
                <a:spcPct val="150000"/>
              </a:lnSpc>
              <a:buClr>
                <a:srgbClr val="000000"/>
              </a:buClr>
              <a:buFont typeface="Arial"/>
              <a:buChar char="●"/>
            </a:pPr>
            <a:r>
              <a:rPr b="0" lang="fr-FR" sz="2400" spc="-1" strike="noStrike">
                <a:solidFill>
                  <a:srgbClr val="000000"/>
                </a:solidFill>
                <a:latin typeface="Arial"/>
                <a:ea typeface="Arial"/>
              </a:rPr>
              <a:t>Arduino ( Pour programmer la carte) </a:t>
            </a:r>
            <a:endParaRPr b="0" lang="fr-FR" sz="2400" spc="-1" strike="noStrike">
              <a:solidFill>
                <a:srgbClr val="000000"/>
              </a:solidFill>
              <a:latin typeface="Arial"/>
            </a:endParaRPr>
          </a:p>
        </p:txBody>
      </p:sp>
      <p:sp>
        <p:nvSpPr>
          <p:cNvPr id="98" name="CustomShape 2"/>
          <p:cNvSpPr/>
          <p:nvPr/>
        </p:nvSpPr>
        <p:spPr>
          <a:xfrm>
            <a:off x="41040" y="34920"/>
            <a:ext cx="8483760" cy="39636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1040" y="34920"/>
            <a:ext cx="7459920" cy="39636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
        <p:nvSpPr>
          <p:cNvPr id="100" name="TextShape 2"/>
          <p:cNvSpPr txBox="1"/>
          <p:nvPr/>
        </p:nvSpPr>
        <p:spPr>
          <a:xfrm>
            <a:off x="100080" y="515160"/>
            <a:ext cx="7688520" cy="534960"/>
          </a:xfrm>
          <a:prstGeom prst="rect">
            <a:avLst/>
          </a:prstGeom>
          <a:noFill/>
          <a:ln>
            <a:noFill/>
          </a:ln>
        </p:spPr>
        <p:txBody>
          <a:bodyPr tIns="91440" bIns="91440"/>
          <a:p>
            <a:pPr>
              <a:lnSpc>
                <a:spcPct val="100000"/>
              </a:lnSpc>
            </a:pPr>
            <a:r>
              <a:rPr b="0" lang="fr-FR" sz="3000" spc="-1" strike="noStrike">
                <a:solidFill>
                  <a:srgbClr val="1a1a1a"/>
                </a:solidFill>
                <a:latin typeface="Arial"/>
                <a:ea typeface="Arial"/>
              </a:rPr>
              <a:t>1.   LoRaWAN :</a:t>
            </a:r>
            <a:br/>
            <a:r>
              <a:rPr b="0" lang="fr-FR" sz="1800" spc="-1" strike="noStrike">
                <a:solidFill>
                  <a:srgbClr val="1a1a1a"/>
                </a:solidFill>
                <a:latin typeface="Arial"/>
                <a:ea typeface="Arial"/>
              </a:rPr>
              <a:t>  </a:t>
            </a:r>
            <a:br/>
            <a:endParaRPr b="0" lang="fr-FR" sz="1800" spc="-1" strike="noStrike">
              <a:solidFill>
                <a:srgbClr val="000000"/>
              </a:solidFill>
              <a:latin typeface="Arial"/>
            </a:endParaRPr>
          </a:p>
        </p:txBody>
      </p:sp>
      <p:pic>
        <p:nvPicPr>
          <p:cNvPr id="101" name="Google Shape;129;p20" descr=""/>
          <p:cNvPicPr/>
          <p:nvPr/>
        </p:nvPicPr>
        <p:blipFill>
          <a:blip r:embed="rId1"/>
          <a:stretch/>
        </p:blipFill>
        <p:spPr>
          <a:xfrm>
            <a:off x="5181840" y="1639080"/>
            <a:ext cx="3961800" cy="2779200"/>
          </a:xfrm>
          <a:prstGeom prst="rect">
            <a:avLst/>
          </a:prstGeom>
          <a:ln>
            <a:noFill/>
          </a:ln>
        </p:spPr>
      </p:pic>
      <p:sp>
        <p:nvSpPr>
          <p:cNvPr id="102" name="CustomShape 3"/>
          <p:cNvSpPr/>
          <p:nvPr/>
        </p:nvSpPr>
        <p:spPr>
          <a:xfrm>
            <a:off x="100080" y="2189880"/>
            <a:ext cx="4624920" cy="1677600"/>
          </a:xfrm>
          <a:prstGeom prst="rect">
            <a:avLst/>
          </a:prstGeom>
          <a:noFill/>
          <a:ln>
            <a:noFill/>
          </a:ln>
        </p:spPr>
        <p:style>
          <a:lnRef idx="0"/>
          <a:fillRef idx="0"/>
          <a:effectRef idx="0"/>
          <a:fontRef idx="minor"/>
        </p:style>
        <p:txBody>
          <a:bodyPr tIns="91440" bIns="91440"/>
          <a:p>
            <a:pPr marL="457200">
              <a:lnSpc>
                <a:spcPct val="100000"/>
              </a:lnSpc>
            </a:pPr>
            <a:r>
              <a:rPr b="0" lang="fr-FR" sz="2400" spc="-1" strike="noStrike">
                <a:solidFill>
                  <a:srgbClr val="000000"/>
                </a:solidFill>
                <a:latin typeface="Lato"/>
                <a:ea typeface="Lato"/>
              </a:rPr>
              <a:t>LoRaWAN est un protocole de télécommunication permettant la communication à bas débit et par radio.</a:t>
            </a:r>
            <a:endParaRPr b="0" lang="fr-FR"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Google Shape;135;p21" descr=""/>
          <p:cNvPicPr/>
          <p:nvPr/>
        </p:nvPicPr>
        <p:blipFill>
          <a:blip r:embed="rId1"/>
          <a:stretch/>
        </p:blipFill>
        <p:spPr>
          <a:xfrm>
            <a:off x="4648320" y="1386360"/>
            <a:ext cx="4356000" cy="3565440"/>
          </a:xfrm>
          <a:prstGeom prst="rect">
            <a:avLst/>
          </a:prstGeom>
          <a:ln>
            <a:noFill/>
          </a:ln>
        </p:spPr>
      </p:pic>
      <p:sp>
        <p:nvSpPr>
          <p:cNvPr id="104" name="CustomShape 1"/>
          <p:cNvSpPr/>
          <p:nvPr/>
        </p:nvSpPr>
        <p:spPr>
          <a:xfrm>
            <a:off x="168480" y="1399320"/>
            <a:ext cx="4479480" cy="3565440"/>
          </a:xfrm>
          <a:prstGeom prst="rect">
            <a:avLst/>
          </a:prstGeom>
          <a:noFill/>
          <a:ln>
            <a:noFill/>
          </a:ln>
        </p:spPr>
        <p:style>
          <a:lnRef idx="0"/>
          <a:fillRef idx="0"/>
          <a:effectRef idx="0"/>
          <a:fontRef idx="minor"/>
        </p:style>
      </p:sp>
      <p:sp>
        <p:nvSpPr>
          <p:cNvPr id="105" name="CustomShape 2"/>
          <p:cNvSpPr/>
          <p:nvPr/>
        </p:nvSpPr>
        <p:spPr>
          <a:xfrm>
            <a:off x="12960" y="1334520"/>
            <a:ext cx="5311440" cy="3744000"/>
          </a:xfrm>
          <a:prstGeom prst="rect">
            <a:avLst/>
          </a:prstGeom>
          <a:noFill/>
          <a:ln>
            <a:noFill/>
          </a:ln>
        </p:spPr>
        <p:style>
          <a:lnRef idx="0"/>
          <a:fillRef idx="0"/>
          <a:effectRef idx="0"/>
          <a:fontRef idx="minor"/>
        </p:style>
        <p:txBody>
          <a:bodyPr tIns="91440" bIns="91440"/>
          <a:p>
            <a:pPr marL="457200" indent="-380520">
              <a:lnSpc>
                <a:spcPct val="100000"/>
              </a:lnSpc>
              <a:buClr>
                <a:srgbClr val="000000"/>
              </a:buClr>
              <a:buFont typeface="Arial"/>
              <a:buChar char="❖"/>
            </a:pPr>
            <a:r>
              <a:rPr b="0" lang="fr-FR" sz="2400" spc="-1" strike="noStrike">
                <a:solidFill>
                  <a:srgbClr val="000000"/>
                </a:solidFill>
                <a:latin typeface="Arial"/>
                <a:ea typeface="Arial"/>
              </a:rPr>
              <a:t>LoRaServer recevra les données de la passerelle LoRa Gateway / Packet Forwarding.</a:t>
            </a:r>
            <a:endParaRPr b="0" lang="fr-FR" sz="2400" spc="-1" strike="noStrike">
              <a:latin typeface="Arial"/>
            </a:endParaRPr>
          </a:p>
          <a:p>
            <a:pPr marL="457200" indent="-380520">
              <a:lnSpc>
                <a:spcPct val="100000"/>
              </a:lnSpc>
              <a:buClr>
                <a:srgbClr val="000000"/>
              </a:buClr>
              <a:buFont typeface="Arial"/>
              <a:buChar char="❖"/>
            </a:pPr>
            <a:r>
              <a:rPr b="0" lang="fr-FR" sz="2400" spc="-1" strike="noStrike">
                <a:solidFill>
                  <a:srgbClr val="000000"/>
                </a:solidFill>
                <a:latin typeface="Arial"/>
                <a:ea typeface="Arial"/>
              </a:rPr>
              <a:t>LoRaSever  transmettra les données au pont LoRa Gateway Bridge. </a:t>
            </a:r>
            <a:endParaRPr b="0" lang="fr-FR" sz="2400" spc="-1" strike="noStrike">
              <a:latin typeface="Arial"/>
            </a:endParaRPr>
          </a:p>
          <a:p>
            <a:pPr marL="457200" indent="-380520">
              <a:lnSpc>
                <a:spcPct val="100000"/>
              </a:lnSpc>
              <a:buClr>
                <a:srgbClr val="000000"/>
              </a:buClr>
              <a:buFont typeface="Arial"/>
              <a:buChar char="❖"/>
            </a:pPr>
            <a:r>
              <a:rPr b="0" lang="fr-FR" sz="2400" spc="-1" strike="noStrike">
                <a:solidFill>
                  <a:srgbClr val="000000"/>
                </a:solidFill>
                <a:latin typeface="Arial"/>
                <a:ea typeface="Arial"/>
              </a:rPr>
              <a:t>Le pont LoRa Gateway Bridge transmettra le paquet au serveur LoRa via le protocole MQTT.</a:t>
            </a:r>
            <a:r>
              <a:rPr b="0" lang="fr-FR" sz="1600" spc="-1" strike="noStrike">
                <a:solidFill>
                  <a:srgbClr val="000000"/>
                </a:solidFill>
                <a:latin typeface="Arial"/>
                <a:ea typeface="Arial"/>
              </a:rPr>
              <a:t> </a:t>
            </a:r>
            <a:endParaRPr b="0" lang="fr-FR" sz="1600" spc="-1" strike="noStrike">
              <a:latin typeface="Arial"/>
            </a:endParaRPr>
          </a:p>
          <a:p>
            <a:pPr>
              <a:lnSpc>
                <a:spcPct val="100000"/>
              </a:lnSpc>
            </a:pPr>
            <a:endParaRPr b="0" lang="fr-FR" sz="1600" spc="-1" strike="noStrike">
              <a:latin typeface="Arial"/>
            </a:endParaRPr>
          </a:p>
        </p:txBody>
      </p:sp>
      <p:sp>
        <p:nvSpPr>
          <p:cNvPr id="106" name="CustomShape 3"/>
          <p:cNvSpPr/>
          <p:nvPr/>
        </p:nvSpPr>
        <p:spPr>
          <a:xfrm>
            <a:off x="41040" y="34920"/>
            <a:ext cx="7459920" cy="396360"/>
          </a:xfrm>
          <a:prstGeom prst="rect">
            <a:avLst/>
          </a:prstGeom>
          <a:noFill/>
          <a:ln>
            <a:noFill/>
          </a:ln>
        </p:spPr>
        <p:style>
          <a:lnRef idx="0"/>
          <a:fillRef idx="0"/>
          <a:effectRef idx="0"/>
          <a:fontRef idx="minor"/>
        </p:style>
        <p:txBody>
          <a:bodyPr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
        <p:nvSpPr>
          <p:cNvPr id="107" name="TextShape 4"/>
          <p:cNvSpPr txBox="1"/>
          <p:nvPr/>
        </p:nvSpPr>
        <p:spPr>
          <a:xfrm>
            <a:off x="41040" y="537840"/>
            <a:ext cx="7688520" cy="534960"/>
          </a:xfrm>
          <a:prstGeom prst="rect">
            <a:avLst/>
          </a:prstGeom>
          <a:noFill/>
          <a:ln>
            <a:noFill/>
          </a:ln>
        </p:spPr>
        <p:txBody>
          <a:bodyPr tIns="91440" bIns="91440"/>
          <a:p>
            <a:pPr>
              <a:lnSpc>
                <a:spcPct val="100000"/>
              </a:lnSpc>
            </a:pPr>
            <a:r>
              <a:rPr b="0" lang="fr-FR" sz="3000" spc="-1" strike="noStrike">
                <a:solidFill>
                  <a:srgbClr val="1a1a1a"/>
                </a:solidFill>
                <a:latin typeface="Arial"/>
                <a:ea typeface="Arial"/>
              </a:rPr>
              <a:t>2.   LoraServer :</a:t>
            </a:r>
            <a:br/>
            <a:r>
              <a:rPr b="0" lang="fr-FR" sz="1800" spc="-1" strike="noStrike">
                <a:solidFill>
                  <a:srgbClr val="1a1a1a"/>
                </a:solidFill>
                <a:latin typeface="Arial"/>
                <a:ea typeface="Arial"/>
              </a:rPr>
              <a:t>  </a:t>
            </a:r>
            <a:br/>
            <a:endParaRPr b="0" lang="fr-FR" sz="18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2020-04-07T16:22:17Z</dcterms:modified>
  <cp:revision>4</cp:revision>
  <dc:subject/>
  <dc:title/>
</cp:coreProperties>
</file>