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Z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Z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EEC312-9533-4DD4-91C9-FC6C833F2EC7}" type="slidenum">
              <a:rPr lang="en-ZA" sz="1400" b="0" strike="noStrike" spc="-1">
                <a:latin typeface="Times New Roman"/>
              </a:rPr>
              <a:pPr algn="r"/>
              <a:t>‹#›</a:t>
            </a:fld>
            <a:endParaRPr lang="en-Z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9040" y="1143000"/>
            <a:ext cx="5473440" cy="30794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ZA" sz="20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8B0472-4C08-45E7-9D7F-B19B32A44D8D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One year focus year was selected which is the year 2005 and three of the 8 sites were chosen.  These three sites were chosen to show how the temperature varies along each coast.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Hout bay –  West coast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Ballito –  East coast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Mossel bay- south coast</a:t>
            </a: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Now inorder to test whether various temperature is affected by environmental factors we will be working with wave data, wind data, air sea temperature data</a:t>
            </a: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4DAD4D-DC66-40B7-AD4A-771D944724C0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2925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One year focus year was selected which is the year 2005 and three of the 8 sites were chosen.  These three sites were chosen to show how the temperature varies along each coast.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Hout bay –  West coast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Ballito –  East coast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Mossel bay- south coast</a:t>
            </a: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Now inorder to test whether various temperature is affected by environmental factors we will be working with wave data, wind data, air sea temperature data</a:t>
            </a: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6C5E5C-E128-4AC8-8257-3102F97C0536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240" y="1143000"/>
            <a:ext cx="5478480" cy="30816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One year focus year was selected which is the year 2005 and three of the 8 sites were chosen.  These three sites were chosen to show how the temperature varies along each coast.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Hout bay –  West coast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Ballito –  East coast</a:t>
            </a: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Mossel bay- south coast</a:t>
            </a: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Now inorder to test whether various temperature is affected by environmental factors we will be working with wave data, wind data, air sea temperature data</a:t>
            </a: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D66B2-2258-4C04-9385-8445109F7C94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9040" y="1143000"/>
            <a:ext cx="5473440" cy="30794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ZA" sz="20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4375F0-F5B4-451B-85D1-8F0F32505B7B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2925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ZA" sz="20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AC0493-1408-4FB5-84BD-48BF092C4FC7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240" y="1143000"/>
            <a:ext cx="5478120" cy="308268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. </a:t>
            </a:r>
          </a:p>
        </p:txBody>
      </p:sp>
      <p:sp>
        <p:nvSpPr>
          <p:cNvPr id="206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2EF9AE-F9B7-466C-BDEC-C71AFC756627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2925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. </a:t>
            </a:r>
          </a:p>
        </p:txBody>
      </p:sp>
      <p:sp>
        <p:nvSpPr>
          <p:cNvPr id="209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C71E7B2-BFC1-40BB-BC7E-644730CB0963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. </a:t>
            </a: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E66C22-B939-4F8B-A707-2E1F90060BCD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320">
              <a:lnSpc>
                <a:spcPct val="100000"/>
              </a:lnSpc>
            </a:pPr>
            <a:r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Sactn data consist of satellite-derived SST and in situ derived sst</a:t>
            </a:r>
            <a:endParaRPr lang="en-ZA" sz="12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7C807E-8FF5-4E71-AF14-7424242EEF8F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240" y="1143000"/>
            <a:ext cx="5478120" cy="308268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320">
              <a:lnSpc>
                <a:spcPct val="100000"/>
              </a:lnSpc>
            </a:pPr>
            <a:r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Sactn data consist of satellite-derived SST and in situ derived sst</a:t>
            </a:r>
            <a:endParaRPr lang="en-ZA" sz="12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6C2733D-D553-4B87-811D-6B34C159794B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240" y="1143000"/>
            <a:ext cx="5478480" cy="30816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Data was minimised by only looking at the temperature recorded after 2001 and only to extract those data or locations which had more than one source. Once this was determined a site list was constructed to identify all the sites which had more then one source and this constituted 8 of the sites</a:t>
            </a:r>
          </a:p>
          <a:p>
            <a:pPr marL="216000" indent="-211680">
              <a:lnSpc>
                <a:spcPct val="100000"/>
              </a:lnSpc>
            </a:pPr>
            <a:r>
              <a:rPr lang="en-ZA" sz="2000" b="0" strike="noStrike" spc="-1">
                <a:latin typeface="Arial"/>
              </a:rPr>
              <a:t>we were able to create a plot which shows the overlapping time by the sites</a:t>
            </a:r>
          </a:p>
          <a:p>
            <a:pPr marL="216000" indent="-211680">
              <a:lnSpc>
                <a:spcPct val="100000"/>
              </a:lnSpc>
            </a:pPr>
            <a:endParaRPr lang="en-ZA" sz="20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90F05-77B4-4236-A742-21D1BC1CD77D}" type="slidenum">
              <a:rPr lang="en-ZA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8000" y="4802040"/>
            <a:ext cx="11615040" cy="1965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753480" y="231840"/>
            <a:ext cx="10682280" cy="15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Quantifying the impact of wind and wave action on seawater temperature along the South African coastline</a:t>
            </a:r>
            <a:endParaRPr lang="en-ZA" sz="36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063880" y="5010480"/>
            <a:ext cx="8061840" cy="15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Presenter: Amieroh Abrahams</a:t>
            </a:r>
            <a:endParaRPr lang="en-ZA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Supervisor: Prof. AJ Smit</a:t>
            </a:r>
            <a:endParaRPr lang="en-ZA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Co-supervisors: Dr. Robert Williamson and Dr. Robert Schlegel</a:t>
            </a:r>
            <a:endParaRPr lang="en-ZA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University of the Western Cape</a:t>
            </a:r>
            <a:endParaRPr lang="en-ZA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Department of Biodiversity and Conservation Biology</a:t>
            </a:r>
            <a:endParaRPr lang="en-ZA" sz="2000" b="0" strike="noStrike" spc="-1">
              <a:latin typeface="Arial"/>
            </a:endParaRPr>
          </a:p>
        </p:txBody>
      </p:sp>
      <p:pic>
        <p:nvPicPr>
          <p:cNvPr id="123" name="Picture 7"/>
          <p:cNvPicPr/>
          <p:nvPr/>
        </p:nvPicPr>
        <p:blipFill>
          <a:blip r:embed="rId3" cstate="print"/>
          <a:stretch/>
        </p:blipFill>
        <p:spPr>
          <a:xfrm>
            <a:off x="10553040" y="5176800"/>
            <a:ext cx="984960" cy="1136880"/>
          </a:xfrm>
          <a:prstGeom prst="rect">
            <a:avLst/>
          </a:prstGeom>
          <a:ln>
            <a:noFill/>
          </a:ln>
        </p:spPr>
      </p:pic>
      <p:pic>
        <p:nvPicPr>
          <p:cNvPr id="124" name="Picture 85"/>
          <p:cNvPicPr/>
          <p:nvPr/>
        </p:nvPicPr>
        <p:blipFill>
          <a:blip r:embed="rId4" cstate="print"/>
          <a:srcRect l="13216" t="5880" r="29412" b="17681"/>
          <a:stretch/>
        </p:blipFill>
        <p:spPr>
          <a:xfrm>
            <a:off x="4656600" y="2040480"/>
            <a:ext cx="2876400" cy="25556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80040" y="2034000"/>
            <a:ext cx="7584480" cy="28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Z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1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5800" y="336960"/>
            <a:ext cx="598932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910080" y="1788480"/>
            <a:ext cx="10369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Relationship between satellite SST and coastal </a:t>
            </a:r>
            <a:r>
              <a:rPr lang="en-ZA" sz="2400" b="0" i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in situ </a:t>
            </a:r>
            <a:r>
              <a:rPr lang="en-ZA" sz="24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seawater temperature</a:t>
            </a: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483280" y="336960"/>
            <a:ext cx="7222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Results: Linear regressions</a:t>
            </a:r>
            <a:endParaRPr lang="en-ZA" sz="4000" b="0" strike="noStrike" spc="-1">
              <a:latin typeface="Arial"/>
            </a:endParaRPr>
          </a:p>
        </p:txBody>
      </p:sp>
      <p:graphicFrame>
        <p:nvGraphicFramePr>
          <p:cNvPr id="174" name="Table 5"/>
          <p:cNvGraphicFramePr/>
          <p:nvPr>
            <p:extLst>
              <p:ext uri="{D42A27DB-BD31-4B8C-83A1-F6EECF244321}">
                <p14:modId xmlns:p14="http://schemas.microsoft.com/office/powerpoint/2010/main" xmlns="" val="990056014"/>
              </p:ext>
            </p:extLst>
          </p:nvPr>
        </p:nvGraphicFramePr>
        <p:xfrm>
          <a:off x="1593180" y="3268573"/>
          <a:ext cx="9034560" cy="2647440"/>
        </p:xfrm>
        <a:graphic>
          <a:graphicData uri="http://schemas.openxmlformats.org/drawingml/2006/table">
            <a:tbl>
              <a:tblPr/>
              <a:tblGrid>
                <a:gridCol w="301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1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11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82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1" i="1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 situ </a:t>
                      </a:r>
                      <a:r>
                        <a:rPr lang="en-ZA" sz="1800" b="1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data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1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Satellite data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Variability (%)</a:t>
                      </a:r>
                      <a:endParaRPr lang="en-ZA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236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SACTN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AVHRR and K10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58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2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MUR and CMC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55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29920" y="1788480"/>
            <a:ext cx="7584480" cy="28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Z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1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15800" y="336960"/>
            <a:ext cx="598932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2483280" y="336960"/>
            <a:ext cx="7222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Results: Linear regressions</a:t>
            </a:r>
            <a:endParaRPr lang="en-ZA" sz="4000" b="0" strike="noStrike" spc="-1">
              <a:latin typeface="Arial"/>
            </a:endParaRPr>
          </a:p>
        </p:txBody>
      </p:sp>
      <p:graphicFrame>
        <p:nvGraphicFramePr>
          <p:cNvPr id="179" name="Table 5"/>
          <p:cNvGraphicFramePr/>
          <p:nvPr>
            <p:extLst>
              <p:ext uri="{D42A27DB-BD31-4B8C-83A1-F6EECF244321}">
                <p14:modId xmlns:p14="http://schemas.microsoft.com/office/powerpoint/2010/main" xmlns="" val="3935954168"/>
              </p:ext>
            </p:extLst>
          </p:nvPr>
        </p:nvGraphicFramePr>
        <p:xfrm>
          <a:off x="1442279" y="2054382"/>
          <a:ext cx="9675663" cy="3678760"/>
        </p:xfrm>
        <a:graphic>
          <a:graphicData uri="http://schemas.openxmlformats.org/drawingml/2006/table">
            <a:tbl>
              <a:tblPr/>
              <a:tblGrid>
                <a:gridCol w="2585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0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9896"/>
              </a:tblGrid>
              <a:tr h="680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1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Data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1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Wind and wave direction (%)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1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Wave height (%)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strike="noStrike" spc="-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</a:rPr>
                        <a:t>Wave period (%)</a:t>
                      </a:r>
                      <a:endParaRPr lang="en-ZA" sz="1800" b="0" strike="noStrike" spc="-1" dirty="0" smtClean="0">
                        <a:latin typeface="+mn-lt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 smtClean="0">
                          <a:latin typeface="Arial"/>
                        </a:rPr>
                        <a:t>SACTN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0–3</a:t>
                      </a:r>
                      <a:endParaRPr lang="en-ZA" sz="1800" b="0" strike="noStrike" spc="-1" dirty="0" smtClean="0">
                        <a:latin typeface="+mn-lt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 smtClean="0">
                          <a:latin typeface="Arial"/>
                        </a:rPr>
                        <a:t>7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</a:tr>
              <a:tr h="59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AVHRR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0–3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MUR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CMC</a:t>
                      </a:r>
                      <a:endParaRPr lang="en-ZA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0–3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</a:t>
                      </a:r>
                      <a:endParaRPr lang="en-ZA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ZA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K10</a:t>
                      </a:r>
                      <a:endParaRPr lang="en-ZA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ZA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ZA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29920" y="1788480"/>
            <a:ext cx="7584480" cy="28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Z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1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115800" y="336960"/>
            <a:ext cx="598932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144"/>
          <p:cNvPicPr/>
          <p:nvPr/>
        </p:nvPicPr>
        <p:blipFill>
          <a:blip r:embed="rId3" cstate="print"/>
          <a:stretch/>
        </p:blipFill>
        <p:spPr>
          <a:xfrm>
            <a:off x="6420240" y="1220760"/>
            <a:ext cx="5165280" cy="5187240"/>
          </a:xfrm>
          <a:prstGeom prst="rect">
            <a:avLst/>
          </a:prstGeom>
          <a:ln>
            <a:noFill/>
          </a:ln>
        </p:spPr>
      </p:pic>
      <p:pic>
        <p:nvPicPr>
          <p:cNvPr id="183" name="Picture 145"/>
          <p:cNvPicPr/>
          <p:nvPr/>
        </p:nvPicPr>
        <p:blipFill>
          <a:blip r:embed="rId4" cstate="print"/>
          <a:stretch/>
        </p:blipFill>
        <p:spPr>
          <a:xfrm>
            <a:off x="604080" y="1220760"/>
            <a:ext cx="5165280" cy="518724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2483280" y="336960"/>
            <a:ext cx="7222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 and wave rose diagrams </a:t>
            </a:r>
            <a:endParaRPr lang="en-ZA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483280" y="336960"/>
            <a:ext cx="7222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Discussion</a:t>
            </a:r>
            <a:endParaRPr lang="en-ZA" sz="40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17920" y="1408320"/>
            <a:ext cx="10553400" cy="13640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study aimed to investigate how broad-scale SST and wind and wave action influence variation in coastal seawater temperature along the South African coastline</a:t>
            </a:r>
            <a:endParaRPr lang="en-ZA" sz="2400" b="0" strike="noStrike" spc="-1" dirty="0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51860" y="3148560"/>
            <a:ext cx="10685520" cy="33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ZA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Sinnett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ZA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Feddesen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(2014) showed that wave energy is responsible for temperature variation within the coastal region, but this did not offer any mechanistic influence on the alongshore thermal variability</a:t>
            </a:r>
            <a:endParaRPr lang="en-ZA" sz="24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Wave energy along the South African coastline is consistently high, wind and wave action do not significantly influence seawater temperature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483280" y="336960"/>
            <a:ext cx="7222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Discussion</a:t>
            </a:r>
            <a:endParaRPr lang="en-ZA" sz="40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17260" y="2319307"/>
            <a:ext cx="11157480" cy="2219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SST data presented the broader-scale situation along the coast, and we use it here as a forcing boundary that we hypothesise influence the coastal temperatures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Broad scale properties explain 58% of the variability along the coastline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190840" y="1242720"/>
            <a:ext cx="180792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483280" y="336960"/>
            <a:ext cx="7222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lang="en-ZA" sz="40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90195" y="1172639"/>
            <a:ext cx="11408849" cy="58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East-west thermal temperature gradient influences the nature of our findings and is caused by coastal upwelling, thermohaline circulation, solar </a:t>
            </a:r>
            <a:r>
              <a:rPr lang="en-ZA" sz="23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radiation and </a:t>
            </a:r>
            <a:r>
              <a:rPr lang="en-ZA" sz="2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currents </a:t>
            </a:r>
            <a:endParaRPr lang="en-ZA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3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Environmental factors such as air temperature and humidity may be responsible for temperature variation</a:t>
            </a:r>
            <a:endParaRPr lang="en-ZA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3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Factors such as local bathymetry, vertical mixing, internal waves, tides, local geomorphology, and diurnal solar heating may influence coastal seawater temperature</a:t>
            </a:r>
            <a:endParaRPr lang="en-ZA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3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Surface layer heating is high at low wind speed</a:t>
            </a:r>
            <a:endParaRPr lang="en-ZA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3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 and wave action may not be directly affecting ocean temperatures but has a profound influence on species distributions along the coastline.</a:t>
            </a:r>
            <a:endParaRPr lang="en-ZA" sz="2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xmlns="" id="{8220FCA2-82AD-45DE-BD69-E9F39C313DBF}"/>
              </a:ext>
            </a:extLst>
          </p:cNvPr>
          <p:cNvSpPr/>
          <p:nvPr/>
        </p:nvSpPr>
        <p:spPr>
          <a:xfrm>
            <a:off x="2483280" y="336960"/>
            <a:ext cx="7222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Acknowledgements</a:t>
            </a:r>
            <a:endParaRPr lang="en-ZA" sz="40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xmlns="" id="{BB8D651D-AF71-4E6F-85BF-16C8DBFA8DD0}"/>
              </a:ext>
            </a:extLst>
          </p:cNvPr>
          <p:cNvSpPr/>
          <p:nvPr/>
        </p:nvSpPr>
        <p:spPr>
          <a:xfrm>
            <a:off x="710546" y="1340589"/>
            <a:ext cx="10770908" cy="165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ZA" sz="2400" spc="-1" dirty="0">
                <a:solidFill>
                  <a:srgbClr val="000000"/>
                </a:solidFill>
                <a:latin typeface="Arial"/>
              </a:rPr>
              <a:t>I would like to thank my supervisor Prof. AJ Smit and my co-supervisors </a:t>
            </a:r>
            <a:r>
              <a:rPr lang="en-ZA" sz="2400" spc="-1" dirty="0" err="1">
                <a:solidFill>
                  <a:srgbClr val="000000"/>
                </a:solidFill>
                <a:latin typeface="Arial"/>
              </a:rPr>
              <a:t>Dr.</a:t>
            </a:r>
            <a:r>
              <a:rPr lang="en-ZA" sz="2400" spc="-1" dirty="0">
                <a:solidFill>
                  <a:srgbClr val="000000"/>
                </a:solidFill>
                <a:latin typeface="Arial"/>
              </a:rPr>
              <a:t> Robert Williamson and </a:t>
            </a:r>
            <a:r>
              <a:rPr lang="en-ZA" sz="2400" spc="-1" dirty="0" err="1">
                <a:solidFill>
                  <a:srgbClr val="000000"/>
                </a:solidFill>
                <a:latin typeface="Arial"/>
              </a:rPr>
              <a:t>Dr.</a:t>
            </a:r>
            <a:r>
              <a:rPr lang="en-ZA" sz="2400" spc="-1" dirty="0">
                <a:solidFill>
                  <a:srgbClr val="000000"/>
                </a:solidFill>
                <a:latin typeface="Arial"/>
              </a:rPr>
              <a:t> Robert Schlegel</a:t>
            </a:r>
          </a:p>
          <a:p>
            <a:pPr marL="21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ZA" sz="2400" spc="-1" dirty="0">
              <a:solidFill>
                <a:srgbClr val="000000"/>
              </a:solidFill>
              <a:latin typeface="Arial"/>
            </a:endParaRPr>
          </a:p>
          <a:p>
            <a:pPr marL="21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ZA" sz="2400" spc="-1" dirty="0">
                <a:solidFill>
                  <a:srgbClr val="000000"/>
                </a:solidFill>
                <a:latin typeface="Arial"/>
              </a:rPr>
              <a:t>Thanks to Team Kelp for their valuable contributions made to this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483280" y="336960"/>
            <a:ext cx="7222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ZA" sz="4000" b="0" strike="noStrike" spc="-1" dirty="0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987652" y="1392362"/>
            <a:ext cx="10213935" cy="116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2400" b="0" strike="noStrike" spc="-1" dirty="0" err="1">
                <a:latin typeface="Arial"/>
              </a:rPr>
              <a:t>Sinnett</a:t>
            </a:r>
            <a:r>
              <a:rPr lang="en-ZA" sz="2400" b="0" strike="noStrike" spc="-1" dirty="0">
                <a:latin typeface="Arial"/>
              </a:rPr>
              <a:t> G, </a:t>
            </a:r>
            <a:r>
              <a:rPr lang="en-ZA" sz="2400" b="0" strike="noStrike" spc="-1" dirty="0" err="1">
                <a:latin typeface="Arial"/>
              </a:rPr>
              <a:t>Feddersen</a:t>
            </a:r>
            <a:r>
              <a:rPr lang="en-ZA" sz="2400" b="0" strike="noStrike" spc="-1" dirty="0">
                <a:latin typeface="Arial"/>
              </a:rPr>
              <a:t> F. 2014. The Surf Zone Heat Budget: The Effect of Wave Heating. Geophysical Research Letters 41 (20): 7217–26.</a:t>
            </a:r>
          </a:p>
          <a:p>
            <a:endParaRPr lang="en-ZA" sz="2400" b="0" strike="noStrike" spc="-1" dirty="0">
              <a:latin typeface="Arial"/>
            </a:endParaRPr>
          </a:p>
          <a:p>
            <a:r>
              <a:rPr lang="en-ZA" sz="2400" b="0" strike="noStrike" spc="-1" dirty="0">
                <a:latin typeface="Arial"/>
              </a:rPr>
              <a:t>Smit AJ, Bolton JJ, Anderson RJ. 2017. Seaweeds in Two Oceans: Beta-Diversity. Frontiers in Marine Science 4: 404.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411440" y="24372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ZA" sz="40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54920" y="1393200"/>
            <a:ext cx="10913400" cy="211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Seawater temperature is a key indicator of environmental change</a:t>
            </a:r>
            <a:endParaRPr lang="en-ZA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>
              <a:latin typeface="Arial"/>
            </a:endParaRPr>
          </a:p>
          <a:p>
            <a:pPr marL="285840" indent="-28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Nearshore processes (wave action, coastal winds, surface radiant heating)</a:t>
            </a:r>
            <a:endParaRPr lang="en-ZA" sz="2400" b="0" strike="noStrike" spc="-1">
              <a:latin typeface="Arial"/>
            </a:endParaRPr>
          </a:p>
          <a:p>
            <a:pPr marL="2520">
              <a:lnSpc>
                <a:spcPct val="100000"/>
              </a:lnSpc>
            </a:pPr>
            <a:endParaRPr lang="en-ZA" sz="2400" b="0" strike="noStrike" spc="-1">
              <a:latin typeface="Arial"/>
            </a:endParaRPr>
          </a:p>
          <a:p>
            <a:pPr marL="285840" indent="-28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Temperature variation for the biogeographical limits of organisms</a:t>
            </a:r>
            <a:endParaRPr lang="en-ZA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>
              <a:latin typeface="Arial"/>
            </a:endParaRPr>
          </a:p>
        </p:txBody>
      </p:sp>
      <p:pic>
        <p:nvPicPr>
          <p:cNvPr id="127" name="Picture 1"/>
          <p:cNvPicPr/>
          <p:nvPr/>
        </p:nvPicPr>
        <p:blipFill>
          <a:blip r:embed="rId3" cstate="print"/>
          <a:stretch/>
        </p:blipFill>
        <p:spPr>
          <a:xfrm>
            <a:off x="754920" y="4029840"/>
            <a:ext cx="3299400" cy="223308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8" name="Picture 4"/>
          <p:cNvPicPr/>
          <p:nvPr/>
        </p:nvPicPr>
        <p:blipFill>
          <a:blip r:embed="rId4" cstate="print"/>
          <a:stretch/>
        </p:blipFill>
        <p:spPr>
          <a:xfrm>
            <a:off x="4444920" y="4029840"/>
            <a:ext cx="3299400" cy="223308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9" name="Picture 3"/>
          <p:cNvPicPr/>
          <p:nvPr/>
        </p:nvPicPr>
        <p:blipFill>
          <a:blip r:embed="rId5" cstate="print"/>
          <a:stretch/>
        </p:blipFill>
        <p:spPr>
          <a:xfrm>
            <a:off x="8135280" y="4029840"/>
            <a:ext cx="3299400" cy="223308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1" name="CustomShape 2"/>
          <p:cNvSpPr/>
          <p:nvPr/>
        </p:nvSpPr>
        <p:spPr>
          <a:xfrm flipH="1">
            <a:off x="482160" y="5501917"/>
            <a:ext cx="11227680" cy="985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Temperature gradients are associated with differences in ecosystem</a:t>
            </a: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physiology, species distribution, and habitat structure</a:t>
            </a:r>
            <a:endParaRPr lang="en-ZA" sz="24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411440" y="24372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ZA" sz="4000" b="0" strike="noStrike" spc="-1">
              <a:latin typeface="Arial"/>
            </a:endParaRPr>
          </a:p>
        </p:txBody>
      </p:sp>
      <p:pic>
        <p:nvPicPr>
          <p:cNvPr id="133" name="Picture 94"/>
          <p:cNvPicPr/>
          <p:nvPr/>
        </p:nvPicPr>
        <p:blipFill>
          <a:blip r:embed="rId3" cstate="print"/>
          <a:srcRect l="36228" t="13354" r="24807" b="37365"/>
          <a:stretch/>
        </p:blipFill>
        <p:spPr>
          <a:xfrm>
            <a:off x="6456784" y="1242000"/>
            <a:ext cx="5054936" cy="3575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4" name="CustomShape 4"/>
          <p:cNvSpPr/>
          <p:nvPr/>
        </p:nvSpPr>
        <p:spPr>
          <a:xfrm>
            <a:off x="631440" y="2059494"/>
            <a:ext cx="5613840" cy="1940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Benguela Current – Driven by anticyclone high pressure systems   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Agulhas Current – Driven by wind stress curl between the southeast trade winds 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5076720" y="1352520"/>
            <a:ext cx="5459400" cy="4746600"/>
            <a:chOff x="5076720" y="1352520"/>
            <a:chExt cx="5459400" cy="4746600"/>
          </a:xfrm>
        </p:grpSpPr>
        <p:sp>
          <p:nvSpPr>
            <p:cNvPr id="136" name="CustomShape 2"/>
            <p:cNvSpPr/>
            <p:nvPr/>
          </p:nvSpPr>
          <p:spPr>
            <a:xfrm>
              <a:off x="5076720" y="1352520"/>
              <a:ext cx="4746600" cy="47466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3"/>
            <p:cNvSpPr/>
            <p:nvPr/>
          </p:nvSpPr>
          <p:spPr>
            <a:xfrm>
              <a:off x="7451640" y="1555920"/>
              <a:ext cx="3084480" cy="139572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8600" tIns="138600" rIns="83880" bIns="138960" anchor="ctr"/>
            <a:lstStyle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lang="en-ZA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SACTN dataset:</a:t>
              </a:r>
              <a:r>
                <a:rPr lang="en-ZA" sz="2400" b="0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in situ </a:t>
              </a:r>
              <a:r>
                <a:rPr lang="en-ZA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collected seawater temperature</a:t>
              </a:r>
              <a:endParaRPr lang="en-ZA" sz="2400" b="0" strike="noStrike" spc="-1">
                <a:latin typeface="Arial"/>
              </a:endParaRPr>
            </a:p>
          </p:txBody>
        </p:sp>
        <p:sp>
          <p:nvSpPr>
            <p:cNvPr id="138" name="CustomShape 4"/>
            <p:cNvSpPr/>
            <p:nvPr/>
          </p:nvSpPr>
          <p:spPr>
            <a:xfrm>
              <a:off x="7451640" y="3094560"/>
              <a:ext cx="3084480" cy="112176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8600" tIns="138600" rIns="83880" bIns="138960" anchor="ctr"/>
            <a:lstStyle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lang="en-ZA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Reanalysis: wind and wave </a:t>
              </a:r>
              <a:endParaRPr lang="en-ZA" sz="2400" b="0" strike="noStrike" spc="-1">
                <a:latin typeface="Arial"/>
              </a:endParaRPr>
            </a:p>
          </p:txBody>
        </p:sp>
        <p:sp>
          <p:nvSpPr>
            <p:cNvPr id="139" name="CustomShape 5"/>
            <p:cNvSpPr/>
            <p:nvPr/>
          </p:nvSpPr>
          <p:spPr>
            <a:xfrm>
              <a:off x="7451640" y="4359600"/>
              <a:ext cx="3084480" cy="112176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8600" tIns="138600" rIns="83880" bIns="138960" anchor="ctr"/>
            <a:lstStyle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lang="en-ZA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Satellite SST</a:t>
              </a:r>
              <a:endParaRPr lang="en-ZA" sz="2400" b="0" strike="noStrike" spc="-1">
                <a:latin typeface="Arial"/>
              </a:endParaRPr>
            </a:p>
          </p:txBody>
        </p:sp>
      </p:grpSp>
      <p:grpSp>
        <p:nvGrpSpPr>
          <p:cNvPr id="140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1" name="CustomShape 7"/>
          <p:cNvSpPr/>
          <p:nvPr/>
        </p:nvSpPr>
        <p:spPr>
          <a:xfrm>
            <a:off x="1013760" y="302940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Datasets available:   </a:t>
            </a:r>
            <a:endParaRPr lang="en-ZA" sz="3200" b="0" strike="noStrike" spc="-1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4411440" y="24372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ZA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46560" y="1171440"/>
            <a:ext cx="11168280" cy="14241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526680" y="1359360"/>
            <a:ext cx="11168280" cy="12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intention of this study was to examine the influence of broader scale ocean physical data on the coastal seawater temperature variability</a:t>
            </a:r>
            <a:endParaRPr lang="en-ZA" sz="24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07160" y="244080"/>
            <a:ext cx="420696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Aim of the study </a:t>
            </a:r>
            <a:endParaRPr lang="en-ZA" sz="40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262160" y="307242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Objectives  </a:t>
            </a:r>
            <a:endParaRPr lang="en-ZA" sz="4000" b="0" strike="noStrike" spc="-1" dirty="0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631920" y="4023411"/>
            <a:ext cx="1092816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examine whether or not oceanic SST and wind and wave action contribute towards a variation in seawater temperatures along the South African coastline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examine whether or not we can use broad scale data to understand small scale differences along the coastline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17200" y="1363320"/>
            <a:ext cx="10851120" cy="4085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Wind and wave dataset</a:t>
            </a: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NCEP: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Wind and wave characteristics comprise of wave height (</a:t>
            </a:r>
            <a:r>
              <a:rPr lang="en-ZA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hs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wave period (</a:t>
            </a:r>
            <a:r>
              <a:rPr lang="en-ZA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tp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wave direction (</a:t>
            </a:r>
            <a:r>
              <a:rPr lang="en-ZA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wind direction (</a:t>
            </a:r>
            <a:r>
              <a:rPr lang="en-ZA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dirw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and wind speed (</a:t>
            </a:r>
            <a:r>
              <a:rPr lang="en-ZA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spw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4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Temperature datasets</a:t>
            </a: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24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situ</a:t>
            </a:r>
            <a:r>
              <a:rPr lang="en-ZA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SACTN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Satellite SST data: 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AVHRR, MUR, CMC, K10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260960" y="24552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Methods </a:t>
            </a:r>
            <a:endParaRPr lang="en-ZA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64800" y="1240560"/>
            <a:ext cx="10396080" cy="255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1369800" y="1315080"/>
            <a:ext cx="9449640" cy="22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ZA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Analyses were conducted in R software version 3.4.2</a:t>
            </a: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 used within this study and comprehensive script used for data analyses and production of figures can be found at</a:t>
            </a: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https://github.com/AmierohAbrahams/HONOURSPROJECT</a:t>
            </a: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ZA" sz="2400" b="0" strike="noStrike" spc="-1" dirty="0">
              <a:latin typeface="Arial"/>
            </a:endParaRPr>
          </a:p>
        </p:txBody>
      </p:sp>
      <p:pic>
        <p:nvPicPr>
          <p:cNvPr id="152" name="Picture 126"/>
          <p:cNvPicPr/>
          <p:nvPr/>
        </p:nvPicPr>
        <p:blipFill>
          <a:blip r:embed="rId3" cstate="print"/>
          <a:srcRect l="1032" t="2641" r="61633" b="15847"/>
          <a:stretch/>
        </p:blipFill>
        <p:spPr>
          <a:xfrm>
            <a:off x="4685400" y="4068360"/>
            <a:ext cx="2818440" cy="241416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4260960" y="27216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Methods </a:t>
            </a:r>
            <a:endParaRPr lang="en-ZA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27440" y="31212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Site Selection </a:t>
            </a:r>
            <a:endParaRPr lang="en-ZA" sz="40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82400" y="1567440"/>
            <a:ext cx="4757760" cy="546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Z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1800" b="0" strike="noStrike" spc="-1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Sites were selected based on a clustering algorithm</a:t>
            </a:r>
            <a:endParaRPr lang="en-ZA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800" b="0" strike="noStrike" spc="-1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Mean, minimum, and maximum temperatures</a:t>
            </a:r>
            <a:endParaRPr lang="en-ZA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800" b="0" strike="noStrike" spc="-1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Three sites per cluster</a:t>
            </a:r>
            <a:endParaRPr lang="en-ZA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2800" b="0" strike="noStrike" spc="-1">
              <a:latin typeface="Arial"/>
            </a:endParaRPr>
          </a:p>
        </p:txBody>
      </p:sp>
      <p:pic>
        <p:nvPicPr>
          <p:cNvPr id="156" name="Picture 119"/>
          <p:cNvPicPr/>
          <p:nvPr/>
        </p:nvPicPr>
        <p:blipFill>
          <a:blip r:embed="rId3" cstate="print"/>
          <a:stretch/>
        </p:blipFill>
        <p:spPr>
          <a:xfrm>
            <a:off x="5384520" y="154080"/>
            <a:ext cx="6520680" cy="652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260960" y="322200"/>
            <a:ext cx="366768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Analysis</a:t>
            </a:r>
            <a:endParaRPr lang="en-ZA" sz="4000" b="0" strike="noStrike" spc="-1">
              <a:latin typeface="Arial"/>
            </a:endParaRPr>
          </a:p>
        </p:txBody>
      </p:sp>
      <p:grpSp>
        <p:nvGrpSpPr>
          <p:cNvPr id="158" name="Group 2"/>
          <p:cNvGrpSpPr/>
          <p:nvPr/>
        </p:nvGrpSpPr>
        <p:grpSpPr>
          <a:xfrm>
            <a:off x="652320" y="2234520"/>
            <a:ext cx="10885680" cy="2878920"/>
            <a:chOff x="652320" y="2234520"/>
            <a:chExt cx="10885680" cy="2878920"/>
          </a:xfrm>
        </p:grpSpPr>
        <p:sp>
          <p:nvSpPr>
            <p:cNvPr id="159" name="CustomShape 3"/>
            <p:cNvSpPr/>
            <p:nvPr/>
          </p:nvSpPr>
          <p:spPr>
            <a:xfrm>
              <a:off x="9501840" y="2657520"/>
              <a:ext cx="2036160" cy="203652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4"/>
            <p:cNvSpPr/>
            <p:nvPr/>
          </p:nvSpPr>
          <p:spPr>
            <a:xfrm>
              <a:off x="9568800" y="2725200"/>
              <a:ext cx="1900440" cy="190044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5560" tIns="25560" rIns="25560" bIns="2556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ZA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ANOVA analyses </a:t>
              </a:r>
              <a:endParaRPr lang="en-ZA" sz="2000" b="0" strike="noStrike" spc="-1">
                <a:latin typeface="Arial"/>
              </a:endParaRPr>
            </a:p>
          </p:txBody>
        </p:sp>
        <p:sp>
          <p:nvSpPr>
            <p:cNvPr id="161" name="CustomShape 5"/>
            <p:cNvSpPr/>
            <p:nvPr/>
          </p:nvSpPr>
          <p:spPr>
            <a:xfrm rot="2700000">
              <a:off x="7394760" y="2656080"/>
              <a:ext cx="2035800" cy="2035800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6"/>
            <p:cNvSpPr/>
            <p:nvPr/>
          </p:nvSpPr>
          <p:spPr>
            <a:xfrm>
              <a:off x="7463160" y="2725200"/>
              <a:ext cx="1900440" cy="190044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5560" tIns="25560" rIns="25560" bIns="2556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ZA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Linear Models</a:t>
              </a:r>
              <a:endParaRPr lang="en-ZA" sz="2000" b="0" strike="noStrike" spc="-1">
                <a:latin typeface="Arial"/>
              </a:endParaRPr>
            </a:p>
          </p:txBody>
        </p:sp>
        <p:sp>
          <p:nvSpPr>
            <p:cNvPr id="163" name="CustomShape 7"/>
            <p:cNvSpPr/>
            <p:nvPr/>
          </p:nvSpPr>
          <p:spPr>
            <a:xfrm rot="2700000">
              <a:off x="5289120" y="2656080"/>
              <a:ext cx="2035800" cy="2035800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8"/>
            <p:cNvSpPr/>
            <p:nvPr/>
          </p:nvSpPr>
          <p:spPr>
            <a:xfrm>
              <a:off x="5356080" y="2725200"/>
              <a:ext cx="1900440" cy="190044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5560" tIns="25560" rIns="25560" bIns="2556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ZA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Mean and SD</a:t>
              </a:r>
              <a:endParaRPr lang="en-ZA" sz="2000" b="0" strike="noStrike" spc="-1">
                <a:latin typeface="Arial"/>
              </a:endParaRPr>
            </a:p>
          </p:txBody>
        </p:sp>
        <p:sp>
          <p:nvSpPr>
            <p:cNvPr id="165" name="CustomShape 9"/>
            <p:cNvSpPr/>
            <p:nvPr/>
          </p:nvSpPr>
          <p:spPr>
            <a:xfrm rot="2700000">
              <a:off x="3182040" y="2656080"/>
              <a:ext cx="2035800" cy="2035800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10"/>
            <p:cNvSpPr/>
            <p:nvPr/>
          </p:nvSpPr>
          <p:spPr>
            <a:xfrm>
              <a:off x="3249000" y="2725200"/>
              <a:ext cx="1900440" cy="190044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5560" tIns="25560" rIns="25560" bIns="2556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ZA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Matched sites in same cluster</a:t>
              </a:r>
              <a:endParaRPr lang="en-ZA" sz="2000" b="0" strike="noStrike" spc="-1">
                <a:latin typeface="Arial"/>
              </a:endParaRPr>
            </a:p>
          </p:txBody>
        </p:sp>
        <p:sp>
          <p:nvSpPr>
            <p:cNvPr id="167" name="CustomShape 11"/>
            <p:cNvSpPr/>
            <p:nvPr/>
          </p:nvSpPr>
          <p:spPr>
            <a:xfrm rot="2700000">
              <a:off x="1073880" y="2656080"/>
              <a:ext cx="2035800" cy="2035800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2"/>
            <p:cNvSpPr/>
            <p:nvPr/>
          </p:nvSpPr>
          <p:spPr>
            <a:xfrm>
              <a:off x="1142280" y="2725200"/>
              <a:ext cx="1900440" cy="190044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5560" tIns="25560" rIns="25560" bIns="2556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ZA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Haversine formula</a:t>
              </a:r>
              <a:endParaRPr lang="en-ZA" sz="2000" b="0" strike="noStrike" spc="-1">
                <a:latin typeface="Arial"/>
              </a:endParaRPr>
            </a:p>
          </p:txBody>
        </p:sp>
      </p:grpSp>
      <p:grpSp>
        <p:nvGrpSpPr>
          <p:cNvPr id="169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4753</TotalTime>
  <Words>1036</Words>
  <Application>Microsoft Office PowerPoint</Application>
  <PresentationFormat>Custom</PresentationFormat>
  <Paragraphs>174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Kylen</cp:lastModifiedBy>
  <cp:revision>313</cp:revision>
  <dcterms:created xsi:type="dcterms:W3CDTF">2018-02-26T16:37:23Z</dcterms:created>
  <dcterms:modified xsi:type="dcterms:W3CDTF">2018-11-30T08:10:29Z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