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_rels/presentation.xml.rels" ContentType="application/vnd.openxmlformats-package.relationships+xml"/>
  <Override PartName="/ppt/media/image11.png" ContentType="image/png"/>
  <Override PartName="/ppt/media/image18.jpeg" ContentType="image/jpeg"/>
  <Override PartName="/ppt/media/image10.png" ContentType="image/png"/>
  <Override PartName="/ppt/media/image9.png" ContentType="image/png"/>
  <Override PartName="/ppt/media/image8.png" ContentType="image/png"/>
  <Override PartName="/ppt/media/image7.png" ContentType="image/png"/>
  <Override PartName="/ppt/media/image2.jpeg" ContentType="image/jpeg"/>
  <Override PartName="/ppt/media/image13.png" ContentType="image/png"/>
  <Override PartName="/ppt/media/image14.png" ContentType="image/png"/>
  <Override PartName="/ppt/media/image15.png" ContentType="image/png"/>
  <Override PartName="/ppt/media/image17.png" ContentType="image/png"/>
  <Override PartName="/ppt/media/image1.gif" ContentType="image/gif"/>
  <Override PartName="/ppt/media/image16.png" ContentType="image/png"/>
  <Override PartName="/ppt/media/image5.jpeg" ContentType="image/jpeg"/>
  <Override PartName="/ppt/media/image3.png" ContentType="image/png"/>
  <Override PartName="/ppt/media/image4.png" ContentType="image/png"/>
  <Override PartName="/ppt/media/image6.jpeg" ContentType="image/jpeg"/>
  <Override PartName="/ppt/media/image12.png" ContentType="image/png"/>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7.xml.rels" ContentType="application/vnd.openxmlformats-package.relationships+xml"/>
  <Override PartName="/ppt/notesSlides/_rels/notesSlide24.xml.rels" ContentType="application/vnd.openxmlformats-package.relationships+xml"/>
  <Override PartName="/ppt/notesSlides/_rels/notesSlide16.xml.rels" ContentType="application/vnd.openxmlformats-package.relationships+xml"/>
  <Override PartName="/ppt/notesSlides/_rels/notesSlide6.xml.rels" ContentType="application/vnd.openxmlformats-package.relationships+xml"/>
  <Override PartName="/ppt/notesSlides/_rels/notesSlide22.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12.xml.rels" ContentType="application/vnd.openxmlformats-package.relationships+xml"/>
  <Override PartName="/ppt/notesSlides/_rels/notesSlide7.xml.rels" ContentType="application/vnd.openxmlformats-package.relationships+xml"/>
  <Override PartName="/ppt/notesSlides/_rels/notesSlide23.xml.rels" ContentType="application/vnd.openxmlformats-package.relationships+xml"/>
  <Override PartName="/ppt/notesSlides/_rels/notesSlide15.xml.rels" ContentType="application/vnd.openxmlformats-package.relationships+xml"/>
  <Override PartName="/ppt/notesSlides/_rels/notesSlide11.xml.rels" ContentType="application/vnd.openxmlformats-package.relationships+xml"/>
  <Override PartName="/ppt/notesSlides/_rels/notesSlide1.xml.rels" ContentType="application/vnd.openxmlformats-package.relationships+xml"/>
  <Override PartName="/ppt/notesSlides/_rels/notesSlide18.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21.xml.rels" ContentType="application/vnd.openxmlformats-package.relationships+xml"/>
  <Override PartName="/ppt/notesSlides/_rels/notesSlide13.xml.rels" ContentType="application/vnd.openxmlformats-package.relationships+xml"/>
  <Override PartName="/ppt/notesSlides/notesSlide19.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9.xml" ContentType="application/vnd.openxmlformats-officedocument.presentationml.notesSlide+xml"/>
  <Override PartName="/ppt/notesSlides/notesSlide24.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23.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s/_rels/slide9.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6.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slide18.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ZA" sz="4400" spc="-1" strike="noStrike">
                <a:latin typeface="Arial"/>
              </a:rPr>
              <a:t>Click to move the slide</a:t>
            </a:r>
            <a:endParaRPr b="0" lang="en-ZA"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en-ZA" sz="2000" spc="-1" strike="noStrike">
                <a:latin typeface="Arial"/>
              </a:rPr>
              <a:t>Click to edit the notes format</a:t>
            </a:r>
            <a:endParaRPr b="0" lang="en-ZA"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en-ZA" sz="1400" spc="-1" strike="noStrike">
                <a:latin typeface="Times New Roman"/>
              </a:rPr>
              <a:t> </a:t>
            </a:r>
            <a:endParaRPr b="0" lang="en-ZA"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en-ZA" sz="1400" spc="-1" strike="noStrike">
                <a:latin typeface="Times New Roman"/>
              </a:rPr>
              <a:t> </a:t>
            </a:r>
            <a:endParaRPr b="0" lang="en-ZA"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en-ZA" sz="1400" spc="-1" strike="noStrike">
                <a:latin typeface="Times New Roman"/>
              </a:rPr>
              <a:t> </a:t>
            </a:r>
            <a:endParaRPr b="0" lang="en-ZA"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A974D3E0-AABC-4CD0-970B-C9182DF38C92}" type="slidenum">
              <a:rPr b="0" lang="en-ZA" sz="1400" spc="-1" strike="noStrike">
                <a:latin typeface="Times New Roman"/>
              </a:rPr>
              <a:t>1</a:t>
            </a:fld>
            <a:endParaRPr b="0" lang="en-Z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685800" y="1143000"/>
            <a:ext cx="5484240" cy="3083760"/>
          </a:xfrm>
          <a:prstGeom prst="rect">
            <a:avLst/>
          </a:prstGeom>
        </p:spPr>
      </p:sp>
      <p:sp>
        <p:nvSpPr>
          <p:cNvPr id="183" name="PlaceHolder 2"/>
          <p:cNvSpPr>
            <a:spLocks noGrp="1"/>
          </p:cNvSpPr>
          <p:nvPr>
            <p:ph type="body"/>
          </p:nvPr>
        </p:nvSpPr>
        <p:spPr>
          <a:xfrm>
            <a:off x="685800" y="4400640"/>
            <a:ext cx="5483520" cy="3597480"/>
          </a:xfrm>
          <a:prstGeom prst="rect">
            <a:avLst/>
          </a:prstGeom>
        </p:spPr>
        <p:txBody>
          <a:bodyPr lIns="0" rIns="0" tIns="0" bIns="0">
            <a:noAutofit/>
          </a:bodyPr>
          <a:p>
            <a:endParaRPr b="0" lang="en-ZA" sz="2000" spc="-1" strike="noStrike">
              <a:latin typeface="Arial"/>
            </a:endParaRPr>
          </a:p>
        </p:txBody>
      </p:sp>
      <p:sp>
        <p:nvSpPr>
          <p:cNvPr id="184" name="CustomShape 3"/>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90BAD49-ADB8-4F36-80E6-3E6568EC0C5C}"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687240" y="1143000"/>
            <a:ext cx="5479200" cy="3082320"/>
          </a:xfrm>
          <a:prstGeom prst="rect">
            <a:avLst/>
          </a:prstGeom>
        </p:spPr>
      </p:sp>
      <p:sp>
        <p:nvSpPr>
          <p:cNvPr id="210" name="PlaceHolder 2"/>
          <p:cNvSpPr>
            <a:spLocks noGrp="1"/>
          </p:cNvSpPr>
          <p:nvPr>
            <p:ph type="body"/>
          </p:nvPr>
        </p:nvSpPr>
        <p:spPr>
          <a:xfrm>
            <a:off x="685800" y="4400640"/>
            <a:ext cx="5481720" cy="3595680"/>
          </a:xfrm>
          <a:prstGeom prst="rect">
            <a:avLst/>
          </a:prstGeom>
        </p:spPr>
        <p:txBody>
          <a:bodyPr lIns="0" rIns="0" tIns="0" bIns="0">
            <a:noAutofit/>
          </a:bodyPr>
          <a:p>
            <a:pPr marL="216000" indent="-211680">
              <a:lnSpc>
                <a:spcPct val="100000"/>
              </a:lnSpc>
            </a:pPr>
            <a:r>
              <a:rPr b="0" lang="en-ZA" sz="1200" spc="-1" strike="noStrike">
                <a:solidFill>
                  <a:srgbClr val="000000"/>
                </a:solidFill>
                <a:latin typeface="+mn-lt"/>
                <a:ea typeface="+mn-ea"/>
              </a:rPr>
              <a:t>Sactn data consist of satellite-derived SST and in situ derived sst</a:t>
            </a:r>
            <a:endParaRPr b="0" lang="en-ZA" sz="1200" spc="-1" strike="noStrike">
              <a:latin typeface="Arial"/>
            </a:endParaRPr>
          </a:p>
        </p:txBody>
      </p:sp>
      <p:sp>
        <p:nvSpPr>
          <p:cNvPr id="211" name="CustomShape 3"/>
          <p:cNvSpPr/>
          <p:nvPr/>
        </p:nvSpPr>
        <p:spPr>
          <a:xfrm>
            <a:off x="3884760" y="8685360"/>
            <a:ext cx="2967120" cy="4539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412FE26-3D28-4E93-8B6A-4F7BCE47E109}"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685800" y="1143000"/>
            <a:ext cx="5484240" cy="3083760"/>
          </a:xfrm>
          <a:prstGeom prst="rect">
            <a:avLst/>
          </a:prstGeom>
        </p:spPr>
      </p:sp>
      <p:sp>
        <p:nvSpPr>
          <p:cNvPr id="213" name="PlaceHolder 2"/>
          <p:cNvSpPr>
            <a:spLocks noGrp="1"/>
          </p:cNvSpPr>
          <p:nvPr>
            <p:ph type="body"/>
          </p:nvPr>
        </p:nvSpPr>
        <p:spPr>
          <a:xfrm>
            <a:off x="685800" y="4400640"/>
            <a:ext cx="5483520" cy="3597480"/>
          </a:xfrm>
          <a:prstGeom prst="rect">
            <a:avLst/>
          </a:prstGeom>
        </p:spPr>
        <p:txBody>
          <a:bodyPr lIns="0" rIns="0" tIns="0" bIns="0">
            <a:noAutofit/>
          </a:bodyPr>
          <a:p>
            <a:endParaRPr b="0" lang="en-ZA" sz="2000" spc="-1" strike="noStrike">
              <a:latin typeface="Arial"/>
            </a:endParaRPr>
          </a:p>
        </p:txBody>
      </p:sp>
      <p:sp>
        <p:nvSpPr>
          <p:cNvPr id="214" name="CustomShape 3"/>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4994D29-7B6C-4B70-8AE3-8E53CDE1AC68}" type="slidenum">
              <a:rPr b="0" lang="en-ZA" sz="1200" spc="-1" strike="noStrike">
                <a:solidFill>
                  <a:srgbClr val="000000"/>
                </a:solidFill>
                <a:latin typeface="Arial"/>
                <a:ea typeface="+mn-ea"/>
              </a:rPr>
              <a:t>1</a:t>
            </a:fld>
            <a:endParaRPr b="0" lang="en-ZA"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sldImg"/>
          </p:nvPr>
        </p:nvSpPr>
        <p:spPr>
          <a:xfrm>
            <a:off x="685800" y="1143000"/>
            <a:ext cx="5484240" cy="3083760"/>
          </a:xfrm>
          <a:prstGeom prst="rect">
            <a:avLst/>
          </a:prstGeom>
        </p:spPr>
      </p:sp>
      <p:sp>
        <p:nvSpPr>
          <p:cNvPr id="216" name="PlaceHolder 2"/>
          <p:cNvSpPr>
            <a:spLocks noGrp="1"/>
          </p:cNvSpPr>
          <p:nvPr>
            <p:ph type="body"/>
          </p:nvPr>
        </p:nvSpPr>
        <p:spPr>
          <a:xfrm>
            <a:off x="685800" y="4400640"/>
            <a:ext cx="5483520" cy="3597480"/>
          </a:xfrm>
          <a:prstGeom prst="rect">
            <a:avLst/>
          </a:prstGeom>
        </p:spPr>
        <p:txBody>
          <a:bodyPr lIns="0" rIns="0" tIns="0" bIns="0">
            <a:noAutofit/>
          </a:bodyPr>
          <a:p>
            <a:pPr marL="216000" indent="-213480">
              <a:lnSpc>
                <a:spcPct val="100000"/>
              </a:lnSpc>
            </a:pPr>
            <a:r>
              <a:rPr b="0" lang="en-ZA" sz="1200" spc="-1" strike="noStrike">
                <a:solidFill>
                  <a:srgbClr val="000000"/>
                </a:solidFill>
                <a:latin typeface="+mn-lt"/>
                <a:ea typeface="+mn-ea"/>
              </a:rPr>
              <a:t>Sactn data consist of satellite-derived SST and in situ derived sst</a:t>
            </a:r>
            <a:endParaRPr b="0" lang="en-ZA" sz="1200" spc="-1" strike="noStrike">
              <a:latin typeface="Arial"/>
            </a:endParaRPr>
          </a:p>
        </p:txBody>
      </p:sp>
      <p:sp>
        <p:nvSpPr>
          <p:cNvPr id="217" name="CustomShape 3"/>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29126B8-704D-4979-8435-0397234BA238}"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685800" y="1143000"/>
            <a:ext cx="5484240" cy="3083760"/>
          </a:xfrm>
          <a:prstGeom prst="rect">
            <a:avLst/>
          </a:prstGeom>
        </p:spPr>
      </p:sp>
      <p:sp>
        <p:nvSpPr>
          <p:cNvPr id="219" name="PlaceHolder 2"/>
          <p:cNvSpPr>
            <a:spLocks noGrp="1"/>
          </p:cNvSpPr>
          <p:nvPr>
            <p:ph type="body"/>
          </p:nvPr>
        </p:nvSpPr>
        <p:spPr>
          <a:xfrm>
            <a:off x="685800" y="4400640"/>
            <a:ext cx="5483520" cy="3597480"/>
          </a:xfrm>
          <a:prstGeom prst="rect">
            <a:avLst/>
          </a:prstGeom>
        </p:spPr>
        <p:txBody>
          <a:bodyPr lIns="0" rIns="0" tIns="0" bIns="0">
            <a:noAutofit/>
          </a:bodyPr>
          <a:p>
            <a:pPr marL="216000" indent="-21348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48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480">
              <a:lnSpc>
                <a:spcPct val="100000"/>
              </a:lnSpc>
            </a:pPr>
            <a:r>
              <a:rPr b="0" lang="en-ZA" sz="2000" spc="-1" strike="noStrike">
                <a:latin typeface="Arial"/>
              </a:rPr>
              <a:t>box), yielding the following expression</a:t>
            </a:r>
            <a:endParaRPr b="0" lang="en-ZA" sz="2000" spc="-1" strike="noStrike">
              <a:latin typeface="Arial"/>
            </a:endParaRPr>
          </a:p>
          <a:p>
            <a:pPr marL="216000" indent="-213480">
              <a:lnSpc>
                <a:spcPct val="100000"/>
              </a:lnSpc>
            </a:pPr>
            <a:endParaRPr b="0" lang="en-ZA" sz="2000" spc="-1" strike="noStrike">
              <a:latin typeface="Arial"/>
            </a:endParaRPr>
          </a:p>
          <a:p>
            <a:pPr marL="216000" indent="-213480">
              <a:lnSpc>
                <a:spcPct val="100000"/>
              </a:lnSpc>
            </a:pPr>
            <a:endParaRPr b="0" lang="en-ZA" sz="2000" spc="-1" strike="noStrike">
              <a:latin typeface="Arial"/>
            </a:endParaRPr>
          </a:p>
        </p:txBody>
      </p:sp>
      <p:sp>
        <p:nvSpPr>
          <p:cNvPr id="220" name="CustomShape 3"/>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F597B3A-5CC5-4906-A054-DE8DE3892C27}"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sldImg"/>
          </p:nvPr>
        </p:nvSpPr>
        <p:spPr>
          <a:xfrm>
            <a:off x="685800" y="1143000"/>
            <a:ext cx="5484240" cy="3083760"/>
          </a:xfrm>
          <a:prstGeom prst="rect">
            <a:avLst/>
          </a:prstGeom>
        </p:spPr>
      </p:sp>
      <p:sp>
        <p:nvSpPr>
          <p:cNvPr id="222" name="PlaceHolder 2"/>
          <p:cNvSpPr>
            <a:spLocks noGrp="1"/>
          </p:cNvSpPr>
          <p:nvPr>
            <p:ph type="body"/>
          </p:nvPr>
        </p:nvSpPr>
        <p:spPr>
          <a:xfrm>
            <a:off x="685800" y="4400640"/>
            <a:ext cx="5483520" cy="3597480"/>
          </a:xfrm>
          <a:prstGeom prst="rect">
            <a:avLst/>
          </a:prstGeom>
        </p:spPr>
        <p:txBody>
          <a:bodyPr lIns="0" rIns="0" tIns="0" bIns="0">
            <a:noAutofit/>
          </a:bodyPr>
          <a:p>
            <a:pPr marL="216000" indent="-21348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48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480">
              <a:lnSpc>
                <a:spcPct val="100000"/>
              </a:lnSpc>
            </a:pPr>
            <a:r>
              <a:rPr b="0" lang="en-ZA" sz="2000" spc="-1" strike="noStrike">
                <a:latin typeface="Arial"/>
              </a:rPr>
              <a:t>box), yielding the following expression</a:t>
            </a:r>
            <a:endParaRPr b="0" lang="en-ZA" sz="2000" spc="-1" strike="noStrike">
              <a:latin typeface="Arial"/>
            </a:endParaRPr>
          </a:p>
          <a:p>
            <a:pPr marL="216000" indent="-213480">
              <a:lnSpc>
                <a:spcPct val="100000"/>
              </a:lnSpc>
            </a:pPr>
            <a:endParaRPr b="0" lang="en-ZA" sz="2000" spc="-1" strike="noStrike">
              <a:latin typeface="Arial"/>
            </a:endParaRPr>
          </a:p>
          <a:p>
            <a:pPr marL="216000" indent="-213480">
              <a:lnSpc>
                <a:spcPct val="100000"/>
              </a:lnSpc>
            </a:pPr>
            <a:endParaRPr b="0" lang="en-ZA" sz="2000" spc="-1" strike="noStrike">
              <a:latin typeface="Arial"/>
            </a:endParaRPr>
          </a:p>
        </p:txBody>
      </p:sp>
      <p:sp>
        <p:nvSpPr>
          <p:cNvPr id="223" name="CustomShape 3"/>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4060367-7E1C-48F5-9CCF-502889F14B52}"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685800" y="1143000"/>
            <a:ext cx="5484240" cy="3083760"/>
          </a:xfrm>
          <a:prstGeom prst="rect">
            <a:avLst/>
          </a:prstGeom>
        </p:spPr>
      </p:sp>
      <p:sp>
        <p:nvSpPr>
          <p:cNvPr id="225" name="PlaceHolder 2"/>
          <p:cNvSpPr>
            <a:spLocks noGrp="1"/>
          </p:cNvSpPr>
          <p:nvPr>
            <p:ph type="body"/>
          </p:nvPr>
        </p:nvSpPr>
        <p:spPr>
          <a:xfrm>
            <a:off x="685800" y="4400640"/>
            <a:ext cx="5483520" cy="3597480"/>
          </a:xfrm>
          <a:prstGeom prst="rect">
            <a:avLst/>
          </a:prstGeom>
        </p:spPr>
        <p:txBody>
          <a:bodyPr lIns="0" rIns="0" tIns="0" bIns="0">
            <a:noAutofit/>
          </a:bodyPr>
          <a:p>
            <a:pPr marL="216000" indent="-21348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48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480">
              <a:lnSpc>
                <a:spcPct val="100000"/>
              </a:lnSpc>
            </a:pPr>
            <a:r>
              <a:rPr b="0" lang="en-ZA" sz="2000" spc="-1" strike="noStrike">
                <a:latin typeface="Arial"/>
              </a:rPr>
              <a:t>box), yielding the following expression</a:t>
            </a:r>
            <a:endParaRPr b="0" lang="en-ZA" sz="2000" spc="-1" strike="noStrike">
              <a:latin typeface="Arial"/>
            </a:endParaRPr>
          </a:p>
          <a:p>
            <a:pPr marL="216000" indent="-213480">
              <a:lnSpc>
                <a:spcPct val="100000"/>
              </a:lnSpc>
            </a:pPr>
            <a:endParaRPr b="0" lang="en-ZA" sz="2000" spc="-1" strike="noStrike">
              <a:latin typeface="Arial"/>
            </a:endParaRPr>
          </a:p>
          <a:p>
            <a:pPr marL="216000" indent="-213480">
              <a:lnSpc>
                <a:spcPct val="100000"/>
              </a:lnSpc>
            </a:pPr>
            <a:endParaRPr b="0" lang="en-ZA" sz="2000" spc="-1" strike="noStrike">
              <a:latin typeface="Arial"/>
            </a:endParaRPr>
          </a:p>
        </p:txBody>
      </p:sp>
      <p:sp>
        <p:nvSpPr>
          <p:cNvPr id="226" name="CustomShape 3"/>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09DC8D1-D5F8-4D4F-BEFD-0043139BADE2}"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685800" y="1143000"/>
            <a:ext cx="5484240" cy="3083760"/>
          </a:xfrm>
          <a:prstGeom prst="rect">
            <a:avLst/>
          </a:prstGeom>
        </p:spPr>
      </p:sp>
      <p:sp>
        <p:nvSpPr>
          <p:cNvPr id="228" name="PlaceHolder 2"/>
          <p:cNvSpPr>
            <a:spLocks noGrp="1"/>
          </p:cNvSpPr>
          <p:nvPr>
            <p:ph type="body"/>
          </p:nvPr>
        </p:nvSpPr>
        <p:spPr>
          <a:xfrm>
            <a:off x="685800" y="4400640"/>
            <a:ext cx="5483520" cy="3597480"/>
          </a:xfrm>
          <a:prstGeom prst="rect">
            <a:avLst/>
          </a:prstGeom>
        </p:spPr>
        <p:txBody>
          <a:bodyPr lIns="0" rIns="0" tIns="0" bIns="0">
            <a:noAutofit/>
          </a:bodyPr>
          <a:p>
            <a:pPr marL="216000" indent="-21348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48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480">
              <a:lnSpc>
                <a:spcPct val="100000"/>
              </a:lnSpc>
            </a:pPr>
            <a:r>
              <a:rPr b="0" lang="en-ZA" sz="2000" spc="-1" strike="noStrike">
                <a:latin typeface="Arial"/>
              </a:rPr>
              <a:t>box), yielding the following expression</a:t>
            </a:r>
            <a:endParaRPr b="0" lang="en-ZA" sz="2000" spc="-1" strike="noStrike">
              <a:latin typeface="Arial"/>
            </a:endParaRPr>
          </a:p>
          <a:p>
            <a:pPr marL="216000" indent="-213480">
              <a:lnSpc>
                <a:spcPct val="100000"/>
              </a:lnSpc>
            </a:pPr>
            <a:endParaRPr b="0" lang="en-ZA" sz="2000" spc="-1" strike="noStrike">
              <a:latin typeface="Arial"/>
            </a:endParaRPr>
          </a:p>
          <a:p>
            <a:pPr marL="216000" indent="-213480">
              <a:lnSpc>
                <a:spcPct val="100000"/>
              </a:lnSpc>
            </a:pPr>
            <a:endParaRPr b="0" lang="en-ZA" sz="2000" spc="-1" strike="noStrike">
              <a:latin typeface="Arial"/>
            </a:endParaRPr>
          </a:p>
        </p:txBody>
      </p:sp>
      <p:sp>
        <p:nvSpPr>
          <p:cNvPr id="229" name="CustomShape 3"/>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D868103-6D90-48DF-BFB6-7B311977F399}"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685800" y="1143000"/>
            <a:ext cx="5484240" cy="3083760"/>
          </a:xfrm>
          <a:prstGeom prst="rect">
            <a:avLst/>
          </a:prstGeom>
        </p:spPr>
      </p:sp>
      <p:sp>
        <p:nvSpPr>
          <p:cNvPr id="231" name="PlaceHolder 2"/>
          <p:cNvSpPr>
            <a:spLocks noGrp="1"/>
          </p:cNvSpPr>
          <p:nvPr>
            <p:ph type="body"/>
          </p:nvPr>
        </p:nvSpPr>
        <p:spPr>
          <a:xfrm>
            <a:off x="685800" y="4400640"/>
            <a:ext cx="5483520" cy="3597480"/>
          </a:xfrm>
          <a:prstGeom prst="rect">
            <a:avLst/>
          </a:prstGeom>
        </p:spPr>
        <p:txBody>
          <a:bodyPr lIns="0" rIns="0" tIns="0" bIns="0">
            <a:noAutofit/>
          </a:bodyPr>
          <a:p>
            <a:pPr marL="216000" indent="-21348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48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480">
              <a:lnSpc>
                <a:spcPct val="100000"/>
              </a:lnSpc>
            </a:pPr>
            <a:r>
              <a:rPr b="0" lang="en-ZA" sz="2000" spc="-1" strike="noStrike">
                <a:latin typeface="Arial"/>
              </a:rPr>
              <a:t>box), yielding the following expression</a:t>
            </a:r>
            <a:endParaRPr b="0" lang="en-ZA" sz="2000" spc="-1" strike="noStrike">
              <a:latin typeface="Arial"/>
            </a:endParaRPr>
          </a:p>
          <a:p>
            <a:pPr marL="216000" indent="-213480">
              <a:lnSpc>
                <a:spcPct val="100000"/>
              </a:lnSpc>
            </a:pPr>
            <a:endParaRPr b="0" lang="en-ZA" sz="2000" spc="-1" strike="noStrike">
              <a:latin typeface="Arial"/>
            </a:endParaRPr>
          </a:p>
          <a:p>
            <a:pPr marL="216000" indent="-213480">
              <a:lnSpc>
                <a:spcPct val="100000"/>
              </a:lnSpc>
            </a:pPr>
            <a:endParaRPr b="0" lang="en-ZA" sz="2000" spc="-1" strike="noStrike">
              <a:latin typeface="Arial"/>
            </a:endParaRPr>
          </a:p>
        </p:txBody>
      </p:sp>
      <p:sp>
        <p:nvSpPr>
          <p:cNvPr id="232" name="CustomShape 3"/>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92671F8-B245-4B07-8C18-CCA2132AFCF1}"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685800" y="1143000"/>
            <a:ext cx="5484240" cy="3083760"/>
          </a:xfrm>
          <a:prstGeom prst="rect">
            <a:avLst/>
          </a:prstGeom>
        </p:spPr>
      </p:sp>
      <p:sp>
        <p:nvSpPr>
          <p:cNvPr id="234" name="PlaceHolder 2"/>
          <p:cNvSpPr>
            <a:spLocks noGrp="1"/>
          </p:cNvSpPr>
          <p:nvPr>
            <p:ph type="body"/>
          </p:nvPr>
        </p:nvSpPr>
        <p:spPr>
          <a:xfrm>
            <a:off x="685800" y="4400640"/>
            <a:ext cx="5483520" cy="3597480"/>
          </a:xfrm>
          <a:prstGeom prst="rect">
            <a:avLst/>
          </a:prstGeom>
        </p:spPr>
        <p:txBody>
          <a:bodyPr lIns="0" rIns="0" tIns="0" bIns="0">
            <a:noAutofit/>
          </a:bodyPr>
          <a:p>
            <a:pPr marL="216000" indent="-21348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48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480">
              <a:lnSpc>
                <a:spcPct val="100000"/>
              </a:lnSpc>
            </a:pPr>
            <a:r>
              <a:rPr b="0" lang="en-ZA" sz="2000" spc="-1" strike="noStrike">
                <a:latin typeface="Arial"/>
              </a:rPr>
              <a:t>box), yielding the following expression</a:t>
            </a:r>
            <a:endParaRPr b="0" lang="en-ZA" sz="2000" spc="-1" strike="noStrike">
              <a:latin typeface="Arial"/>
            </a:endParaRPr>
          </a:p>
          <a:p>
            <a:pPr marL="216000" indent="-213480">
              <a:lnSpc>
                <a:spcPct val="100000"/>
              </a:lnSpc>
            </a:pPr>
            <a:endParaRPr b="0" lang="en-ZA" sz="2000" spc="-1" strike="noStrike">
              <a:latin typeface="Arial"/>
            </a:endParaRPr>
          </a:p>
          <a:p>
            <a:pPr marL="216000" indent="-213480">
              <a:lnSpc>
                <a:spcPct val="100000"/>
              </a:lnSpc>
            </a:pPr>
            <a:endParaRPr b="0" lang="en-ZA" sz="2000" spc="-1" strike="noStrike">
              <a:latin typeface="Arial"/>
            </a:endParaRPr>
          </a:p>
        </p:txBody>
      </p:sp>
      <p:sp>
        <p:nvSpPr>
          <p:cNvPr id="235" name="CustomShape 3"/>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1650CA7-F9AD-4D42-BFFA-F1753991CF95}"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685800" y="1143000"/>
            <a:ext cx="5484240" cy="3083760"/>
          </a:xfrm>
          <a:prstGeom prst="rect">
            <a:avLst/>
          </a:prstGeom>
        </p:spPr>
      </p:sp>
      <p:sp>
        <p:nvSpPr>
          <p:cNvPr id="237" name="PlaceHolder 2"/>
          <p:cNvSpPr>
            <a:spLocks noGrp="1"/>
          </p:cNvSpPr>
          <p:nvPr>
            <p:ph type="body"/>
          </p:nvPr>
        </p:nvSpPr>
        <p:spPr>
          <a:xfrm>
            <a:off x="685800" y="4400640"/>
            <a:ext cx="5483520" cy="3597480"/>
          </a:xfrm>
          <a:prstGeom prst="rect">
            <a:avLst/>
          </a:prstGeom>
        </p:spPr>
        <p:txBody>
          <a:bodyPr lIns="0" rIns="0" tIns="0" bIns="0">
            <a:noAutofit/>
          </a:bodyPr>
          <a:p>
            <a:pPr marL="216000" indent="-21348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48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480">
              <a:lnSpc>
                <a:spcPct val="100000"/>
              </a:lnSpc>
            </a:pPr>
            <a:r>
              <a:rPr b="0" lang="en-ZA" sz="2000" spc="-1" strike="noStrike">
                <a:latin typeface="Arial"/>
              </a:rPr>
              <a:t>box), yielding the following expression</a:t>
            </a:r>
            <a:endParaRPr b="0" lang="en-ZA" sz="2000" spc="-1" strike="noStrike">
              <a:latin typeface="Arial"/>
            </a:endParaRPr>
          </a:p>
          <a:p>
            <a:pPr marL="216000" indent="-213480">
              <a:lnSpc>
                <a:spcPct val="100000"/>
              </a:lnSpc>
            </a:pPr>
            <a:endParaRPr b="0" lang="en-ZA" sz="2000" spc="-1" strike="noStrike">
              <a:latin typeface="Arial"/>
            </a:endParaRPr>
          </a:p>
          <a:p>
            <a:pPr marL="216000" indent="-213480">
              <a:lnSpc>
                <a:spcPct val="100000"/>
              </a:lnSpc>
            </a:pPr>
            <a:endParaRPr b="0" lang="en-ZA" sz="2000" spc="-1" strike="noStrike">
              <a:latin typeface="Arial"/>
            </a:endParaRPr>
          </a:p>
        </p:txBody>
      </p:sp>
      <p:sp>
        <p:nvSpPr>
          <p:cNvPr id="238" name="CustomShape 3"/>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401A377-6895-42E9-9F34-0129F7452CA2}"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Img"/>
          </p:nvPr>
        </p:nvSpPr>
        <p:spPr>
          <a:xfrm>
            <a:off x="685800" y="1143000"/>
            <a:ext cx="5484240" cy="3083760"/>
          </a:xfrm>
          <a:prstGeom prst="rect">
            <a:avLst/>
          </a:prstGeom>
        </p:spPr>
      </p:sp>
      <p:sp>
        <p:nvSpPr>
          <p:cNvPr id="186" name="PlaceHolder 2"/>
          <p:cNvSpPr>
            <a:spLocks noGrp="1"/>
          </p:cNvSpPr>
          <p:nvPr>
            <p:ph type="body"/>
          </p:nvPr>
        </p:nvSpPr>
        <p:spPr>
          <a:xfrm>
            <a:off x="685800" y="4400640"/>
            <a:ext cx="5483520" cy="3597480"/>
          </a:xfrm>
          <a:prstGeom prst="rect">
            <a:avLst/>
          </a:prstGeom>
        </p:spPr>
        <p:txBody>
          <a:bodyPr lIns="0" rIns="0" tIns="0" bIns="0">
            <a:noAutofit/>
          </a:bodyPr>
          <a:p>
            <a:endParaRPr b="0" lang="en-ZA" sz="2000" spc="-1" strike="noStrike">
              <a:latin typeface="Arial"/>
            </a:endParaRPr>
          </a:p>
        </p:txBody>
      </p:sp>
      <p:sp>
        <p:nvSpPr>
          <p:cNvPr id="187" name="CustomShape 3"/>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9D69EAB-C0E1-44DF-9361-C9647E534510}"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sldImg"/>
          </p:nvPr>
        </p:nvSpPr>
        <p:spPr>
          <a:xfrm>
            <a:off x="685800" y="1143000"/>
            <a:ext cx="5484240" cy="3083760"/>
          </a:xfrm>
          <a:prstGeom prst="rect">
            <a:avLst/>
          </a:prstGeom>
        </p:spPr>
      </p:sp>
      <p:sp>
        <p:nvSpPr>
          <p:cNvPr id="240" name="PlaceHolder 2"/>
          <p:cNvSpPr>
            <a:spLocks noGrp="1"/>
          </p:cNvSpPr>
          <p:nvPr>
            <p:ph type="body"/>
          </p:nvPr>
        </p:nvSpPr>
        <p:spPr>
          <a:xfrm>
            <a:off x="685800" y="4400640"/>
            <a:ext cx="5483520" cy="3597480"/>
          </a:xfrm>
          <a:prstGeom prst="rect">
            <a:avLst/>
          </a:prstGeom>
        </p:spPr>
        <p:txBody>
          <a:bodyPr lIns="0" rIns="0" tIns="0" bIns="0">
            <a:noAutofit/>
          </a:bodyPr>
          <a:p>
            <a:pPr marL="216000" indent="-21348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3480">
              <a:lnSpc>
                <a:spcPct val="100000"/>
              </a:lnSpc>
            </a:pPr>
            <a:r>
              <a:rPr b="0" lang="en-ZA" sz="2000" spc="-1" strike="noStrike">
                <a:latin typeface="Arial"/>
              </a:rPr>
              <a:t>Hout bay –  West coast</a:t>
            </a:r>
            <a:endParaRPr b="0" lang="en-ZA" sz="2000" spc="-1" strike="noStrike">
              <a:latin typeface="Arial"/>
            </a:endParaRPr>
          </a:p>
          <a:p>
            <a:pPr marL="216000" indent="-213480">
              <a:lnSpc>
                <a:spcPct val="100000"/>
              </a:lnSpc>
            </a:pPr>
            <a:r>
              <a:rPr b="0" lang="en-ZA" sz="2000" spc="-1" strike="noStrike">
                <a:latin typeface="Arial"/>
              </a:rPr>
              <a:t>Ballito –  East coast</a:t>
            </a:r>
            <a:endParaRPr b="0" lang="en-ZA" sz="2000" spc="-1" strike="noStrike">
              <a:latin typeface="Arial"/>
            </a:endParaRPr>
          </a:p>
          <a:p>
            <a:pPr marL="216000" indent="-213480">
              <a:lnSpc>
                <a:spcPct val="100000"/>
              </a:lnSpc>
            </a:pPr>
            <a:r>
              <a:rPr b="0" lang="en-ZA" sz="2000" spc="-1" strike="noStrike">
                <a:latin typeface="Arial"/>
              </a:rPr>
              <a:t>Mossel bay- south coast</a:t>
            </a:r>
            <a:endParaRPr b="0" lang="en-ZA" sz="2000" spc="-1" strike="noStrike">
              <a:latin typeface="Arial"/>
            </a:endParaRPr>
          </a:p>
          <a:p>
            <a:pPr marL="216000" indent="-213480">
              <a:lnSpc>
                <a:spcPct val="100000"/>
              </a:lnSpc>
            </a:pPr>
            <a:endParaRPr b="0" lang="en-ZA" sz="2000" spc="-1" strike="noStrike">
              <a:latin typeface="Arial"/>
            </a:endParaRPr>
          </a:p>
          <a:p>
            <a:pPr marL="216000" indent="-213480">
              <a:lnSpc>
                <a:spcPct val="100000"/>
              </a:lnSpc>
            </a:pPr>
            <a:endParaRPr b="0" lang="en-ZA" sz="2000" spc="-1" strike="noStrike">
              <a:latin typeface="Arial"/>
            </a:endParaRPr>
          </a:p>
          <a:p>
            <a:pPr marL="216000" indent="-21348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3480">
              <a:lnSpc>
                <a:spcPct val="100000"/>
              </a:lnSpc>
            </a:pPr>
            <a:endParaRPr b="0" lang="en-ZA" sz="2000" spc="-1" strike="noStrike">
              <a:latin typeface="Arial"/>
            </a:endParaRPr>
          </a:p>
          <a:p>
            <a:pPr marL="216000" indent="-213480">
              <a:lnSpc>
                <a:spcPct val="100000"/>
              </a:lnSpc>
            </a:pPr>
            <a:endParaRPr b="0" lang="en-ZA" sz="2000" spc="-1" strike="noStrike">
              <a:latin typeface="Arial"/>
            </a:endParaRPr>
          </a:p>
        </p:txBody>
      </p:sp>
      <p:sp>
        <p:nvSpPr>
          <p:cNvPr id="241" name="CustomShape 3"/>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69746E3-D16A-4598-8D4D-0397DF9ABD9C}"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685800" y="1143000"/>
            <a:ext cx="5484240" cy="3083760"/>
          </a:xfrm>
          <a:prstGeom prst="rect">
            <a:avLst/>
          </a:prstGeom>
        </p:spPr>
      </p:sp>
      <p:sp>
        <p:nvSpPr>
          <p:cNvPr id="243" name="PlaceHolder 2"/>
          <p:cNvSpPr>
            <a:spLocks noGrp="1"/>
          </p:cNvSpPr>
          <p:nvPr>
            <p:ph type="body"/>
          </p:nvPr>
        </p:nvSpPr>
        <p:spPr>
          <a:xfrm>
            <a:off x="685800" y="4400640"/>
            <a:ext cx="5483520" cy="3597480"/>
          </a:xfrm>
          <a:prstGeom prst="rect">
            <a:avLst/>
          </a:prstGeom>
        </p:spPr>
        <p:txBody>
          <a:bodyPr lIns="0" rIns="0" tIns="0" bIns="0">
            <a:noAutofit/>
          </a:bodyPr>
          <a:p>
            <a:pPr marL="216000" indent="-21348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3480">
              <a:lnSpc>
                <a:spcPct val="100000"/>
              </a:lnSpc>
            </a:pPr>
            <a:r>
              <a:rPr b="0" lang="en-ZA" sz="2000" spc="-1" strike="noStrike">
                <a:latin typeface="Arial"/>
              </a:rPr>
              <a:t>Hout bay –  West coast</a:t>
            </a:r>
            <a:endParaRPr b="0" lang="en-ZA" sz="2000" spc="-1" strike="noStrike">
              <a:latin typeface="Arial"/>
            </a:endParaRPr>
          </a:p>
          <a:p>
            <a:pPr marL="216000" indent="-213480">
              <a:lnSpc>
                <a:spcPct val="100000"/>
              </a:lnSpc>
            </a:pPr>
            <a:r>
              <a:rPr b="0" lang="en-ZA" sz="2000" spc="-1" strike="noStrike">
                <a:latin typeface="Arial"/>
              </a:rPr>
              <a:t>Ballito –  East coast</a:t>
            </a:r>
            <a:endParaRPr b="0" lang="en-ZA" sz="2000" spc="-1" strike="noStrike">
              <a:latin typeface="Arial"/>
            </a:endParaRPr>
          </a:p>
          <a:p>
            <a:pPr marL="216000" indent="-213480">
              <a:lnSpc>
                <a:spcPct val="100000"/>
              </a:lnSpc>
            </a:pPr>
            <a:r>
              <a:rPr b="0" lang="en-ZA" sz="2000" spc="-1" strike="noStrike">
                <a:latin typeface="Arial"/>
              </a:rPr>
              <a:t>Mossel bay- south coast</a:t>
            </a:r>
            <a:endParaRPr b="0" lang="en-ZA" sz="2000" spc="-1" strike="noStrike">
              <a:latin typeface="Arial"/>
            </a:endParaRPr>
          </a:p>
          <a:p>
            <a:pPr marL="216000" indent="-213480">
              <a:lnSpc>
                <a:spcPct val="100000"/>
              </a:lnSpc>
            </a:pPr>
            <a:endParaRPr b="0" lang="en-ZA" sz="2000" spc="-1" strike="noStrike">
              <a:latin typeface="Arial"/>
            </a:endParaRPr>
          </a:p>
          <a:p>
            <a:pPr marL="216000" indent="-213480">
              <a:lnSpc>
                <a:spcPct val="100000"/>
              </a:lnSpc>
            </a:pPr>
            <a:endParaRPr b="0" lang="en-ZA" sz="2000" spc="-1" strike="noStrike">
              <a:latin typeface="Arial"/>
            </a:endParaRPr>
          </a:p>
          <a:p>
            <a:pPr marL="216000" indent="-21348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3480">
              <a:lnSpc>
                <a:spcPct val="100000"/>
              </a:lnSpc>
            </a:pPr>
            <a:endParaRPr b="0" lang="en-ZA" sz="2000" spc="-1" strike="noStrike">
              <a:latin typeface="Arial"/>
            </a:endParaRPr>
          </a:p>
          <a:p>
            <a:pPr marL="216000" indent="-213480">
              <a:lnSpc>
                <a:spcPct val="100000"/>
              </a:lnSpc>
            </a:pPr>
            <a:endParaRPr b="0" lang="en-ZA" sz="2000" spc="-1" strike="noStrike">
              <a:latin typeface="Arial"/>
            </a:endParaRPr>
          </a:p>
        </p:txBody>
      </p:sp>
      <p:sp>
        <p:nvSpPr>
          <p:cNvPr id="244" name="CustomShape 3"/>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2FF03F4-D179-4020-AB56-29063CCAE37A}"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sldImg"/>
          </p:nvPr>
        </p:nvSpPr>
        <p:spPr>
          <a:xfrm>
            <a:off x="685800" y="1143000"/>
            <a:ext cx="5484240" cy="3083760"/>
          </a:xfrm>
          <a:prstGeom prst="rect">
            <a:avLst/>
          </a:prstGeom>
        </p:spPr>
      </p:sp>
      <p:sp>
        <p:nvSpPr>
          <p:cNvPr id="246" name="PlaceHolder 2"/>
          <p:cNvSpPr>
            <a:spLocks noGrp="1"/>
          </p:cNvSpPr>
          <p:nvPr>
            <p:ph type="body"/>
          </p:nvPr>
        </p:nvSpPr>
        <p:spPr>
          <a:xfrm>
            <a:off x="685800" y="4400640"/>
            <a:ext cx="5483520" cy="3597480"/>
          </a:xfrm>
          <a:prstGeom prst="rect">
            <a:avLst/>
          </a:prstGeom>
        </p:spPr>
        <p:txBody>
          <a:bodyPr lIns="0" rIns="0" tIns="0" bIns="0">
            <a:noAutofit/>
          </a:bodyPr>
          <a:p>
            <a:pPr marL="216000" indent="-21348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3480">
              <a:lnSpc>
                <a:spcPct val="100000"/>
              </a:lnSpc>
            </a:pPr>
            <a:r>
              <a:rPr b="0" lang="en-ZA" sz="2000" spc="-1" strike="noStrike">
                <a:latin typeface="Arial"/>
              </a:rPr>
              <a:t>Hout bay –  West coast</a:t>
            </a:r>
            <a:endParaRPr b="0" lang="en-ZA" sz="2000" spc="-1" strike="noStrike">
              <a:latin typeface="Arial"/>
            </a:endParaRPr>
          </a:p>
          <a:p>
            <a:pPr marL="216000" indent="-213480">
              <a:lnSpc>
                <a:spcPct val="100000"/>
              </a:lnSpc>
            </a:pPr>
            <a:r>
              <a:rPr b="0" lang="en-ZA" sz="2000" spc="-1" strike="noStrike">
                <a:latin typeface="Arial"/>
              </a:rPr>
              <a:t>Ballito –  East coast</a:t>
            </a:r>
            <a:endParaRPr b="0" lang="en-ZA" sz="2000" spc="-1" strike="noStrike">
              <a:latin typeface="Arial"/>
            </a:endParaRPr>
          </a:p>
          <a:p>
            <a:pPr marL="216000" indent="-213480">
              <a:lnSpc>
                <a:spcPct val="100000"/>
              </a:lnSpc>
            </a:pPr>
            <a:r>
              <a:rPr b="0" lang="en-ZA" sz="2000" spc="-1" strike="noStrike">
                <a:latin typeface="Arial"/>
              </a:rPr>
              <a:t>Mossel bay- south coast</a:t>
            </a:r>
            <a:endParaRPr b="0" lang="en-ZA" sz="2000" spc="-1" strike="noStrike">
              <a:latin typeface="Arial"/>
            </a:endParaRPr>
          </a:p>
          <a:p>
            <a:pPr marL="216000" indent="-213480">
              <a:lnSpc>
                <a:spcPct val="100000"/>
              </a:lnSpc>
            </a:pPr>
            <a:endParaRPr b="0" lang="en-ZA" sz="2000" spc="-1" strike="noStrike">
              <a:latin typeface="Arial"/>
            </a:endParaRPr>
          </a:p>
          <a:p>
            <a:pPr marL="216000" indent="-213480">
              <a:lnSpc>
                <a:spcPct val="100000"/>
              </a:lnSpc>
            </a:pPr>
            <a:endParaRPr b="0" lang="en-ZA" sz="2000" spc="-1" strike="noStrike">
              <a:latin typeface="Arial"/>
            </a:endParaRPr>
          </a:p>
          <a:p>
            <a:pPr marL="216000" indent="-21348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3480">
              <a:lnSpc>
                <a:spcPct val="100000"/>
              </a:lnSpc>
            </a:pPr>
            <a:endParaRPr b="0" lang="en-ZA" sz="2000" spc="-1" strike="noStrike">
              <a:latin typeface="Arial"/>
            </a:endParaRPr>
          </a:p>
          <a:p>
            <a:pPr marL="216000" indent="-213480">
              <a:lnSpc>
                <a:spcPct val="100000"/>
              </a:lnSpc>
            </a:pPr>
            <a:endParaRPr b="0" lang="en-ZA" sz="2000" spc="-1" strike="noStrike">
              <a:latin typeface="Arial"/>
            </a:endParaRPr>
          </a:p>
        </p:txBody>
      </p:sp>
      <p:sp>
        <p:nvSpPr>
          <p:cNvPr id="247" name="CustomShape 3"/>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58078E4-E349-4E86-AA11-0BC217434F4A}"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685800" y="1143000"/>
            <a:ext cx="5484240" cy="3083760"/>
          </a:xfrm>
          <a:prstGeom prst="rect">
            <a:avLst/>
          </a:prstGeom>
        </p:spPr>
      </p:sp>
      <p:sp>
        <p:nvSpPr>
          <p:cNvPr id="249" name="PlaceHolder 2"/>
          <p:cNvSpPr>
            <a:spLocks noGrp="1"/>
          </p:cNvSpPr>
          <p:nvPr>
            <p:ph type="body"/>
          </p:nvPr>
        </p:nvSpPr>
        <p:spPr>
          <a:xfrm>
            <a:off x="685800" y="4400640"/>
            <a:ext cx="5483520" cy="3597480"/>
          </a:xfrm>
          <a:prstGeom prst="rect">
            <a:avLst/>
          </a:prstGeom>
        </p:spPr>
        <p:txBody>
          <a:bodyPr lIns="0" rIns="0" tIns="0" bIns="0">
            <a:noAutofit/>
          </a:bodyPr>
          <a:p>
            <a:pPr marL="216000" indent="-21348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3480">
              <a:lnSpc>
                <a:spcPct val="100000"/>
              </a:lnSpc>
            </a:pPr>
            <a:r>
              <a:rPr b="0" lang="en-ZA" sz="2000" spc="-1" strike="noStrike">
                <a:latin typeface="Arial"/>
              </a:rPr>
              <a:t>Hout bay –  West coast</a:t>
            </a:r>
            <a:endParaRPr b="0" lang="en-ZA" sz="2000" spc="-1" strike="noStrike">
              <a:latin typeface="Arial"/>
            </a:endParaRPr>
          </a:p>
          <a:p>
            <a:pPr marL="216000" indent="-213480">
              <a:lnSpc>
                <a:spcPct val="100000"/>
              </a:lnSpc>
            </a:pPr>
            <a:r>
              <a:rPr b="0" lang="en-ZA" sz="2000" spc="-1" strike="noStrike">
                <a:latin typeface="Arial"/>
              </a:rPr>
              <a:t>Ballito –  East coast</a:t>
            </a:r>
            <a:endParaRPr b="0" lang="en-ZA" sz="2000" spc="-1" strike="noStrike">
              <a:latin typeface="Arial"/>
            </a:endParaRPr>
          </a:p>
          <a:p>
            <a:pPr marL="216000" indent="-213480">
              <a:lnSpc>
                <a:spcPct val="100000"/>
              </a:lnSpc>
            </a:pPr>
            <a:r>
              <a:rPr b="0" lang="en-ZA" sz="2000" spc="-1" strike="noStrike">
                <a:latin typeface="Arial"/>
              </a:rPr>
              <a:t>Mossel bay- south coast</a:t>
            </a:r>
            <a:endParaRPr b="0" lang="en-ZA" sz="2000" spc="-1" strike="noStrike">
              <a:latin typeface="Arial"/>
            </a:endParaRPr>
          </a:p>
          <a:p>
            <a:pPr marL="216000" indent="-213480">
              <a:lnSpc>
                <a:spcPct val="100000"/>
              </a:lnSpc>
            </a:pPr>
            <a:endParaRPr b="0" lang="en-ZA" sz="2000" spc="-1" strike="noStrike">
              <a:latin typeface="Arial"/>
            </a:endParaRPr>
          </a:p>
          <a:p>
            <a:pPr marL="216000" indent="-213480">
              <a:lnSpc>
                <a:spcPct val="100000"/>
              </a:lnSpc>
            </a:pPr>
            <a:endParaRPr b="0" lang="en-ZA" sz="2000" spc="-1" strike="noStrike">
              <a:latin typeface="Arial"/>
            </a:endParaRPr>
          </a:p>
          <a:p>
            <a:pPr marL="216000" indent="-21348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3480">
              <a:lnSpc>
                <a:spcPct val="100000"/>
              </a:lnSpc>
            </a:pPr>
            <a:endParaRPr b="0" lang="en-ZA" sz="2000" spc="-1" strike="noStrike">
              <a:latin typeface="Arial"/>
            </a:endParaRPr>
          </a:p>
          <a:p>
            <a:pPr marL="216000" indent="-213480">
              <a:lnSpc>
                <a:spcPct val="100000"/>
              </a:lnSpc>
            </a:pPr>
            <a:endParaRPr b="0" lang="en-ZA" sz="2000" spc="-1" strike="noStrike">
              <a:latin typeface="Arial"/>
            </a:endParaRPr>
          </a:p>
        </p:txBody>
      </p:sp>
      <p:sp>
        <p:nvSpPr>
          <p:cNvPr id="250" name="CustomShape 3"/>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3744B70-79B8-4F08-BB76-C73047693A61}"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685800" y="1143000"/>
            <a:ext cx="5484240" cy="3083760"/>
          </a:xfrm>
          <a:prstGeom prst="rect">
            <a:avLst/>
          </a:prstGeom>
        </p:spPr>
      </p:sp>
      <p:sp>
        <p:nvSpPr>
          <p:cNvPr id="252" name="PlaceHolder 2"/>
          <p:cNvSpPr>
            <a:spLocks noGrp="1"/>
          </p:cNvSpPr>
          <p:nvPr>
            <p:ph type="body"/>
          </p:nvPr>
        </p:nvSpPr>
        <p:spPr>
          <a:xfrm>
            <a:off x="685800" y="4400640"/>
            <a:ext cx="5483520" cy="3597480"/>
          </a:xfrm>
          <a:prstGeom prst="rect">
            <a:avLst/>
          </a:prstGeom>
        </p:spPr>
        <p:txBody>
          <a:bodyPr lIns="0" rIns="0" tIns="0" bIns="0">
            <a:noAutofit/>
          </a:bodyPr>
          <a:p>
            <a:pPr marL="216000" indent="-21348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3480">
              <a:lnSpc>
                <a:spcPct val="100000"/>
              </a:lnSpc>
            </a:pPr>
            <a:r>
              <a:rPr b="0" lang="en-ZA" sz="2000" spc="-1" strike="noStrike">
                <a:latin typeface="Arial"/>
              </a:rPr>
              <a:t>Hout bay –  West coast</a:t>
            </a:r>
            <a:endParaRPr b="0" lang="en-ZA" sz="2000" spc="-1" strike="noStrike">
              <a:latin typeface="Arial"/>
            </a:endParaRPr>
          </a:p>
          <a:p>
            <a:pPr marL="216000" indent="-213480">
              <a:lnSpc>
                <a:spcPct val="100000"/>
              </a:lnSpc>
            </a:pPr>
            <a:r>
              <a:rPr b="0" lang="en-ZA" sz="2000" spc="-1" strike="noStrike">
                <a:latin typeface="Arial"/>
              </a:rPr>
              <a:t>Ballito –  East coast</a:t>
            </a:r>
            <a:endParaRPr b="0" lang="en-ZA" sz="2000" spc="-1" strike="noStrike">
              <a:latin typeface="Arial"/>
            </a:endParaRPr>
          </a:p>
          <a:p>
            <a:pPr marL="216000" indent="-213480">
              <a:lnSpc>
                <a:spcPct val="100000"/>
              </a:lnSpc>
            </a:pPr>
            <a:r>
              <a:rPr b="0" lang="en-ZA" sz="2000" spc="-1" strike="noStrike">
                <a:latin typeface="Arial"/>
              </a:rPr>
              <a:t>Mossel bay- south coast</a:t>
            </a:r>
            <a:endParaRPr b="0" lang="en-ZA" sz="2000" spc="-1" strike="noStrike">
              <a:latin typeface="Arial"/>
            </a:endParaRPr>
          </a:p>
          <a:p>
            <a:pPr marL="216000" indent="-213480">
              <a:lnSpc>
                <a:spcPct val="100000"/>
              </a:lnSpc>
            </a:pPr>
            <a:endParaRPr b="0" lang="en-ZA" sz="2000" spc="-1" strike="noStrike">
              <a:latin typeface="Arial"/>
            </a:endParaRPr>
          </a:p>
          <a:p>
            <a:pPr marL="216000" indent="-213480">
              <a:lnSpc>
                <a:spcPct val="100000"/>
              </a:lnSpc>
            </a:pPr>
            <a:endParaRPr b="0" lang="en-ZA" sz="2000" spc="-1" strike="noStrike">
              <a:latin typeface="Arial"/>
            </a:endParaRPr>
          </a:p>
          <a:p>
            <a:pPr marL="216000" indent="-21348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3480">
              <a:lnSpc>
                <a:spcPct val="100000"/>
              </a:lnSpc>
            </a:pPr>
            <a:endParaRPr b="0" lang="en-ZA" sz="2000" spc="-1" strike="noStrike">
              <a:latin typeface="Arial"/>
            </a:endParaRPr>
          </a:p>
          <a:p>
            <a:pPr marL="216000" indent="-213480">
              <a:lnSpc>
                <a:spcPct val="100000"/>
              </a:lnSpc>
            </a:pPr>
            <a:endParaRPr b="0" lang="en-ZA" sz="2000" spc="-1" strike="noStrike">
              <a:latin typeface="Arial"/>
            </a:endParaRPr>
          </a:p>
        </p:txBody>
      </p:sp>
      <p:sp>
        <p:nvSpPr>
          <p:cNvPr id="253" name="CustomShape 3"/>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F41E368-CEE1-412C-839E-FD2704F2AADD}"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sldImg"/>
          </p:nvPr>
        </p:nvSpPr>
        <p:spPr>
          <a:xfrm>
            <a:off x="685800" y="1143000"/>
            <a:ext cx="5484240" cy="3083760"/>
          </a:xfrm>
          <a:prstGeom prst="rect">
            <a:avLst/>
          </a:prstGeom>
        </p:spPr>
      </p:sp>
      <p:sp>
        <p:nvSpPr>
          <p:cNvPr id="189" name="PlaceHolder 2"/>
          <p:cNvSpPr>
            <a:spLocks noGrp="1"/>
          </p:cNvSpPr>
          <p:nvPr>
            <p:ph type="body"/>
          </p:nvPr>
        </p:nvSpPr>
        <p:spPr>
          <a:xfrm>
            <a:off x="685800" y="4400640"/>
            <a:ext cx="5483520" cy="3597480"/>
          </a:xfrm>
          <a:prstGeom prst="rect">
            <a:avLst/>
          </a:prstGeom>
        </p:spPr>
        <p:txBody>
          <a:bodyPr lIns="0" rIns="0" tIns="0" bIns="0">
            <a:noAutofit/>
          </a:bodyPr>
          <a:p>
            <a:pPr marL="216000" indent="-213840">
              <a:lnSpc>
                <a:spcPct val="100000"/>
              </a:lnSpc>
            </a:pPr>
            <a:r>
              <a:rPr b="0" lang="en-ZA" sz="2000" spc="-1" strike="noStrike">
                <a:latin typeface="Arial"/>
              </a:rPr>
              <a:t>. </a:t>
            </a:r>
            <a:endParaRPr b="0" lang="en-ZA" sz="2000" spc="-1" strike="noStrike">
              <a:latin typeface="Arial"/>
            </a:endParaRPr>
          </a:p>
        </p:txBody>
      </p:sp>
      <p:sp>
        <p:nvSpPr>
          <p:cNvPr id="190" name="CustomShape 3"/>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B6B0F39-7F94-4E2F-8DE0-4A5E04E94A72}"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Img"/>
          </p:nvPr>
        </p:nvSpPr>
        <p:spPr>
          <a:xfrm>
            <a:off x="685800" y="1143000"/>
            <a:ext cx="5484240" cy="3083760"/>
          </a:xfrm>
          <a:prstGeom prst="rect">
            <a:avLst/>
          </a:prstGeom>
        </p:spPr>
      </p:sp>
      <p:sp>
        <p:nvSpPr>
          <p:cNvPr id="192" name="PlaceHolder 2"/>
          <p:cNvSpPr>
            <a:spLocks noGrp="1"/>
          </p:cNvSpPr>
          <p:nvPr>
            <p:ph type="body"/>
          </p:nvPr>
        </p:nvSpPr>
        <p:spPr>
          <a:xfrm>
            <a:off x="685800" y="4400640"/>
            <a:ext cx="5483520" cy="3597480"/>
          </a:xfrm>
          <a:prstGeom prst="rect">
            <a:avLst/>
          </a:prstGeom>
        </p:spPr>
        <p:txBody>
          <a:bodyPr lIns="0" rIns="0" tIns="0" bIns="0">
            <a:noAutofit/>
          </a:bodyPr>
          <a:p>
            <a:endParaRPr b="0" lang="en-ZA" sz="2000" spc="-1" strike="noStrike">
              <a:latin typeface="Arial"/>
            </a:endParaRPr>
          </a:p>
        </p:txBody>
      </p:sp>
      <p:sp>
        <p:nvSpPr>
          <p:cNvPr id="193" name="CustomShape 3"/>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F5EF351-99FE-400C-B7D3-8D5DB3ABFA51}"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685800" y="1143000"/>
            <a:ext cx="5484240" cy="3083760"/>
          </a:xfrm>
          <a:prstGeom prst="rect">
            <a:avLst/>
          </a:prstGeom>
        </p:spPr>
      </p:sp>
      <p:sp>
        <p:nvSpPr>
          <p:cNvPr id="195" name="PlaceHolder 2"/>
          <p:cNvSpPr>
            <a:spLocks noGrp="1"/>
          </p:cNvSpPr>
          <p:nvPr>
            <p:ph type="body"/>
          </p:nvPr>
        </p:nvSpPr>
        <p:spPr>
          <a:xfrm>
            <a:off x="685800" y="4400640"/>
            <a:ext cx="5483520" cy="3597480"/>
          </a:xfrm>
          <a:prstGeom prst="rect">
            <a:avLst/>
          </a:prstGeom>
        </p:spPr>
        <p:txBody>
          <a:bodyPr lIns="0" rIns="0" tIns="0" bIns="0">
            <a:noAutofit/>
          </a:bodyPr>
          <a:p>
            <a:pPr marL="216000" indent="-213840">
              <a:lnSpc>
                <a:spcPct val="100000"/>
              </a:lnSpc>
            </a:pPr>
            <a:r>
              <a:rPr b="0" lang="en-ZA" sz="2000" spc="-1" strike="noStrike">
                <a:latin typeface="Arial"/>
              </a:rPr>
              <a:t>. </a:t>
            </a:r>
            <a:endParaRPr b="0" lang="en-ZA" sz="2000" spc="-1" strike="noStrike">
              <a:latin typeface="Arial"/>
            </a:endParaRPr>
          </a:p>
        </p:txBody>
      </p:sp>
      <p:sp>
        <p:nvSpPr>
          <p:cNvPr id="196" name="CustomShape 3"/>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EA1B03A-8998-4619-83BB-EC869BEA181F}"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Img"/>
          </p:nvPr>
        </p:nvSpPr>
        <p:spPr>
          <a:xfrm>
            <a:off x="685800" y="1143000"/>
            <a:ext cx="5484240" cy="3083760"/>
          </a:xfrm>
          <a:prstGeom prst="rect">
            <a:avLst/>
          </a:prstGeom>
        </p:spPr>
      </p:sp>
      <p:sp>
        <p:nvSpPr>
          <p:cNvPr id="198" name="PlaceHolder 2"/>
          <p:cNvSpPr>
            <a:spLocks noGrp="1"/>
          </p:cNvSpPr>
          <p:nvPr>
            <p:ph type="body"/>
          </p:nvPr>
        </p:nvSpPr>
        <p:spPr>
          <a:xfrm>
            <a:off x="685800" y="4400640"/>
            <a:ext cx="5483520" cy="3597480"/>
          </a:xfrm>
          <a:prstGeom prst="rect">
            <a:avLst/>
          </a:prstGeom>
        </p:spPr>
        <p:txBody>
          <a:bodyPr lIns="0" rIns="0" tIns="0" bIns="0">
            <a:noAutofit/>
          </a:bodyPr>
          <a:p>
            <a:pPr marL="216000" indent="-213840">
              <a:lnSpc>
                <a:spcPct val="100000"/>
              </a:lnSpc>
            </a:pPr>
            <a:r>
              <a:rPr b="0" lang="en-ZA" sz="2000" spc="-1" strike="noStrike">
                <a:latin typeface="Arial"/>
              </a:rPr>
              <a:t>. </a:t>
            </a:r>
            <a:endParaRPr b="0" lang="en-ZA" sz="2000" spc="-1" strike="noStrike">
              <a:latin typeface="Arial"/>
            </a:endParaRPr>
          </a:p>
        </p:txBody>
      </p:sp>
      <p:sp>
        <p:nvSpPr>
          <p:cNvPr id="199" name="CustomShape 3"/>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FBF05A4-36F1-48B8-B468-2A88B7F9C66F}"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Img"/>
          </p:nvPr>
        </p:nvSpPr>
        <p:spPr>
          <a:xfrm>
            <a:off x="685800" y="1143000"/>
            <a:ext cx="5484240" cy="3083760"/>
          </a:xfrm>
          <a:prstGeom prst="rect">
            <a:avLst/>
          </a:prstGeom>
        </p:spPr>
      </p:sp>
      <p:sp>
        <p:nvSpPr>
          <p:cNvPr id="201" name="PlaceHolder 2"/>
          <p:cNvSpPr>
            <a:spLocks noGrp="1"/>
          </p:cNvSpPr>
          <p:nvPr>
            <p:ph type="body"/>
          </p:nvPr>
        </p:nvSpPr>
        <p:spPr>
          <a:xfrm>
            <a:off x="685800" y="4400640"/>
            <a:ext cx="5483520" cy="3597480"/>
          </a:xfrm>
          <a:prstGeom prst="rect">
            <a:avLst/>
          </a:prstGeom>
        </p:spPr>
        <p:txBody>
          <a:bodyPr lIns="0" rIns="0" tIns="0" bIns="0">
            <a:noAutofit/>
          </a:bodyPr>
          <a:p>
            <a:pPr marL="216000" indent="-213840">
              <a:lnSpc>
                <a:spcPct val="100000"/>
              </a:lnSpc>
            </a:pPr>
            <a:r>
              <a:rPr b="0" lang="en-ZA" sz="2000" spc="-1" strike="noStrike">
                <a:latin typeface="Arial"/>
              </a:rPr>
              <a:t>. </a:t>
            </a:r>
            <a:endParaRPr b="0" lang="en-ZA" sz="2000" spc="-1" strike="noStrike">
              <a:latin typeface="Arial"/>
            </a:endParaRPr>
          </a:p>
        </p:txBody>
      </p:sp>
      <p:sp>
        <p:nvSpPr>
          <p:cNvPr id="202" name="CustomShape 3"/>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BE4CBBF-3321-423E-9D45-3DCB4FDF57A8}"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sldImg"/>
          </p:nvPr>
        </p:nvSpPr>
        <p:spPr>
          <a:xfrm>
            <a:off x="687240" y="1143000"/>
            <a:ext cx="5477760" cy="3082320"/>
          </a:xfrm>
          <a:prstGeom prst="rect">
            <a:avLst/>
          </a:prstGeom>
        </p:spPr>
      </p:sp>
      <p:sp>
        <p:nvSpPr>
          <p:cNvPr id="204" name="PlaceHolder 2"/>
          <p:cNvSpPr>
            <a:spLocks noGrp="1"/>
          </p:cNvSpPr>
          <p:nvPr>
            <p:ph type="body"/>
          </p:nvPr>
        </p:nvSpPr>
        <p:spPr>
          <a:xfrm>
            <a:off x="685800" y="4400640"/>
            <a:ext cx="5481360" cy="3595320"/>
          </a:xfrm>
          <a:prstGeom prst="rect">
            <a:avLst/>
          </a:prstGeom>
        </p:spPr>
        <p:txBody>
          <a:bodyPr lIns="0" rIns="0" tIns="0" bIns="0">
            <a:noAutofit/>
          </a:bodyPr>
          <a:p>
            <a:pPr marL="216000" indent="-211320">
              <a:lnSpc>
                <a:spcPct val="100000"/>
              </a:lnSpc>
            </a:pPr>
            <a:r>
              <a:rPr b="0" lang="en-ZA" sz="1200" spc="-1" strike="noStrike">
                <a:solidFill>
                  <a:srgbClr val="000000"/>
                </a:solidFill>
                <a:latin typeface="+mn-lt"/>
                <a:ea typeface="+mn-ea"/>
              </a:rPr>
              <a:t>Sactn data consist of satellite-derived SST and in situ derived sst</a:t>
            </a:r>
            <a:endParaRPr b="0" lang="en-ZA" sz="1200" spc="-1" strike="noStrike">
              <a:latin typeface="Arial"/>
            </a:endParaRPr>
          </a:p>
        </p:txBody>
      </p:sp>
      <p:sp>
        <p:nvSpPr>
          <p:cNvPr id="205" name="CustomShape 3"/>
          <p:cNvSpPr/>
          <p:nvPr/>
        </p:nvSpPr>
        <p:spPr>
          <a:xfrm>
            <a:off x="3884760" y="8685360"/>
            <a:ext cx="2966760" cy="4536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AAF5C78-53F5-4949-91BA-45748FA3ABDF}"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687240" y="1143000"/>
            <a:ext cx="5477760" cy="3082320"/>
          </a:xfrm>
          <a:prstGeom prst="rect">
            <a:avLst/>
          </a:prstGeom>
        </p:spPr>
      </p:sp>
      <p:sp>
        <p:nvSpPr>
          <p:cNvPr id="207" name="PlaceHolder 2"/>
          <p:cNvSpPr>
            <a:spLocks noGrp="1"/>
          </p:cNvSpPr>
          <p:nvPr>
            <p:ph type="body"/>
          </p:nvPr>
        </p:nvSpPr>
        <p:spPr>
          <a:xfrm>
            <a:off x="685800" y="4400640"/>
            <a:ext cx="5481360" cy="3595320"/>
          </a:xfrm>
          <a:prstGeom prst="rect">
            <a:avLst/>
          </a:prstGeom>
        </p:spPr>
        <p:txBody>
          <a:bodyPr lIns="0" rIns="0" tIns="0" bIns="0">
            <a:noAutofit/>
          </a:bodyPr>
          <a:p>
            <a:pPr marL="216000" indent="-211320">
              <a:lnSpc>
                <a:spcPct val="100000"/>
              </a:lnSpc>
            </a:pPr>
            <a:r>
              <a:rPr b="0" lang="en-ZA" sz="1200" spc="-1" strike="noStrike">
                <a:solidFill>
                  <a:srgbClr val="000000"/>
                </a:solidFill>
                <a:latin typeface="+mn-lt"/>
                <a:ea typeface="+mn-ea"/>
              </a:rPr>
              <a:t>Sactn data consist of satellite-derived SST and in situ derived sst</a:t>
            </a:r>
            <a:endParaRPr b="0" lang="en-ZA" sz="1200" spc="-1" strike="noStrike">
              <a:latin typeface="Arial"/>
            </a:endParaRPr>
          </a:p>
        </p:txBody>
      </p:sp>
      <p:sp>
        <p:nvSpPr>
          <p:cNvPr id="208" name="CustomShape 3"/>
          <p:cNvSpPr/>
          <p:nvPr/>
        </p:nvSpPr>
        <p:spPr>
          <a:xfrm>
            <a:off x="3884760" y="8685360"/>
            <a:ext cx="2966760" cy="4536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F7C41E5-8FD9-43FB-B289-327FCF55FCC0}"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ZA"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ZA"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ZA"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ZA"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ZA"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ZA"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ZA"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Z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ZA"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Z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ZA"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ZA"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ZA"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ZA"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ZA"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ZA"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ZA"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ZA"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ZA"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Z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ZA"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Z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ZA"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ZA"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Z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ZA" sz="4400" spc="-1" strike="noStrike">
                <a:latin typeface="Arial"/>
              </a:rPr>
              <a:t>Click to edit the title text format</a:t>
            </a:r>
            <a:endParaRPr b="0" lang="en-ZA"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ZA" sz="3200" spc="-1" strike="noStrike">
                <a:latin typeface="Arial"/>
              </a:rPr>
              <a:t>Click to edit the outline text format</a:t>
            </a:r>
            <a:endParaRPr b="0" lang="en-ZA" sz="3200" spc="-1" strike="noStrike">
              <a:latin typeface="Arial"/>
            </a:endParaRPr>
          </a:p>
          <a:p>
            <a:pPr lvl="1" marL="864000" indent="-324000">
              <a:spcBef>
                <a:spcPts val="1134"/>
              </a:spcBef>
              <a:buClr>
                <a:srgbClr val="000000"/>
              </a:buClr>
              <a:buSzPct val="75000"/>
              <a:buFont typeface="Symbol" charset="2"/>
              <a:buChar char=""/>
            </a:pPr>
            <a:r>
              <a:rPr b="0" lang="en-ZA" sz="2800" spc="-1" strike="noStrike">
                <a:latin typeface="Arial"/>
              </a:rPr>
              <a:t>Second Outline Level</a:t>
            </a:r>
            <a:endParaRPr b="0" lang="en-ZA" sz="2800" spc="-1" strike="noStrike">
              <a:latin typeface="Arial"/>
            </a:endParaRPr>
          </a:p>
          <a:p>
            <a:pPr lvl="2" marL="1296000" indent="-288000">
              <a:spcBef>
                <a:spcPts val="850"/>
              </a:spcBef>
              <a:buClr>
                <a:srgbClr val="000000"/>
              </a:buClr>
              <a:buSzPct val="45000"/>
              <a:buFont typeface="Wingdings" charset="2"/>
              <a:buChar char=""/>
            </a:pPr>
            <a:r>
              <a:rPr b="0" lang="en-ZA" sz="2400" spc="-1" strike="noStrike">
                <a:latin typeface="Arial"/>
              </a:rPr>
              <a:t>Third Outline Level</a:t>
            </a:r>
            <a:endParaRPr b="0" lang="en-ZA" sz="2400" spc="-1" strike="noStrike">
              <a:latin typeface="Arial"/>
            </a:endParaRPr>
          </a:p>
          <a:p>
            <a:pPr lvl="3" marL="1728000" indent="-216000">
              <a:spcBef>
                <a:spcPts val="567"/>
              </a:spcBef>
              <a:buClr>
                <a:srgbClr val="000000"/>
              </a:buClr>
              <a:buSzPct val="75000"/>
              <a:buFont typeface="Symbol" charset="2"/>
              <a:buChar char=""/>
            </a:pPr>
            <a:r>
              <a:rPr b="0" lang="en-ZA" sz="2000" spc="-1" strike="noStrike">
                <a:latin typeface="Arial"/>
              </a:rPr>
              <a:t>Fourth Outline Level</a:t>
            </a:r>
            <a:endParaRPr b="0" lang="en-ZA" sz="2000" spc="-1" strike="noStrike">
              <a:latin typeface="Arial"/>
            </a:endParaRPr>
          </a:p>
          <a:p>
            <a:pPr lvl="4" marL="2160000" indent="-216000">
              <a:spcBef>
                <a:spcPts val="283"/>
              </a:spcBef>
              <a:buClr>
                <a:srgbClr val="000000"/>
              </a:buClr>
              <a:buSzPct val="45000"/>
              <a:buFont typeface="Wingdings" charset="2"/>
              <a:buChar char=""/>
            </a:pPr>
            <a:r>
              <a:rPr b="0" lang="en-ZA" sz="2000" spc="-1" strike="noStrike">
                <a:latin typeface="Arial"/>
              </a:rPr>
              <a:t>Fifth Outline Level</a:t>
            </a:r>
            <a:endParaRPr b="0" lang="en-ZA" sz="2000" spc="-1" strike="noStrike">
              <a:latin typeface="Arial"/>
            </a:endParaRPr>
          </a:p>
          <a:p>
            <a:pPr lvl="5" marL="2592000" indent="-216000">
              <a:spcBef>
                <a:spcPts val="283"/>
              </a:spcBef>
              <a:buClr>
                <a:srgbClr val="000000"/>
              </a:buClr>
              <a:buSzPct val="45000"/>
              <a:buFont typeface="Wingdings" charset="2"/>
              <a:buChar char=""/>
            </a:pPr>
            <a:r>
              <a:rPr b="0" lang="en-ZA" sz="2000" spc="-1" strike="noStrike">
                <a:latin typeface="Arial"/>
              </a:rPr>
              <a:t>Sixth Outline Level</a:t>
            </a:r>
            <a:endParaRPr b="0" lang="en-ZA" sz="2000" spc="-1" strike="noStrike">
              <a:latin typeface="Arial"/>
            </a:endParaRPr>
          </a:p>
          <a:p>
            <a:pPr lvl="6" marL="3024000" indent="-216000">
              <a:spcBef>
                <a:spcPts val="283"/>
              </a:spcBef>
              <a:buClr>
                <a:srgbClr val="000000"/>
              </a:buClr>
              <a:buSzPct val="45000"/>
              <a:buFont typeface="Wingdings" charset="2"/>
              <a:buChar char=""/>
            </a:pPr>
            <a:r>
              <a:rPr b="0" lang="en-ZA" sz="2000" spc="-1" strike="noStrike">
                <a:latin typeface="Arial"/>
              </a:rPr>
              <a:t>Seventh Outline Level</a:t>
            </a:r>
            <a:endParaRPr b="0" lang="en-Z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ZA" sz="4400" spc="-1" strike="noStrike">
                <a:latin typeface="Arial"/>
              </a:rPr>
              <a:t>Click to edit the title text format</a:t>
            </a:r>
            <a:endParaRPr b="0" lang="en-ZA"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ZA" sz="3200" spc="-1" strike="noStrike">
                <a:latin typeface="Arial"/>
              </a:rPr>
              <a:t>Click to edit the outline text format</a:t>
            </a:r>
            <a:endParaRPr b="0" lang="en-ZA" sz="3200" spc="-1" strike="noStrike">
              <a:latin typeface="Arial"/>
            </a:endParaRPr>
          </a:p>
          <a:p>
            <a:pPr lvl="1" marL="864000" indent="-324000">
              <a:spcBef>
                <a:spcPts val="1134"/>
              </a:spcBef>
              <a:buClr>
                <a:srgbClr val="000000"/>
              </a:buClr>
              <a:buSzPct val="75000"/>
              <a:buFont typeface="Symbol" charset="2"/>
              <a:buChar char=""/>
            </a:pPr>
            <a:r>
              <a:rPr b="0" lang="en-ZA" sz="2800" spc="-1" strike="noStrike">
                <a:latin typeface="Arial"/>
              </a:rPr>
              <a:t>Second Outline Level</a:t>
            </a:r>
            <a:endParaRPr b="0" lang="en-ZA" sz="2800" spc="-1" strike="noStrike">
              <a:latin typeface="Arial"/>
            </a:endParaRPr>
          </a:p>
          <a:p>
            <a:pPr lvl="2" marL="1296000" indent="-288000">
              <a:spcBef>
                <a:spcPts val="850"/>
              </a:spcBef>
              <a:buClr>
                <a:srgbClr val="000000"/>
              </a:buClr>
              <a:buSzPct val="45000"/>
              <a:buFont typeface="Wingdings" charset="2"/>
              <a:buChar char=""/>
            </a:pPr>
            <a:r>
              <a:rPr b="0" lang="en-ZA" sz="2400" spc="-1" strike="noStrike">
                <a:latin typeface="Arial"/>
              </a:rPr>
              <a:t>Third Outline Level</a:t>
            </a:r>
            <a:endParaRPr b="0" lang="en-ZA" sz="2400" spc="-1" strike="noStrike">
              <a:latin typeface="Arial"/>
            </a:endParaRPr>
          </a:p>
          <a:p>
            <a:pPr lvl="3" marL="1728000" indent="-216000">
              <a:spcBef>
                <a:spcPts val="567"/>
              </a:spcBef>
              <a:buClr>
                <a:srgbClr val="000000"/>
              </a:buClr>
              <a:buSzPct val="75000"/>
              <a:buFont typeface="Symbol" charset="2"/>
              <a:buChar char=""/>
            </a:pPr>
            <a:r>
              <a:rPr b="0" lang="en-ZA" sz="2000" spc="-1" strike="noStrike">
                <a:latin typeface="Arial"/>
              </a:rPr>
              <a:t>Fourth Outline Level</a:t>
            </a:r>
            <a:endParaRPr b="0" lang="en-ZA" sz="2000" spc="-1" strike="noStrike">
              <a:latin typeface="Arial"/>
            </a:endParaRPr>
          </a:p>
          <a:p>
            <a:pPr lvl="4" marL="2160000" indent="-216000">
              <a:spcBef>
                <a:spcPts val="283"/>
              </a:spcBef>
              <a:buClr>
                <a:srgbClr val="000000"/>
              </a:buClr>
              <a:buSzPct val="45000"/>
              <a:buFont typeface="Wingdings" charset="2"/>
              <a:buChar char=""/>
            </a:pPr>
            <a:r>
              <a:rPr b="0" lang="en-ZA" sz="2000" spc="-1" strike="noStrike">
                <a:latin typeface="Arial"/>
              </a:rPr>
              <a:t>Fifth Outline Level</a:t>
            </a:r>
            <a:endParaRPr b="0" lang="en-ZA" sz="2000" spc="-1" strike="noStrike">
              <a:latin typeface="Arial"/>
            </a:endParaRPr>
          </a:p>
          <a:p>
            <a:pPr lvl="5" marL="2592000" indent="-216000">
              <a:spcBef>
                <a:spcPts val="283"/>
              </a:spcBef>
              <a:buClr>
                <a:srgbClr val="000000"/>
              </a:buClr>
              <a:buSzPct val="45000"/>
              <a:buFont typeface="Wingdings" charset="2"/>
              <a:buChar char=""/>
            </a:pPr>
            <a:r>
              <a:rPr b="0" lang="en-ZA" sz="2000" spc="-1" strike="noStrike">
                <a:latin typeface="Arial"/>
              </a:rPr>
              <a:t>Sixth Outline Level</a:t>
            </a:r>
            <a:endParaRPr b="0" lang="en-ZA" sz="2000" spc="-1" strike="noStrike">
              <a:latin typeface="Arial"/>
            </a:endParaRPr>
          </a:p>
          <a:p>
            <a:pPr lvl="6" marL="3024000" indent="-216000">
              <a:spcBef>
                <a:spcPts val="283"/>
              </a:spcBef>
              <a:buClr>
                <a:srgbClr val="000000"/>
              </a:buClr>
              <a:buSzPct val="45000"/>
              <a:buFont typeface="Wingdings" charset="2"/>
              <a:buChar char=""/>
            </a:pPr>
            <a:r>
              <a:rPr b="0" lang="en-ZA" sz="2000" spc="-1" strike="noStrike">
                <a:latin typeface="Arial"/>
              </a:rPr>
              <a:t>Seventh Outline Level</a:t>
            </a:r>
            <a:endParaRPr b="0" lang="en-Z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82" name="CustomShape 1"/>
          <p:cNvSpPr/>
          <p:nvPr/>
        </p:nvSpPr>
        <p:spPr>
          <a:xfrm>
            <a:off x="322920" y="4875480"/>
            <a:ext cx="11545200" cy="1759320"/>
          </a:xfrm>
          <a:prstGeom prst="rect">
            <a:avLst/>
          </a:prstGeom>
          <a:solidFill>
            <a:srgbClr val="5b9bd5"/>
          </a:solidFill>
          <a:ln w="25560">
            <a:solidFill>
              <a:srgbClr val="43729d"/>
            </a:solidFill>
            <a:round/>
          </a:ln>
        </p:spPr>
        <p:style>
          <a:lnRef idx="0"/>
          <a:fillRef idx="0"/>
          <a:effectRef idx="0"/>
          <a:fontRef idx="minor"/>
        </p:style>
      </p:sp>
      <p:sp>
        <p:nvSpPr>
          <p:cNvPr id="83" name="CustomShape 2"/>
          <p:cNvSpPr/>
          <p:nvPr/>
        </p:nvSpPr>
        <p:spPr>
          <a:xfrm>
            <a:off x="322920" y="222480"/>
            <a:ext cx="11545200" cy="19155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4000" spc="-1" strike="noStrike">
                <a:solidFill>
                  <a:srgbClr val="000000"/>
                </a:solidFill>
                <a:latin typeface="Arial"/>
                <a:ea typeface="DejaVu Sans"/>
              </a:rPr>
              <a:t>Upwelling signals: a comparison of sea surface temperature products in the Benguela</a:t>
            </a:r>
            <a:endParaRPr b="0" lang="en-ZA" sz="4000" spc="-1" strike="noStrike">
              <a:latin typeface="Arial"/>
            </a:endParaRPr>
          </a:p>
        </p:txBody>
      </p:sp>
      <p:sp>
        <p:nvSpPr>
          <p:cNvPr id="84" name="CustomShape 3"/>
          <p:cNvSpPr/>
          <p:nvPr/>
        </p:nvSpPr>
        <p:spPr>
          <a:xfrm>
            <a:off x="2544120" y="4979520"/>
            <a:ext cx="7102800" cy="15508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000" spc="-1" strike="noStrike">
                <a:solidFill>
                  <a:srgbClr val="000000"/>
                </a:solidFill>
                <a:latin typeface="Times New Roman"/>
                <a:ea typeface="DejaVu Sans"/>
              </a:rPr>
              <a:t>Presenter: Amieroh Abrahams</a:t>
            </a:r>
            <a:endParaRPr b="0" lang="en-ZA" sz="2000" spc="-1" strike="noStrike">
              <a:latin typeface="Arial"/>
            </a:endParaRPr>
          </a:p>
          <a:p>
            <a:pPr algn="ctr">
              <a:lnSpc>
                <a:spcPct val="100000"/>
              </a:lnSpc>
            </a:pPr>
            <a:r>
              <a:rPr b="0" lang="en-ZA" sz="2000" spc="-1" strike="noStrike">
                <a:solidFill>
                  <a:srgbClr val="000000"/>
                </a:solidFill>
                <a:latin typeface="Times New Roman"/>
                <a:ea typeface="DejaVu Sans"/>
              </a:rPr>
              <a:t>Supervisor: Prof AJ Smit</a:t>
            </a:r>
            <a:endParaRPr b="0" lang="en-ZA" sz="2000" spc="-1" strike="noStrike">
              <a:latin typeface="Arial"/>
            </a:endParaRPr>
          </a:p>
          <a:p>
            <a:pPr algn="ctr">
              <a:lnSpc>
                <a:spcPct val="100000"/>
              </a:lnSpc>
            </a:pPr>
            <a:r>
              <a:rPr b="0" lang="en-ZA" sz="2000" spc="-1" strike="noStrike">
                <a:solidFill>
                  <a:srgbClr val="000000"/>
                </a:solidFill>
                <a:latin typeface="Times New Roman"/>
                <a:ea typeface="DejaVu Sans"/>
              </a:rPr>
              <a:t>Co-supervisor: Robert Schlegel</a:t>
            </a:r>
            <a:endParaRPr b="0" lang="en-ZA" sz="2000" spc="-1" strike="noStrike">
              <a:latin typeface="Arial"/>
            </a:endParaRPr>
          </a:p>
          <a:p>
            <a:pPr algn="ctr">
              <a:lnSpc>
                <a:spcPct val="100000"/>
              </a:lnSpc>
            </a:pPr>
            <a:r>
              <a:rPr b="0" lang="en-ZA" sz="2000" spc="-1" strike="noStrike">
                <a:solidFill>
                  <a:srgbClr val="000000"/>
                </a:solidFill>
                <a:latin typeface="Times New Roman"/>
                <a:ea typeface="DejaVu Sans"/>
              </a:rPr>
              <a:t>University of the Western Cape</a:t>
            </a:r>
            <a:endParaRPr b="0" lang="en-ZA" sz="2000" spc="-1" strike="noStrike">
              <a:latin typeface="Arial"/>
            </a:endParaRPr>
          </a:p>
          <a:p>
            <a:pPr algn="ctr">
              <a:lnSpc>
                <a:spcPct val="100000"/>
              </a:lnSpc>
            </a:pPr>
            <a:r>
              <a:rPr b="0" lang="en-ZA" sz="2000" spc="-1" strike="noStrike">
                <a:solidFill>
                  <a:srgbClr val="000000"/>
                </a:solidFill>
                <a:latin typeface="Times New Roman"/>
                <a:ea typeface="DejaVu Sans"/>
              </a:rPr>
              <a:t>Department of Biodiversity and Conservation Biology</a:t>
            </a:r>
            <a:endParaRPr b="0" lang="en-ZA" sz="2000" spc="-1" strike="noStrike">
              <a:latin typeface="Arial"/>
            </a:endParaRPr>
          </a:p>
        </p:txBody>
      </p:sp>
      <p:pic>
        <p:nvPicPr>
          <p:cNvPr id="85" name="Picture 84" descr=""/>
          <p:cNvPicPr/>
          <p:nvPr/>
        </p:nvPicPr>
        <p:blipFill>
          <a:blip r:embed="rId1"/>
          <a:stretch/>
        </p:blipFill>
        <p:spPr>
          <a:xfrm>
            <a:off x="3934080" y="1728000"/>
            <a:ext cx="4344840" cy="2806920"/>
          </a:xfrm>
          <a:prstGeom prst="rect">
            <a:avLst/>
          </a:prstGeom>
          <a:ln>
            <a:noFill/>
          </a:ln>
          <a:effectLst>
            <a:outerShdw algn="tl" blurRad="292100" dir="2700000" dist="13898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27" name="CustomShape 1"/>
          <p:cNvSpPr/>
          <p:nvPr/>
        </p:nvSpPr>
        <p:spPr>
          <a:xfrm>
            <a:off x="986400" y="1830600"/>
            <a:ext cx="3895200" cy="38865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marL="2880" algn="ctr">
              <a:lnSpc>
                <a:spcPct val="100000"/>
              </a:lnSpc>
            </a:pPr>
            <a:r>
              <a:rPr b="0" lang="en-ZA" sz="2800" spc="-1" strike="noStrike">
                <a:solidFill>
                  <a:srgbClr val="000000"/>
                </a:solidFill>
                <a:latin typeface="Arial"/>
                <a:ea typeface="DejaVu Sans"/>
              </a:rPr>
              <a:t>Temperature data were not evenly recorded at each site, only sites with a time series of longer 30 years were selected</a:t>
            </a:r>
            <a:endParaRPr b="0" lang="en-ZA" sz="2800" spc="-1" strike="noStrike">
              <a:latin typeface="Arial"/>
            </a:endParaRPr>
          </a:p>
          <a:p>
            <a:pPr marL="2880">
              <a:lnSpc>
                <a:spcPct val="100000"/>
              </a:lnSpc>
            </a:pPr>
            <a:endParaRPr b="0" lang="en-ZA" sz="2800" spc="-1" strike="noStrike">
              <a:latin typeface="Arial"/>
            </a:endParaRPr>
          </a:p>
          <a:p>
            <a:pPr marL="2880">
              <a:lnSpc>
                <a:spcPct val="100000"/>
              </a:lnSpc>
            </a:pPr>
            <a:endParaRPr b="0" lang="en-ZA" sz="2800" spc="-1" strike="noStrike">
              <a:latin typeface="Arial"/>
            </a:endParaRPr>
          </a:p>
          <a:p>
            <a:pPr marL="2880">
              <a:lnSpc>
                <a:spcPct val="100000"/>
              </a:lnSpc>
            </a:pPr>
            <a:endParaRPr b="0" lang="en-ZA" sz="2800" spc="-1" strike="noStrike">
              <a:latin typeface="Arial"/>
            </a:endParaRPr>
          </a:p>
          <a:p>
            <a:pPr marL="2880">
              <a:lnSpc>
                <a:spcPct val="100000"/>
              </a:lnSpc>
            </a:pPr>
            <a:endParaRPr b="0" lang="en-ZA" sz="2800" spc="-1" strike="noStrike">
              <a:latin typeface="Arial"/>
            </a:endParaRPr>
          </a:p>
        </p:txBody>
      </p:sp>
      <p:sp>
        <p:nvSpPr>
          <p:cNvPr id="128" name="CustomShape 2"/>
          <p:cNvSpPr/>
          <p:nvPr/>
        </p:nvSpPr>
        <p:spPr>
          <a:xfrm>
            <a:off x="4260600" y="312120"/>
            <a:ext cx="3669840" cy="697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Site Selection</a:t>
            </a:r>
            <a:endParaRPr b="0" lang="en-ZA" sz="4000" spc="-1" strike="noStrike">
              <a:latin typeface="Arial"/>
            </a:endParaRPr>
          </a:p>
        </p:txBody>
      </p:sp>
      <p:pic>
        <p:nvPicPr>
          <p:cNvPr id="129" name="" descr=""/>
          <p:cNvPicPr/>
          <p:nvPr/>
        </p:nvPicPr>
        <p:blipFill>
          <a:blip r:embed="rId1"/>
          <a:srcRect l="0" t="2672" r="0" b="0"/>
          <a:stretch/>
        </p:blipFill>
        <p:spPr>
          <a:xfrm>
            <a:off x="5637240" y="975600"/>
            <a:ext cx="6242400" cy="57920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30" name="CustomShape 1"/>
          <p:cNvSpPr/>
          <p:nvPr/>
        </p:nvSpPr>
        <p:spPr>
          <a:xfrm>
            <a:off x="237240" y="5001840"/>
            <a:ext cx="5632920" cy="941040"/>
          </a:xfrm>
          <a:prstGeom prst="rect">
            <a:avLst/>
          </a:prstGeom>
          <a:noFill/>
          <a:ln>
            <a:noFill/>
          </a:ln>
        </p:spPr>
        <p:style>
          <a:lnRef idx="0"/>
          <a:fillRef idx="0"/>
          <a:effectRef idx="0"/>
          <a:fontRef idx="minor"/>
        </p:style>
      </p:sp>
      <p:sp>
        <p:nvSpPr>
          <p:cNvPr id="131" name="CustomShape 2"/>
          <p:cNvSpPr/>
          <p:nvPr/>
        </p:nvSpPr>
        <p:spPr>
          <a:xfrm>
            <a:off x="601560" y="1879560"/>
            <a:ext cx="10988280" cy="3927240"/>
          </a:xfrm>
          <a:prstGeom prst="rect">
            <a:avLst/>
          </a:prstGeom>
          <a:noFill/>
          <a:ln>
            <a:noFill/>
          </a:ln>
        </p:spPr>
        <p:style>
          <a:lnRef idx="0"/>
          <a:fillRef idx="0"/>
          <a:effectRef idx="0"/>
          <a:fontRef idx="minor"/>
        </p:style>
        <p:txBody>
          <a:bodyPr lIns="90000" rIns="90000" tIns="45000" bIns="45000">
            <a:noAutofit/>
          </a:bodyPr>
          <a:p>
            <a:pPr marL="285840" indent="-282960">
              <a:lnSpc>
                <a:spcPct val="100000"/>
              </a:lnSpc>
              <a:buClr>
                <a:srgbClr val="000000"/>
              </a:buClr>
              <a:buFont typeface="Arial"/>
              <a:buChar char="•"/>
            </a:pPr>
            <a:r>
              <a:rPr b="0" lang="en-ZA" sz="2800" spc="-1" strike="noStrike">
                <a:solidFill>
                  <a:srgbClr val="000000"/>
                </a:solidFill>
                <a:latin typeface="Arial"/>
                <a:ea typeface="DejaVu Sans"/>
              </a:rPr>
              <a:t>Why select an upwelling region for this study?</a:t>
            </a:r>
            <a:endParaRPr b="0" lang="en-ZA" sz="2800" spc="-1" strike="noStrike">
              <a:latin typeface="Arial"/>
            </a:endParaRPr>
          </a:p>
          <a:p>
            <a:pPr>
              <a:lnSpc>
                <a:spcPct val="100000"/>
              </a:lnSpc>
            </a:pPr>
            <a:endParaRPr b="0" lang="en-ZA" sz="2800" spc="-1" strike="noStrike">
              <a:latin typeface="Arial"/>
            </a:endParaRPr>
          </a:p>
          <a:p>
            <a:pPr marL="285840" indent="-282960">
              <a:lnSpc>
                <a:spcPct val="100000"/>
              </a:lnSpc>
              <a:buClr>
                <a:srgbClr val="000000"/>
              </a:buClr>
              <a:buFont typeface="Arial"/>
              <a:buChar char="•"/>
            </a:pPr>
            <a:r>
              <a:rPr b="0" lang="en-ZA" sz="2800" spc="-1" strike="noStrike">
                <a:solidFill>
                  <a:srgbClr val="000000"/>
                </a:solidFill>
                <a:latin typeface="Arial"/>
                <a:ea typeface="DejaVu Sans"/>
              </a:rPr>
              <a:t>For convenience, as there are strong spatial and temporal patterns that provide a confident result when similar patterns are detected amongst vastly different kinds of data.</a:t>
            </a:r>
            <a:endParaRPr b="0" lang="en-ZA" sz="2800" spc="-1" strike="noStrike">
              <a:latin typeface="Arial"/>
            </a:endParaRPr>
          </a:p>
          <a:p>
            <a:pPr>
              <a:lnSpc>
                <a:spcPct val="100000"/>
              </a:lnSpc>
            </a:pPr>
            <a:endParaRPr b="0" lang="en-ZA" sz="2800" spc="-1" strike="noStrike">
              <a:latin typeface="Arial"/>
            </a:endParaRPr>
          </a:p>
          <a:p>
            <a:pPr marL="285840" indent="-282960">
              <a:lnSpc>
                <a:spcPct val="100000"/>
              </a:lnSpc>
              <a:buClr>
                <a:srgbClr val="000000"/>
              </a:buClr>
              <a:buFont typeface="Arial"/>
              <a:buChar char="•"/>
            </a:pPr>
            <a:r>
              <a:rPr b="0" lang="en-ZA" sz="2800" spc="-1" strike="noStrike">
                <a:solidFill>
                  <a:srgbClr val="000000"/>
                </a:solidFill>
                <a:latin typeface="Arial"/>
                <a:ea typeface="DejaVu Sans"/>
              </a:rPr>
              <a:t>Shown to inject a known or expected signal into each of the data sources, which should be detectable in all data types.</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
        <p:nvSpPr>
          <p:cNvPr id="132" name="CustomShape 3"/>
          <p:cNvSpPr/>
          <p:nvPr/>
        </p:nvSpPr>
        <p:spPr>
          <a:xfrm>
            <a:off x="5326200" y="4178880"/>
            <a:ext cx="9779040" cy="39272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33" name="CustomShape 4"/>
          <p:cNvSpPr/>
          <p:nvPr/>
        </p:nvSpPr>
        <p:spPr>
          <a:xfrm>
            <a:off x="4260600" y="312120"/>
            <a:ext cx="3669840" cy="697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Introduction</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34" name="CustomShape 1"/>
          <p:cNvSpPr/>
          <p:nvPr/>
        </p:nvSpPr>
        <p:spPr>
          <a:xfrm>
            <a:off x="506880" y="3669480"/>
            <a:ext cx="9055440" cy="19407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r>
              <a:rPr b="0" i="1" lang="en-ZA" sz="2500" spc="-1" strike="noStrike">
                <a:solidFill>
                  <a:srgbClr val="000000"/>
                </a:solidFill>
                <a:latin typeface="Arial"/>
                <a:ea typeface="DejaVu Sans"/>
              </a:rPr>
              <a:t>exceedance()</a:t>
            </a:r>
            <a:r>
              <a:rPr b="0" lang="en-ZA" sz="2500" spc="-1" strike="noStrike">
                <a:solidFill>
                  <a:srgbClr val="000000"/>
                </a:solidFill>
                <a:latin typeface="Arial"/>
                <a:ea typeface="DejaVu Sans"/>
              </a:rPr>
              <a:t> function within </a:t>
            </a:r>
            <a:r>
              <a:rPr b="0" i="1" lang="en-ZA" sz="2500" spc="-1" strike="noStrike">
                <a:solidFill>
                  <a:srgbClr val="000000"/>
                </a:solidFill>
                <a:latin typeface="Arial"/>
                <a:ea typeface="DejaVu Sans"/>
              </a:rPr>
              <a:t>heatwaveR</a:t>
            </a:r>
            <a:r>
              <a:rPr b="0" lang="en-ZA" sz="2500" spc="-1" strike="noStrike">
                <a:solidFill>
                  <a:srgbClr val="000000"/>
                </a:solidFill>
                <a:latin typeface="Arial"/>
                <a:ea typeface="DejaVu Sans"/>
              </a:rPr>
              <a:t> package</a:t>
            </a:r>
            <a:endParaRPr b="0" lang="en-ZA" sz="2500" spc="-1" strike="noStrike">
              <a:latin typeface="Arial"/>
            </a:endParaRPr>
          </a:p>
          <a:p>
            <a:pPr>
              <a:lnSpc>
                <a:spcPct val="100000"/>
              </a:lnSpc>
            </a:pPr>
            <a:endParaRPr b="0" lang="en-ZA" sz="2500" spc="-1" strike="noStrike">
              <a:latin typeface="Arial"/>
            </a:endParaRPr>
          </a:p>
          <a:p>
            <a:pPr>
              <a:lnSpc>
                <a:spcPct val="100000"/>
              </a:lnSpc>
            </a:pPr>
            <a:endParaRPr b="0" lang="en-ZA" sz="2500" spc="-1" strike="noStrike">
              <a:latin typeface="Arial"/>
            </a:endParaRPr>
          </a:p>
          <a:p>
            <a:pPr>
              <a:lnSpc>
                <a:spcPct val="100000"/>
              </a:lnSpc>
            </a:pPr>
            <a:r>
              <a:rPr b="0" lang="en-ZA" sz="2500" spc="-1" strike="noStrike">
                <a:solidFill>
                  <a:srgbClr val="000000"/>
                </a:solidFill>
                <a:latin typeface="Arial"/>
                <a:ea typeface="DejaVu Sans"/>
              </a:rPr>
              <a:t>Determining upwelling metrics the </a:t>
            </a:r>
            <a:r>
              <a:rPr b="0" i="1" lang="en-ZA" sz="2500" spc="-1" strike="noStrike">
                <a:solidFill>
                  <a:srgbClr val="000000"/>
                </a:solidFill>
                <a:latin typeface="Arial"/>
                <a:ea typeface="DejaVu Sans"/>
              </a:rPr>
              <a:t>detect_event() </a:t>
            </a:r>
            <a:r>
              <a:rPr b="0" lang="en-ZA" sz="2500" spc="-1" strike="noStrike">
                <a:solidFill>
                  <a:srgbClr val="000000"/>
                </a:solidFill>
                <a:latin typeface="Arial"/>
                <a:ea typeface="DejaVu Sans"/>
              </a:rPr>
              <a:t>function</a:t>
            </a:r>
            <a:endParaRPr b="0" lang="en-ZA" sz="2500" spc="-1" strike="noStrike">
              <a:latin typeface="Arial"/>
            </a:endParaRPr>
          </a:p>
        </p:txBody>
      </p:sp>
      <p:sp>
        <p:nvSpPr>
          <p:cNvPr id="135" name="CustomShape 2"/>
          <p:cNvSpPr/>
          <p:nvPr/>
        </p:nvSpPr>
        <p:spPr>
          <a:xfrm>
            <a:off x="506880" y="1379880"/>
            <a:ext cx="11177640" cy="30322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r>
              <a:rPr b="1" lang="en-ZA" sz="2800" spc="-1" strike="noStrike">
                <a:solidFill>
                  <a:srgbClr val="000000"/>
                </a:solidFill>
                <a:latin typeface="Arial"/>
                <a:ea typeface="DejaVu Sans"/>
              </a:rPr>
              <a:t>Upwelling index</a:t>
            </a:r>
            <a:endParaRPr b="0" lang="en-ZA" sz="2800" spc="-1" strike="noStrike">
              <a:latin typeface="Arial"/>
            </a:endParaRPr>
          </a:p>
          <a:p>
            <a:pPr algn="ctr">
              <a:lnSpc>
                <a:spcPct val="150000"/>
              </a:lnSpc>
            </a:pPr>
            <a:r>
              <a:rPr b="0" lang="en-ZA" sz="2800" spc="-1" strike="noStrike">
                <a:solidFill>
                  <a:srgbClr val="000000"/>
                </a:solidFill>
                <a:latin typeface="Arial"/>
                <a:ea typeface="Noto Sans CJK SC"/>
              </a:rPr>
              <a:t>Upwelling Index = μ(Cosθ − coastal angle)</a:t>
            </a:r>
            <a:endParaRPr b="0" lang="en-ZA" sz="2800" spc="-1" strike="noStrike">
              <a:latin typeface="Arial"/>
            </a:endParaRPr>
          </a:p>
          <a:p>
            <a:pPr algn="ctr">
              <a:lnSpc>
                <a:spcPct val="150000"/>
              </a:lnSpc>
            </a:pPr>
            <a:endParaRPr b="0" lang="en-ZA" sz="2800" spc="-1" strike="noStrike">
              <a:latin typeface="Arial"/>
            </a:endParaRPr>
          </a:p>
        </p:txBody>
      </p:sp>
      <p:sp>
        <p:nvSpPr>
          <p:cNvPr id="136" name="CustomShape 3"/>
          <p:cNvSpPr/>
          <p:nvPr/>
        </p:nvSpPr>
        <p:spPr>
          <a:xfrm>
            <a:off x="2076480" y="4168440"/>
            <a:ext cx="8578440" cy="9424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37" name="CustomShape 4"/>
          <p:cNvSpPr/>
          <p:nvPr/>
        </p:nvSpPr>
        <p:spPr>
          <a:xfrm>
            <a:off x="3048120" y="295920"/>
            <a:ext cx="6095160" cy="697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Classifying Upwelling</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38" name="CustomShape 1"/>
          <p:cNvSpPr/>
          <p:nvPr/>
        </p:nvSpPr>
        <p:spPr>
          <a:xfrm>
            <a:off x="5368320" y="-1155240"/>
            <a:ext cx="5686200" cy="57639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39" name="CustomShape 2"/>
          <p:cNvSpPr/>
          <p:nvPr/>
        </p:nvSpPr>
        <p:spPr>
          <a:xfrm>
            <a:off x="3048120" y="295920"/>
            <a:ext cx="6095160" cy="697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 (OISST)</a:t>
            </a:r>
            <a:endParaRPr b="0" lang="en-ZA" sz="4000" spc="-1" strike="noStrike">
              <a:latin typeface="Arial"/>
            </a:endParaRPr>
          </a:p>
        </p:txBody>
      </p:sp>
      <p:pic>
        <p:nvPicPr>
          <p:cNvPr id="140" name="" descr=""/>
          <p:cNvPicPr/>
          <p:nvPr/>
        </p:nvPicPr>
        <p:blipFill>
          <a:blip r:embed="rId1"/>
          <a:srcRect l="0" t="10019" r="0" b="11234"/>
          <a:stretch/>
        </p:blipFill>
        <p:spPr>
          <a:xfrm>
            <a:off x="1385280" y="1296360"/>
            <a:ext cx="9702360" cy="53992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41" name="CustomShape 1"/>
          <p:cNvSpPr/>
          <p:nvPr/>
        </p:nvSpPr>
        <p:spPr>
          <a:xfrm>
            <a:off x="360000" y="930240"/>
            <a:ext cx="5686200" cy="57639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42" name="CustomShape 2"/>
          <p:cNvSpPr/>
          <p:nvPr/>
        </p:nvSpPr>
        <p:spPr>
          <a:xfrm>
            <a:off x="3048120" y="295920"/>
            <a:ext cx="6095160" cy="697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 (CMC)</a:t>
            </a:r>
            <a:endParaRPr b="0" lang="en-ZA" sz="4000" spc="-1" strike="noStrike">
              <a:latin typeface="Arial"/>
            </a:endParaRPr>
          </a:p>
        </p:txBody>
      </p:sp>
      <p:pic>
        <p:nvPicPr>
          <p:cNvPr id="143" name="" descr=""/>
          <p:cNvPicPr/>
          <p:nvPr/>
        </p:nvPicPr>
        <p:blipFill>
          <a:blip r:embed="rId1"/>
          <a:srcRect l="0" t="11067" r="0" b="11234"/>
          <a:stretch/>
        </p:blipFill>
        <p:spPr>
          <a:xfrm>
            <a:off x="1385280" y="1296720"/>
            <a:ext cx="9702360" cy="53992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44" name="CustomShape 1"/>
          <p:cNvSpPr/>
          <p:nvPr/>
        </p:nvSpPr>
        <p:spPr>
          <a:xfrm>
            <a:off x="360000" y="930240"/>
            <a:ext cx="5686200" cy="57639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45" name="CustomShape 2"/>
          <p:cNvSpPr/>
          <p:nvPr/>
        </p:nvSpPr>
        <p:spPr>
          <a:xfrm>
            <a:off x="3048120" y="295920"/>
            <a:ext cx="6095160" cy="697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 (MUR)</a:t>
            </a:r>
            <a:endParaRPr b="0" lang="en-ZA" sz="4000" spc="-1" strike="noStrike">
              <a:latin typeface="Arial"/>
            </a:endParaRPr>
          </a:p>
        </p:txBody>
      </p:sp>
      <p:pic>
        <p:nvPicPr>
          <p:cNvPr id="146" name="" descr=""/>
          <p:cNvPicPr/>
          <p:nvPr/>
        </p:nvPicPr>
        <p:blipFill>
          <a:blip r:embed="rId1"/>
          <a:stretch/>
        </p:blipFill>
        <p:spPr>
          <a:xfrm>
            <a:off x="1385280" y="1296720"/>
            <a:ext cx="9633960" cy="53269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47" name="CustomShape 1"/>
          <p:cNvSpPr/>
          <p:nvPr/>
        </p:nvSpPr>
        <p:spPr>
          <a:xfrm>
            <a:off x="360000" y="930240"/>
            <a:ext cx="5686200" cy="57639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48" name="CustomShape 2"/>
          <p:cNvSpPr/>
          <p:nvPr/>
        </p:nvSpPr>
        <p:spPr>
          <a:xfrm>
            <a:off x="3048120" y="295920"/>
            <a:ext cx="6095160" cy="697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 (G1SST)</a:t>
            </a:r>
            <a:endParaRPr b="0" lang="en-ZA" sz="4000" spc="-1" strike="noStrike">
              <a:latin typeface="Arial"/>
            </a:endParaRPr>
          </a:p>
        </p:txBody>
      </p:sp>
      <p:pic>
        <p:nvPicPr>
          <p:cNvPr id="149" name="" descr=""/>
          <p:cNvPicPr/>
          <p:nvPr/>
        </p:nvPicPr>
        <p:blipFill>
          <a:blip r:embed="rId1"/>
          <a:stretch/>
        </p:blipFill>
        <p:spPr>
          <a:xfrm>
            <a:off x="1385280" y="1325520"/>
            <a:ext cx="9633960" cy="52984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50" name="CustomShape 1"/>
          <p:cNvSpPr/>
          <p:nvPr/>
        </p:nvSpPr>
        <p:spPr>
          <a:xfrm>
            <a:off x="360000" y="930240"/>
            <a:ext cx="5686200" cy="57639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51" name="CustomShape 2"/>
          <p:cNvSpPr/>
          <p:nvPr/>
        </p:nvSpPr>
        <p:spPr>
          <a:xfrm>
            <a:off x="3048120" y="295920"/>
            <a:ext cx="6095160" cy="697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a:t>
            </a:r>
            <a:endParaRPr b="0" lang="en-ZA" sz="4000" spc="-1" strike="noStrike">
              <a:latin typeface="Arial"/>
            </a:endParaRPr>
          </a:p>
        </p:txBody>
      </p:sp>
      <p:pic>
        <p:nvPicPr>
          <p:cNvPr id="152" name="" descr=""/>
          <p:cNvPicPr/>
          <p:nvPr/>
        </p:nvPicPr>
        <p:blipFill>
          <a:blip r:embed="rId1"/>
          <a:srcRect l="3728" t="6730" r="0" b="0"/>
          <a:stretch/>
        </p:blipFill>
        <p:spPr>
          <a:xfrm>
            <a:off x="1450440" y="1354320"/>
            <a:ext cx="9863640" cy="53748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53" name="CustomShape 1"/>
          <p:cNvSpPr/>
          <p:nvPr/>
        </p:nvSpPr>
        <p:spPr>
          <a:xfrm>
            <a:off x="360000" y="930240"/>
            <a:ext cx="5686200" cy="57639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54" name="CustomShape 2"/>
          <p:cNvSpPr/>
          <p:nvPr/>
        </p:nvSpPr>
        <p:spPr>
          <a:xfrm>
            <a:off x="1169280" y="2693160"/>
            <a:ext cx="4653360" cy="2237760"/>
          </a:xfrm>
          <a:prstGeom prst="rect">
            <a:avLst/>
          </a:prstGeom>
          <a:noFill/>
          <a:ln>
            <a:noFill/>
          </a:ln>
        </p:spPr>
        <p:style>
          <a:lnRef idx="0"/>
          <a:fillRef idx="0"/>
          <a:effectRef idx="0"/>
          <a:fontRef idx="minor"/>
        </p:style>
        <p:txBody>
          <a:bodyPr lIns="90000" rIns="90000" tIns="45000" bIns="45000">
            <a:noAutofit/>
          </a:bodyPr>
          <a:p>
            <a:pPr algn="ctr">
              <a:lnSpc>
                <a:spcPct val="100000"/>
              </a:lnSpc>
            </a:pPr>
            <a:endParaRPr b="0" lang="en-ZA" sz="1800" spc="-1" strike="noStrike">
              <a:latin typeface="Arial"/>
            </a:endParaRPr>
          </a:p>
          <a:p>
            <a:pPr algn="ctr">
              <a:lnSpc>
                <a:spcPct val="100000"/>
              </a:lnSpc>
            </a:pPr>
            <a:r>
              <a:rPr b="0" lang="en-ZA" sz="2800" spc="-1" strike="noStrike">
                <a:solidFill>
                  <a:srgbClr val="000000"/>
                </a:solidFill>
                <a:latin typeface="Arial"/>
                <a:ea typeface="DejaVu Sans"/>
              </a:rPr>
              <a:t>More upwelling signals were present at a distances of 10km from the coastline</a:t>
            </a:r>
            <a:endParaRPr b="0" lang="en-ZA" sz="2800" spc="-1" strike="noStrike">
              <a:latin typeface="Arial"/>
            </a:endParaRPr>
          </a:p>
        </p:txBody>
      </p:sp>
      <p:sp>
        <p:nvSpPr>
          <p:cNvPr id="155" name="CustomShape 3"/>
          <p:cNvSpPr/>
          <p:nvPr/>
        </p:nvSpPr>
        <p:spPr>
          <a:xfrm>
            <a:off x="3048120" y="295920"/>
            <a:ext cx="6095160" cy="697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a:t>
            </a:r>
            <a:endParaRPr b="0" lang="en-ZA" sz="4000" spc="-1" strike="noStrike">
              <a:latin typeface="Arial"/>
            </a:endParaRPr>
          </a:p>
        </p:txBody>
      </p:sp>
      <p:pic>
        <p:nvPicPr>
          <p:cNvPr id="156" name="" descr=""/>
          <p:cNvPicPr/>
          <p:nvPr/>
        </p:nvPicPr>
        <p:blipFill>
          <a:blip r:embed="rId1"/>
          <a:srcRect l="32665" t="32066" r="53750" b="19636"/>
          <a:stretch/>
        </p:blipFill>
        <p:spPr>
          <a:xfrm>
            <a:off x="7560000" y="864360"/>
            <a:ext cx="2878920" cy="57592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57" name="CustomShape 1"/>
          <p:cNvSpPr/>
          <p:nvPr/>
        </p:nvSpPr>
        <p:spPr>
          <a:xfrm>
            <a:off x="3115800" y="336960"/>
            <a:ext cx="5991480" cy="697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Discussion</a:t>
            </a:r>
            <a:endParaRPr b="0" lang="en-ZA" sz="4000" spc="-1" strike="noStrike">
              <a:latin typeface="Arial"/>
            </a:endParaRPr>
          </a:p>
          <a:p>
            <a:pPr algn="ctr">
              <a:lnSpc>
                <a:spcPct val="100000"/>
              </a:lnSpc>
            </a:pPr>
            <a:endParaRPr b="0" lang="en-ZA" sz="4000" spc="-1" strike="noStrike">
              <a:latin typeface="Arial"/>
            </a:endParaRPr>
          </a:p>
        </p:txBody>
      </p:sp>
      <p:sp>
        <p:nvSpPr>
          <p:cNvPr id="158" name="CustomShape 2"/>
          <p:cNvSpPr/>
          <p:nvPr/>
        </p:nvSpPr>
        <p:spPr>
          <a:xfrm>
            <a:off x="360000" y="930240"/>
            <a:ext cx="5686200" cy="57639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59" name="CustomShape 3"/>
          <p:cNvSpPr/>
          <p:nvPr/>
        </p:nvSpPr>
        <p:spPr>
          <a:xfrm>
            <a:off x="1157040" y="1848600"/>
            <a:ext cx="9779040" cy="3927240"/>
          </a:xfrm>
          <a:prstGeom prst="rect">
            <a:avLst/>
          </a:prstGeom>
          <a:noFill/>
          <a:ln>
            <a:noFill/>
          </a:ln>
        </p:spPr>
        <p:style>
          <a:lnRef idx="0"/>
          <a:fillRef idx="0"/>
          <a:effectRef idx="0"/>
          <a:fontRef idx="minor"/>
        </p:style>
        <p:txBody>
          <a:bodyPr lIns="90000" rIns="90000" tIns="45000" bIns="45000">
            <a:noAutofit/>
          </a:bodyPr>
          <a:p>
            <a:pPr marL="285840" indent="-282960">
              <a:lnSpc>
                <a:spcPct val="100000"/>
              </a:lnSpc>
              <a:buClr>
                <a:srgbClr val="000000"/>
              </a:buClr>
              <a:buFont typeface="Arial"/>
              <a:buChar char="•"/>
            </a:pPr>
            <a:r>
              <a:rPr b="0" lang="en-ZA" sz="2800" spc="-1" strike="noStrike">
                <a:solidFill>
                  <a:srgbClr val="000000"/>
                </a:solidFill>
                <a:latin typeface="Arial"/>
                <a:ea typeface="DejaVu Sans"/>
              </a:rPr>
              <a:t>Duration of upwelling signals are longer at a greater distance from the coastline</a:t>
            </a:r>
            <a:endParaRPr b="0" lang="en-ZA" sz="2800" spc="-1" strike="noStrike">
              <a:latin typeface="Arial"/>
            </a:endParaRPr>
          </a:p>
          <a:p>
            <a:pPr>
              <a:lnSpc>
                <a:spcPct val="100000"/>
              </a:lnSpc>
            </a:pPr>
            <a:endParaRPr b="0" lang="en-ZA" sz="2800" spc="-1" strike="noStrike">
              <a:latin typeface="Arial"/>
            </a:endParaRPr>
          </a:p>
          <a:p>
            <a:pPr marL="285840" indent="-282960">
              <a:lnSpc>
                <a:spcPct val="100000"/>
              </a:lnSpc>
              <a:buClr>
                <a:srgbClr val="000000"/>
              </a:buClr>
              <a:buFont typeface="Arial"/>
              <a:buChar char="•"/>
            </a:pPr>
            <a:r>
              <a:rPr b="0" lang="en-ZA" sz="2800" spc="-1" strike="noStrike">
                <a:solidFill>
                  <a:srgbClr val="000000"/>
                </a:solidFill>
                <a:latin typeface="Arial"/>
                <a:ea typeface="DejaVu Sans"/>
              </a:rPr>
              <a:t>Fewer upwelling signals were detected at a greater distance from the coastline</a:t>
            </a:r>
            <a:endParaRPr b="0" lang="en-ZA" sz="2800" spc="-1" strike="noStrike">
              <a:latin typeface="Arial"/>
            </a:endParaRPr>
          </a:p>
          <a:p>
            <a:pPr>
              <a:lnSpc>
                <a:spcPct val="100000"/>
              </a:lnSpc>
            </a:pPr>
            <a:endParaRPr b="0" lang="en-ZA" sz="2800" spc="-1" strike="noStrike">
              <a:latin typeface="Arial"/>
            </a:endParaRPr>
          </a:p>
          <a:p>
            <a:pPr marL="285840" indent="-282960">
              <a:lnSpc>
                <a:spcPct val="100000"/>
              </a:lnSpc>
              <a:buClr>
                <a:srgbClr val="000000"/>
              </a:buClr>
              <a:buFont typeface="Arial"/>
              <a:buChar char="•"/>
            </a:pPr>
            <a:r>
              <a:rPr b="0" lang="en-ZA" sz="2800" spc="-1" strike="noStrike">
                <a:solidFill>
                  <a:srgbClr val="000000"/>
                </a:solidFill>
                <a:latin typeface="Arial"/>
                <a:ea typeface="DejaVu Sans"/>
              </a:rPr>
              <a:t>Similar upwelling patterns are visible at a distance of 10km and 20km </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86" name="CustomShape 1"/>
          <p:cNvSpPr/>
          <p:nvPr/>
        </p:nvSpPr>
        <p:spPr>
          <a:xfrm>
            <a:off x="4260600" y="312120"/>
            <a:ext cx="3669840" cy="697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Introduction</a:t>
            </a:r>
            <a:endParaRPr b="0" lang="en-ZA" sz="4000" spc="-1" strike="noStrike">
              <a:latin typeface="Arial"/>
            </a:endParaRPr>
          </a:p>
        </p:txBody>
      </p:sp>
      <p:sp>
        <p:nvSpPr>
          <p:cNvPr id="87" name="CustomShape 2"/>
          <p:cNvSpPr/>
          <p:nvPr/>
        </p:nvSpPr>
        <p:spPr>
          <a:xfrm>
            <a:off x="1170360" y="1760400"/>
            <a:ext cx="4782240" cy="39272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marL="285840" indent="-282960">
              <a:lnSpc>
                <a:spcPct val="100000"/>
              </a:lnSpc>
              <a:buClr>
                <a:srgbClr val="000000"/>
              </a:buClr>
              <a:buFont typeface="Arial"/>
              <a:buChar char="•"/>
            </a:pPr>
            <a:r>
              <a:rPr b="0" lang="en-ZA" sz="2800" spc="-1" strike="noStrike">
                <a:solidFill>
                  <a:srgbClr val="000000"/>
                </a:solidFill>
                <a:latin typeface="Arial"/>
                <a:ea typeface="DejaVu Sans"/>
              </a:rPr>
              <a:t>Sea surface temperature</a:t>
            </a:r>
            <a:endParaRPr b="0" lang="en-ZA" sz="2800" spc="-1" strike="noStrike">
              <a:latin typeface="Arial"/>
            </a:endParaRPr>
          </a:p>
          <a:p>
            <a:pPr marL="2160">
              <a:lnSpc>
                <a:spcPct val="100000"/>
              </a:lnSpc>
            </a:pPr>
            <a:endParaRPr b="0" lang="en-ZA" sz="2800" spc="-1" strike="noStrike">
              <a:latin typeface="Arial"/>
            </a:endParaRPr>
          </a:p>
          <a:p>
            <a:pPr marL="2160">
              <a:lnSpc>
                <a:spcPct val="100000"/>
              </a:lnSpc>
            </a:pPr>
            <a:endParaRPr b="0" lang="en-ZA" sz="2800" spc="-1" strike="noStrike">
              <a:latin typeface="Arial"/>
            </a:endParaRPr>
          </a:p>
          <a:p>
            <a:pPr marL="285840" indent="-282960">
              <a:lnSpc>
                <a:spcPct val="100000"/>
              </a:lnSpc>
              <a:buClr>
                <a:srgbClr val="000000"/>
              </a:buClr>
              <a:buFont typeface="Arial"/>
              <a:buChar char="•"/>
            </a:pPr>
            <a:r>
              <a:rPr b="0" lang="en-ZA" sz="2800" spc="-1" strike="noStrike">
                <a:solidFill>
                  <a:srgbClr val="000000"/>
                </a:solidFill>
                <a:latin typeface="Arial"/>
                <a:ea typeface="DejaVu Sans"/>
              </a:rPr>
              <a:t>High resolution data</a:t>
            </a:r>
            <a:endParaRPr b="0" lang="en-ZA" sz="2800" spc="-1" strike="noStrike">
              <a:latin typeface="Arial"/>
            </a:endParaRPr>
          </a:p>
          <a:p>
            <a:pPr marL="2160">
              <a:lnSpc>
                <a:spcPct val="100000"/>
              </a:lnSpc>
            </a:pPr>
            <a:endParaRPr b="0" lang="en-ZA" sz="2800" spc="-1" strike="noStrike">
              <a:latin typeface="Arial"/>
            </a:endParaRPr>
          </a:p>
          <a:p>
            <a:pPr marL="2160">
              <a:lnSpc>
                <a:spcPct val="100000"/>
              </a:lnSpc>
            </a:pPr>
            <a:endParaRPr b="0" lang="en-ZA" sz="2800" spc="-1" strike="noStrike">
              <a:latin typeface="Arial"/>
            </a:endParaRPr>
          </a:p>
          <a:p>
            <a:pPr marL="285840" indent="-282960">
              <a:lnSpc>
                <a:spcPct val="100000"/>
              </a:lnSpc>
              <a:buClr>
                <a:srgbClr val="000000"/>
              </a:buClr>
              <a:buFont typeface="Arial"/>
              <a:buChar char="•"/>
            </a:pPr>
            <a:r>
              <a:rPr b="0" lang="en-ZA" sz="2800" spc="-1" strike="noStrike">
                <a:solidFill>
                  <a:srgbClr val="000000"/>
                </a:solidFill>
                <a:latin typeface="Arial"/>
                <a:ea typeface="DejaVu Sans"/>
              </a:rPr>
              <a:t>Gridded products</a:t>
            </a: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pic>
        <p:nvPicPr>
          <p:cNvPr id="88" name="Picture 4" descr=""/>
          <p:cNvPicPr/>
          <p:nvPr/>
        </p:nvPicPr>
        <p:blipFill>
          <a:blip r:embed="rId1"/>
          <a:stretch/>
        </p:blipFill>
        <p:spPr>
          <a:xfrm>
            <a:off x="7232760" y="1406880"/>
            <a:ext cx="3301560" cy="2091240"/>
          </a:xfrm>
          <a:prstGeom prst="rect">
            <a:avLst/>
          </a:prstGeom>
          <a:ln>
            <a:noFill/>
          </a:ln>
          <a:effectLst>
            <a:outerShdw algn="tl" blurRad="292100" dir="2700000" dist="138988" rotWithShape="0">
              <a:srgbClr val="333333">
                <a:alpha val="65000"/>
              </a:srgbClr>
            </a:outerShdw>
          </a:effectLst>
        </p:spPr>
      </p:pic>
      <p:pic>
        <p:nvPicPr>
          <p:cNvPr id="89" name="Picture 88" descr=""/>
          <p:cNvPicPr/>
          <p:nvPr/>
        </p:nvPicPr>
        <p:blipFill>
          <a:blip r:embed="rId2"/>
          <a:srcRect l="42108" t="39405" r="18906" b="18583"/>
          <a:stretch/>
        </p:blipFill>
        <p:spPr>
          <a:xfrm>
            <a:off x="7232760" y="3895560"/>
            <a:ext cx="3301560" cy="2091240"/>
          </a:xfrm>
          <a:prstGeom prst="rect">
            <a:avLst/>
          </a:prstGeom>
          <a:ln>
            <a:noFill/>
          </a:ln>
          <a:effectLst>
            <a:outerShdw algn="tl" blurRad="292100" dir="2700000" dist="13898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60" name="CustomShape 1"/>
          <p:cNvSpPr/>
          <p:nvPr/>
        </p:nvSpPr>
        <p:spPr>
          <a:xfrm>
            <a:off x="529920" y="1788480"/>
            <a:ext cx="7586640" cy="28306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61" name="CustomShape 2"/>
          <p:cNvSpPr/>
          <p:nvPr/>
        </p:nvSpPr>
        <p:spPr>
          <a:xfrm>
            <a:off x="3115800" y="336960"/>
            <a:ext cx="5991480" cy="697320"/>
          </a:xfrm>
          <a:prstGeom prst="rect">
            <a:avLst/>
          </a:prstGeom>
          <a:noFill/>
          <a:ln>
            <a:noFill/>
          </a:ln>
        </p:spPr>
        <p:style>
          <a:lnRef idx="0"/>
          <a:fillRef idx="0"/>
          <a:effectRef idx="0"/>
          <a:fontRef idx="minor"/>
        </p:style>
      </p:sp>
      <p:sp>
        <p:nvSpPr>
          <p:cNvPr id="162" name="CustomShape 3"/>
          <p:cNvSpPr/>
          <p:nvPr/>
        </p:nvSpPr>
        <p:spPr>
          <a:xfrm>
            <a:off x="3115800" y="336960"/>
            <a:ext cx="5991480" cy="697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Discussion</a:t>
            </a:r>
            <a:endParaRPr b="0" lang="en-ZA" sz="4000" spc="-1" strike="noStrike">
              <a:latin typeface="Arial"/>
            </a:endParaRPr>
          </a:p>
          <a:p>
            <a:pPr algn="ctr">
              <a:lnSpc>
                <a:spcPct val="100000"/>
              </a:lnSpc>
            </a:pPr>
            <a:endParaRPr b="0" lang="en-ZA" sz="4000" spc="-1" strike="noStrike">
              <a:latin typeface="Arial"/>
            </a:endParaRPr>
          </a:p>
        </p:txBody>
      </p:sp>
      <p:sp>
        <p:nvSpPr>
          <p:cNvPr id="163" name="CustomShape 4"/>
          <p:cNvSpPr/>
          <p:nvPr/>
        </p:nvSpPr>
        <p:spPr>
          <a:xfrm>
            <a:off x="1206000" y="1788480"/>
            <a:ext cx="9779040" cy="3927240"/>
          </a:xfrm>
          <a:prstGeom prst="rect">
            <a:avLst/>
          </a:prstGeom>
          <a:noFill/>
          <a:ln>
            <a:noFill/>
          </a:ln>
        </p:spPr>
        <p:style>
          <a:lnRef idx="0"/>
          <a:fillRef idx="0"/>
          <a:effectRef idx="0"/>
          <a:fontRef idx="minor"/>
        </p:style>
        <p:txBody>
          <a:bodyPr lIns="90000" rIns="90000" tIns="45000" bIns="45000">
            <a:noAutofit/>
          </a:bodyPr>
          <a:p>
            <a:pPr marL="285840" indent="-282960">
              <a:lnSpc>
                <a:spcPct val="100000"/>
              </a:lnSpc>
              <a:buClr>
                <a:srgbClr val="000000"/>
              </a:buClr>
              <a:buFont typeface="Arial"/>
              <a:buChar char="•"/>
            </a:pPr>
            <a:r>
              <a:rPr b="0" lang="en-ZA" sz="2800" spc="-1" strike="noStrike">
                <a:solidFill>
                  <a:srgbClr val="000000"/>
                </a:solidFill>
                <a:latin typeface="Arial"/>
                <a:ea typeface="DejaVu Sans"/>
              </a:rPr>
              <a:t>The process shows how disimilar satellite data is from in situ data</a:t>
            </a:r>
            <a:endParaRPr b="0" lang="en-ZA" sz="2800" spc="-1" strike="noStrike">
              <a:latin typeface="Arial"/>
            </a:endParaRPr>
          </a:p>
          <a:p>
            <a:pPr>
              <a:lnSpc>
                <a:spcPct val="100000"/>
              </a:lnSpc>
            </a:pPr>
            <a:endParaRPr b="0" lang="en-ZA" sz="2800" spc="-1" strike="noStrike">
              <a:latin typeface="Arial"/>
            </a:endParaRPr>
          </a:p>
          <a:p>
            <a:pPr marL="285840" indent="-282960">
              <a:lnSpc>
                <a:spcPct val="100000"/>
              </a:lnSpc>
              <a:buClr>
                <a:srgbClr val="000000"/>
              </a:buClr>
              <a:buFont typeface="Arial"/>
              <a:buChar char="•"/>
            </a:pPr>
            <a:r>
              <a:rPr b="0" lang="en-ZA" sz="2800" spc="-1" strike="noStrike">
                <a:solidFill>
                  <a:srgbClr val="000000"/>
                </a:solidFill>
                <a:latin typeface="Arial"/>
                <a:ea typeface="DejaVu Sans"/>
              </a:rPr>
              <a:t>The MUR and G1SST represented a frequent detection of signals lasting for a much longer duration</a:t>
            </a:r>
            <a:endParaRPr b="0" lang="en-ZA" sz="2800" spc="-1" strike="noStrike">
              <a:latin typeface="Arial"/>
            </a:endParaRPr>
          </a:p>
          <a:p>
            <a:pPr>
              <a:lnSpc>
                <a:spcPct val="100000"/>
              </a:lnSpc>
            </a:pPr>
            <a:endParaRPr b="0" lang="en-ZA" sz="2800" spc="-1" strike="noStrike">
              <a:latin typeface="Arial"/>
            </a:endParaRPr>
          </a:p>
          <a:p>
            <a:pPr marL="285840" indent="-282960">
              <a:lnSpc>
                <a:spcPct val="100000"/>
              </a:lnSpc>
              <a:buClr>
                <a:srgbClr val="000000"/>
              </a:buClr>
              <a:buFont typeface="Arial"/>
              <a:buChar char="•"/>
            </a:pPr>
            <a:r>
              <a:rPr b="0" lang="en-ZA" sz="2800" spc="-1" strike="noStrike">
                <a:solidFill>
                  <a:srgbClr val="000000"/>
                </a:solidFill>
                <a:latin typeface="Arial"/>
                <a:ea typeface="DejaVu Sans"/>
              </a:rPr>
              <a:t>The CMC signals were very moderate and closely relate to the signals detected in the SACTN dataset</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64" name="CustomShape 1"/>
          <p:cNvSpPr/>
          <p:nvPr/>
        </p:nvSpPr>
        <p:spPr>
          <a:xfrm>
            <a:off x="529920" y="1788480"/>
            <a:ext cx="7586640" cy="28306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65" name="CustomShape 2"/>
          <p:cNvSpPr/>
          <p:nvPr/>
        </p:nvSpPr>
        <p:spPr>
          <a:xfrm>
            <a:off x="3115800" y="336960"/>
            <a:ext cx="5991480" cy="697320"/>
          </a:xfrm>
          <a:prstGeom prst="rect">
            <a:avLst/>
          </a:prstGeom>
          <a:noFill/>
          <a:ln>
            <a:noFill/>
          </a:ln>
        </p:spPr>
        <p:style>
          <a:lnRef idx="0"/>
          <a:fillRef idx="0"/>
          <a:effectRef idx="0"/>
          <a:fontRef idx="minor"/>
        </p:style>
      </p:sp>
      <p:sp>
        <p:nvSpPr>
          <p:cNvPr id="166" name="CustomShape 3"/>
          <p:cNvSpPr/>
          <p:nvPr/>
        </p:nvSpPr>
        <p:spPr>
          <a:xfrm>
            <a:off x="3115800" y="336960"/>
            <a:ext cx="5991480" cy="697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Discussion</a:t>
            </a:r>
            <a:endParaRPr b="0" lang="en-ZA" sz="4000" spc="-1" strike="noStrike">
              <a:latin typeface="Arial"/>
            </a:endParaRPr>
          </a:p>
          <a:p>
            <a:pPr algn="ctr">
              <a:lnSpc>
                <a:spcPct val="100000"/>
              </a:lnSpc>
            </a:pPr>
            <a:endParaRPr b="0" lang="en-ZA" sz="4000" spc="-1" strike="noStrike">
              <a:latin typeface="Arial"/>
            </a:endParaRPr>
          </a:p>
        </p:txBody>
      </p:sp>
      <p:sp>
        <p:nvSpPr>
          <p:cNvPr id="167" name="CustomShape 4"/>
          <p:cNvSpPr/>
          <p:nvPr/>
        </p:nvSpPr>
        <p:spPr>
          <a:xfrm>
            <a:off x="1004040" y="1788480"/>
            <a:ext cx="10182960" cy="3927240"/>
          </a:xfrm>
          <a:prstGeom prst="rect">
            <a:avLst/>
          </a:prstGeom>
          <a:noFill/>
          <a:ln>
            <a:noFill/>
          </a:ln>
        </p:spPr>
        <p:style>
          <a:lnRef idx="0"/>
          <a:fillRef idx="0"/>
          <a:effectRef idx="0"/>
          <a:fontRef idx="minor"/>
        </p:style>
        <p:txBody>
          <a:bodyPr lIns="90000" rIns="90000" tIns="45000" bIns="45000">
            <a:noAutofit/>
          </a:bodyPr>
          <a:p>
            <a:pPr marL="285840" indent="-282960">
              <a:lnSpc>
                <a:spcPct val="100000"/>
              </a:lnSpc>
              <a:buClr>
                <a:srgbClr val="000000"/>
              </a:buClr>
              <a:buFont typeface="Arial"/>
              <a:buChar char="•"/>
            </a:pPr>
            <a:r>
              <a:rPr b="0" lang="en-ZA" sz="2800" spc="-1" strike="noStrike">
                <a:solidFill>
                  <a:srgbClr val="000000"/>
                </a:solidFill>
                <a:latin typeface="Arial"/>
                <a:ea typeface="DejaVu Sans"/>
              </a:rPr>
              <a:t>SACTN dataset shows few signals detected in Port Nolloth similarly CMC and OISST data shows fewer signals collected at 10km</a:t>
            </a:r>
            <a:endParaRPr b="0" lang="en-ZA" sz="2800" spc="-1" strike="noStrike">
              <a:latin typeface="Arial"/>
            </a:endParaRPr>
          </a:p>
          <a:p>
            <a:pPr>
              <a:lnSpc>
                <a:spcPct val="100000"/>
              </a:lnSpc>
            </a:pPr>
            <a:endParaRPr b="0" lang="en-ZA" sz="2800" spc="-1" strike="noStrike">
              <a:latin typeface="Arial"/>
            </a:endParaRPr>
          </a:p>
          <a:p>
            <a:pPr marL="285840" indent="-282960">
              <a:lnSpc>
                <a:spcPct val="100000"/>
              </a:lnSpc>
              <a:buClr>
                <a:srgbClr val="000000"/>
              </a:buClr>
              <a:buFont typeface="Arial"/>
              <a:buChar char="•"/>
            </a:pPr>
            <a:r>
              <a:rPr b="0" lang="en-ZA" sz="2800" spc="-1" strike="noStrike">
                <a:solidFill>
                  <a:srgbClr val="000000"/>
                </a:solidFill>
                <a:latin typeface="Arial"/>
                <a:ea typeface="DejaVu Sans"/>
              </a:rPr>
              <a:t>At a distance of 30km – 50km the upwelling signals differed greatly compared to those observed in the SACTN data </a:t>
            </a:r>
            <a:endParaRPr b="0" lang="en-ZA" sz="2800" spc="-1" strike="noStrike">
              <a:latin typeface="Arial"/>
            </a:endParaRPr>
          </a:p>
          <a:p>
            <a:pPr>
              <a:lnSpc>
                <a:spcPct val="100000"/>
              </a:lnSpc>
            </a:pPr>
            <a:endParaRPr b="0" lang="en-ZA" sz="2800" spc="-1" strike="noStrike">
              <a:latin typeface="Arial"/>
            </a:endParaRPr>
          </a:p>
          <a:p>
            <a:pPr marL="285840" indent="-282960">
              <a:lnSpc>
                <a:spcPct val="100000"/>
              </a:lnSpc>
              <a:buClr>
                <a:srgbClr val="000000"/>
              </a:buClr>
              <a:buFont typeface="Arial"/>
              <a:buChar char="•"/>
            </a:pPr>
            <a:r>
              <a:rPr b="0" lang="en-ZA" sz="2800" spc="-1" strike="noStrike">
                <a:solidFill>
                  <a:srgbClr val="000000"/>
                </a:solidFill>
                <a:latin typeface="Arial"/>
                <a:ea typeface="DejaVu Sans"/>
              </a:rPr>
              <a:t>In the MUR and G1SST datasets the signals exhibit much longer duration (&gt;30days) </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68" name="CustomShape 1"/>
          <p:cNvSpPr/>
          <p:nvPr/>
        </p:nvSpPr>
        <p:spPr>
          <a:xfrm>
            <a:off x="529920" y="1788480"/>
            <a:ext cx="7586640" cy="28306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69" name="CustomShape 2"/>
          <p:cNvSpPr/>
          <p:nvPr/>
        </p:nvSpPr>
        <p:spPr>
          <a:xfrm>
            <a:off x="3115800" y="336960"/>
            <a:ext cx="5991480" cy="697320"/>
          </a:xfrm>
          <a:prstGeom prst="rect">
            <a:avLst/>
          </a:prstGeom>
          <a:noFill/>
          <a:ln>
            <a:noFill/>
          </a:ln>
        </p:spPr>
        <p:style>
          <a:lnRef idx="0"/>
          <a:fillRef idx="0"/>
          <a:effectRef idx="0"/>
          <a:fontRef idx="minor"/>
        </p:style>
      </p:sp>
      <p:sp>
        <p:nvSpPr>
          <p:cNvPr id="170" name="CustomShape 3"/>
          <p:cNvSpPr/>
          <p:nvPr/>
        </p:nvSpPr>
        <p:spPr>
          <a:xfrm>
            <a:off x="1206000" y="2072160"/>
            <a:ext cx="9779040" cy="3300480"/>
          </a:xfrm>
          <a:prstGeom prst="rect">
            <a:avLst/>
          </a:prstGeom>
          <a:noFill/>
          <a:ln>
            <a:noFill/>
          </a:ln>
        </p:spPr>
        <p:style>
          <a:lnRef idx="0"/>
          <a:fillRef idx="0"/>
          <a:effectRef idx="0"/>
          <a:fontRef idx="minor"/>
        </p:style>
        <p:txBody>
          <a:bodyPr lIns="90000" rIns="90000" tIns="45000" bIns="45000">
            <a:noAutofit/>
          </a:bodyPr>
          <a:p>
            <a:pPr marL="285840" indent="-282960">
              <a:lnSpc>
                <a:spcPct val="100000"/>
              </a:lnSpc>
              <a:buClr>
                <a:srgbClr val="000000"/>
              </a:buClr>
              <a:buFont typeface="Arial"/>
              <a:buChar char="•"/>
            </a:pPr>
            <a:r>
              <a:rPr b="0" lang="en-ZA" sz="2800" spc="-1" strike="noStrike">
                <a:solidFill>
                  <a:srgbClr val="000000"/>
                </a:solidFill>
                <a:latin typeface="Arial"/>
                <a:ea typeface="DejaVu Sans"/>
              </a:rPr>
              <a:t>Signals detected in CMC dataset never exceeded 5 days</a:t>
            </a:r>
            <a:endParaRPr b="0" lang="en-ZA" sz="2800" spc="-1" strike="noStrike">
              <a:latin typeface="Arial"/>
            </a:endParaRPr>
          </a:p>
          <a:p>
            <a:pPr>
              <a:lnSpc>
                <a:spcPct val="100000"/>
              </a:lnSpc>
            </a:pPr>
            <a:endParaRPr b="0" lang="en-ZA" sz="2800" spc="-1" strike="noStrike">
              <a:latin typeface="Arial"/>
            </a:endParaRPr>
          </a:p>
          <a:p>
            <a:pPr marL="285840" indent="-282960">
              <a:lnSpc>
                <a:spcPct val="100000"/>
              </a:lnSpc>
              <a:buClr>
                <a:srgbClr val="000000"/>
              </a:buClr>
              <a:buFont typeface="Arial"/>
              <a:buChar char="•"/>
            </a:pPr>
            <a:r>
              <a:rPr b="0" lang="en-ZA" sz="2800" spc="-1" strike="noStrike">
                <a:solidFill>
                  <a:srgbClr val="000000"/>
                </a:solidFill>
                <a:latin typeface="Arial"/>
                <a:ea typeface="DejaVu Sans"/>
              </a:rPr>
              <a:t>MUR and G1SST dataset showed the similar patterns with regards to the number of signals and average duration of the signals</a:t>
            </a:r>
            <a:endParaRPr b="0" lang="en-ZA" sz="2800" spc="-1" strike="noStrike">
              <a:latin typeface="Arial"/>
            </a:endParaRPr>
          </a:p>
          <a:p>
            <a:pPr>
              <a:lnSpc>
                <a:spcPct val="100000"/>
              </a:lnSpc>
            </a:pPr>
            <a:endParaRPr b="0" lang="en-ZA" sz="2800" spc="-1" strike="noStrike">
              <a:latin typeface="Arial"/>
            </a:endParaRPr>
          </a:p>
          <a:p>
            <a:pPr marL="285840" indent="-282960">
              <a:lnSpc>
                <a:spcPct val="100000"/>
              </a:lnSpc>
              <a:buClr>
                <a:srgbClr val="000000"/>
              </a:buClr>
              <a:buFont typeface="Arial"/>
              <a:buChar char="•"/>
            </a:pPr>
            <a:r>
              <a:rPr b="0" lang="en-ZA" sz="2800" spc="-1" strike="noStrike">
                <a:solidFill>
                  <a:srgbClr val="000000"/>
                </a:solidFill>
                <a:latin typeface="Arial"/>
                <a:ea typeface="DejaVu Sans"/>
              </a:rPr>
              <a:t>Weaknesses in the SACTN dataset</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
        <p:nvSpPr>
          <p:cNvPr id="171" name="CustomShape 4"/>
          <p:cNvSpPr/>
          <p:nvPr/>
        </p:nvSpPr>
        <p:spPr>
          <a:xfrm>
            <a:off x="3115800" y="336960"/>
            <a:ext cx="5991480" cy="697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Discussion</a:t>
            </a:r>
            <a:endParaRPr b="0" lang="en-ZA" sz="4000" spc="-1" strike="noStrike">
              <a:latin typeface="Arial"/>
            </a:endParaRPr>
          </a:p>
          <a:p>
            <a:pPr algn="ctr">
              <a:lnSpc>
                <a:spcPct val="100000"/>
              </a:lnSpc>
            </a:pP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72" name="CustomShape 1"/>
          <p:cNvSpPr/>
          <p:nvPr/>
        </p:nvSpPr>
        <p:spPr>
          <a:xfrm>
            <a:off x="529920" y="1788480"/>
            <a:ext cx="7586640" cy="28306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73" name="CustomShape 2"/>
          <p:cNvSpPr/>
          <p:nvPr/>
        </p:nvSpPr>
        <p:spPr>
          <a:xfrm>
            <a:off x="3115800" y="336960"/>
            <a:ext cx="5991480" cy="697320"/>
          </a:xfrm>
          <a:prstGeom prst="rect">
            <a:avLst/>
          </a:prstGeom>
          <a:noFill/>
          <a:ln>
            <a:noFill/>
          </a:ln>
        </p:spPr>
        <p:style>
          <a:lnRef idx="0"/>
          <a:fillRef idx="0"/>
          <a:effectRef idx="0"/>
          <a:fontRef idx="minor"/>
        </p:style>
      </p:sp>
      <p:sp>
        <p:nvSpPr>
          <p:cNvPr id="174" name="CustomShape 3"/>
          <p:cNvSpPr/>
          <p:nvPr/>
        </p:nvSpPr>
        <p:spPr>
          <a:xfrm>
            <a:off x="529560" y="1788480"/>
            <a:ext cx="11131920" cy="3898080"/>
          </a:xfrm>
          <a:prstGeom prst="rect">
            <a:avLst/>
          </a:prstGeom>
          <a:noFill/>
          <a:ln>
            <a:noFill/>
          </a:ln>
        </p:spPr>
        <p:style>
          <a:lnRef idx="0"/>
          <a:fillRef idx="0"/>
          <a:effectRef idx="0"/>
          <a:fontRef idx="minor"/>
        </p:style>
        <p:txBody>
          <a:bodyPr lIns="90000" rIns="90000" tIns="45000" bIns="45000">
            <a:noAutofit/>
          </a:bodyPr>
          <a:p>
            <a:pPr marL="285840" indent="-282960">
              <a:lnSpc>
                <a:spcPct val="100000"/>
              </a:lnSpc>
              <a:buClr>
                <a:srgbClr val="000000"/>
              </a:buClr>
              <a:buFont typeface="Arial"/>
              <a:buChar char="•"/>
            </a:pPr>
            <a:r>
              <a:rPr b="0" lang="en-ZA" sz="2800" spc="-1" strike="noStrike">
                <a:solidFill>
                  <a:srgbClr val="000000"/>
                </a:solidFill>
                <a:latin typeface="Arial"/>
                <a:ea typeface="DejaVu Sans"/>
              </a:rPr>
              <a:t>Irrespective, satellite acquired SST records are useful to modern marine scientists. </a:t>
            </a:r>
            <a:endParaRPr b="0" lang="en-ZA" sz="2800" spc="-1" strike="noStrike">
              <a:latin typeface="Arial"/>
            </a:endParaRPr>
          </a:p>
          <a:p>
            <a:pPr>
              <a:lnSpc>
                <a:spcPct val="100000"/>
              </a:lnSpc>
            </a:pPr>
            <a:endParaRPr b="0" lang="en-ZA" sz="2800" spc="-1" strike="noStrike">
              <a:latin typeface="Arial"/>
            </a:endParaRPr>
          </a:p>
          <a:p>
            <a:pPr marL="285840" indent="-282960">
              <a:lnSpc>
                <a:spcPct val="100000"/>
              </a:lnSpc>
              <a:buClr>
                <a:srgbClr val="000000"/>
              </a:buClr>
              <a:buFont typeface="Arial"/>
              <a:buChar char="•"/>
            </a:pPr>
            <a:r>
              <a:rPr b="0" lang="en-ZA" sz="2800" spc="-1" strike="noStrike">
                <a:solidFill>
                  <a:srgbClr val="000000"/>
                </a:solidFill>
                <a:latin typeface="Arial"/>
                <a:ea typeface="DejaVu Sans"/>
              </a:rPr>
              <a:t>Analysis showed that offshore SSTs at a distance of 30-50km often do not match the detected signals present in the SACTN dataset </a:t>
            </a:r>
            <a:endParaRPr b="0" lang="en-ZA" sz="2800" spc="-1" strike="noStrike">
              <a:latin typeface="Arial"/>
            </a:endParaRPr>
          </a:p>
          <a:p>
            <a:pPr>
              <a:lnSpc>
                <a:spcPct val="100000"/>
              </a:lnSpc>
            </a:pPr>
            <a:endParaRPr b="0" lang="en-ZA" sz="2800" spc="-1" strike="noStrike">
              <a:latin typeface="Arial"/>
            </a:endParaRPr>
          </a:p>
          <a:p>
            <a:pPr marL="285840" indent="-282960">
              <a:lnSpc>
                <a:spcPct val="100000"/>
              </a:lnSpc>
              <a:buClr>
                <a:srgbClr val="000000"/>
              </a:buClr>
              <a:buFont typeface="Arial"/>
              <a:buChar char="•"/>
            </a:pPr>
            <a:r>
              <a:rPr b="0" lang="en-ZA" sz="2800" spc="-1" strike="noStrike">
                <a:solidFill>
                  <a:srgbClr val="000000"/>
                </a:solidFill>
                <a:latin typeface="Arial"/>
                <a:ea typeface="DejaVu Sans"/>
              </a:rPr>
              <a:t>Shows that upwelling detected at a distance further from the coastline does not necessary mean upwelling is occurring nearshore. </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
        <p:nvSpPr>
          <p:cNvPr id="175" name="CustomShape 4"/>
          <p:cNvSpPr/>
          <p:nvPr/>
        </p:nvSpPr>
        <p:spPr>
          <a:xfrm>
            <a:off x="3115800" y="336960"/>
            <a:ext cx="5991480" cy="697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Conclusion</a:t>
            </a:r>
            <a:endParaRPr b="0" lang="en-ZA" sz="4000" spc="-1" strike="noStrike">
              <a:latin typeface="Arial"/>
            </a:endParaRPr>
          </a:p>
          <a:p>
            <a:pPr algn="ctr">
              <a:lnSpc>
                <a:spcPct val="100000"/>
              </a:lnSpc>
            </a:pP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76" name="CustomShape 1"/>
          <p:cNvSpPr/>
          <p:nvPr/>
        </p:nvSpPr>
        <p:spPr>
          <a:xfrm>
            <a:off x="529920" y="1788480"/>
            <a:ext cx="7586640" cy="28306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77" name="CustomShape 2"/>
          <p:cNvSpPr/>
          <p:nvPr/>
        </p:nvSpPr>
        <p:spPr>
          <a:xfrm>
            <a:off x="3115800" y="336960"/>
            <a:ext cx="5991480" cy="697320"/>
          </a:xfrm>
          <a:prstGeom prst="rect">
            <a:avLst/>
          </a:prstGeom>
          <a:noFill/>
          <a:ln>
            <a:noFill/>
          </a:ln>
        </p:spPr>
        <p:style>
          <a:lnRef idx="0"/>
          <a:fillRef idx="0"/>
          <a:effectRef idx="0"/>
          <a:fontRef idx="minor"/>
        </p:style>
      </p:sp>
      <p:sp>
        <p:nvSpPr>
          <p:cNvPr id="178" name="CustomShape 3"/>
          <p:cNvSpPr/>
          <p:nvPr/>
        </p:nvSpPr>
        <p:spPr>
          <a:xfrm>
            <a:off x="659880" y="1944000"/>
            <a:ext cx="9779040" cy="39272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5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79" name="CustomShape 4"/>
          <p:cNvSpPr/>
          <p:nvPr/>
        </p:nvSpPr>
        <p:spPr>
          <a:xfrm>
            <a:off x="3115800" y="336960"/>
            <a:ext cx="5991480" cy="697320"/>
          </a:xfrm>
          <a:prstGeom prst="rect">
            <a:avLst/>
          </a:prstGeom>
          <a:noFill/>
          <a:ln>
            <a:noFill/>
          </a:ln>
        </p:spPr>
        <p:style>
          <a:lnRef idx="0"/>
          <a:fillRef idx="0"/>
          <a:effectRef idx="0"/>
          <a:fontRef idx="minor"/>
        </p:style>
        <p:txBody>
          <a:bodyPr lIns="90000" rIns="90000" tIns="45000" bIns="45000">
            <a:noAutofit/>
          </a:bodyPr>
          <a:p>
            <a:pPr algn="ctr">
              <a:lnSpc>
                <a:spcPct val="100000"/>
              </a:lnSpc>
            </a:pPr>
            <a:endParaRPr b="0" lang="en-ZA" sz="1800" spc="-1" strike="noStrike">
              <a:latin typeface="Arial"/>
            </a:endParaRPr>
          </a:p>
          <a:p>
            <a:pPr algn="ctr">
              <a:lnSpc>
                <a:spcPct val="100000"/>
              </a:lnSpc>
            </a:pPr>
            <a:endParaRPr b="0" lang="en-ZA" sz="1800" spc="-1" strike="noStrike">
              <a:latin typeface="Arial"/>
            </a:endParaRPr>
          </a:p>
        </p:txBody>
      </p:sp>
      <p:sp>
        <p:nvSpPr>
          <p:cNvPr id="180" name="CustomShape 5"/>
          <p:cNvSpPr/>
          <p:nvPr/>
        </p:nvSpPr>
        <p:spPr>
          <a:xfrm>
            <a:off x="1887120" y="478080"/>
            <a:ext cx="8417160" cy="9262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800" spc="-1" strike="noStrike">
                <a:solidFill>
                  <a:srgbClr val="000000"/>
                </a:solidFill>
                <a:latin typeface="Arial"/>
                <a:ea typeface="DejaVu Sans"/>
              </a:rPr>
              <a:t>Thank you</a:t>
            </a:r>
            <a:endParaRPr b="0" lang="en-ZA" sz="2800" spc="-1" strike="noStrike">
              <a:latin typeface="Arial"/>
            </a:endParaRPr>
          </a:p>
          <a:p>
            <a:pPr algn="ctr">
              <a:lnSpc>
                <a:spcPct val="100000"/>
              </a:lnSpc>
            </a:pPr>
            <a:endParaRPr b="0" lang="en-ZA" sz="2800" spc="-1" strike="noStrike">
              <a:latin typeface="Arial"/>
            </a:endParaRPr>
          </a:p>
          <a:p>
            <a:pPr algn="ctr">
              <a:lnSpc>
                <a:spcPct val="100000"/>
              </a:lnSpc>
            </a:pPr>
            <a:endParaRPr b="0" lang="en-ZA" sz="2800" spc="-1" strike="noStrike">
              <a:latin typeface="Arial"/>
            </a:endParaRPr>
          </a:p>
          <a:p>
            <a:pPr algn="ctr">
              <a:lnSpc>
                <a:spcPct val="100000"/>
              </a:lnSpc>
            </a:pPr>
            <a:r>
              <a:rPr b="0" lang="en-ZA" sz="2800" spc="-1" strike="noStrike">
                <a:solidFill>
                  <a:srgbClr val="000000"/>
                </a:solidFill>
                <a:latin typeface="Arial"/>
                <a:ea typeface="DejaVu Sans"/>
              </a:rPr>
              <a:t>Any questions ?</a:t>
            </a:r>
            <a:endParaRPr b="0" lang="en-ZA" sz="2800" spc="-1" strike="noStrike">
              <a:latin typeface="Arial"/>
            </a:endParaRPr>
          </a:p>
        </p:txBody>
      </p:sp>
      <p:pic>
        <p:nvPicPr>
          <p:cNvPr id="181" name="Picture 180" descr=""/>
          <p:cNvPicPr/>
          <p:nvPr/>
        </p:nvPicPr>
        <p:blipFill>
          <a:blip r:embed="rId1"/>
          <a:stretch/>
        </p:blipFill>
        <p:spPr>
          <a:xfrm>
            <a:off x="3848040" y="2832480"/>
            <a:ext cx="4494960" cy="33710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90" name="CustomShape 1"/>
          <p:cNvSpPr/>
          <p:nvPr/>
        </p:nvSpPr>
        <p:spPr>
          <a:xfrm>
            <a:off x="831240" y="4354560"/>
            <a:ext cx="10528560" cy="1812240"/>
          </a:xfrm>
          <a:prstGeom prst="roundRect">
            <a:avLst>
              <a:gd name="adj" fmla="val 16667"/>
            </a:avLst>
          </a:prstGeom>
          <a:solidFill>
            <a:schemeClr val="accent1">
              <a:lumMod val="40000"/>
              <a:lumOff val="60000"/>
            </a:schemeClr>
          </a:solidFill>
          <a:ln w="25560">
            <a:solidFill>
              <a:schemeClr val="bg1"/>
            </a:solidFill>
            <a:round/>
          </a:ln>
        </p:spPr>
        <p:style>
          <a:lnRef idx="0"/>
          <a:fillRef idx="0"/>
          <a:effectRef idx="0"/>
          <a:fontRef idx="minor"/>
        </p:style>
      </p:sp>
      <p:sp>
        <p:nvSpPr>
          <p:cNvPr id="91" name="CustomShape 2"/>
          <p:cNvSpPr/>
          <p:nvPr/>
        </p:nvSpPr>
        <p:spPr>
          <a:xfrm>
            <a:off x="831240" y="1394640"/>
            <a:ext cx="10528560" cy="1294920"/>
          </a:xfrm>
          <a:prstGeom prst="roundRect">
            <a:avLst>
              <a:gd name="adj" fmla="val 16667"/>
            </a:avLst>
          </a:prstGeom>
          <a:solidFill>
            <a:srgbClr val="4f81bd"/>
          </a:solidFill>
          <a:ln w="25560">
            <a:solidFill>
              <a:srgbClr val="3a5f8b"/>
            </a:solidFill>
            <a:round/>
          </a:ln>
        </p:spPr>
        <p:style>
          <a:lnRef idx="0"/>
          <a:fillRef idx="0"/>
          <a:effectRef idx="0"/>
          <a:fontRef idx="minor"/>
        </p:style>
      </p:sp>
      <p:sp>
        <p:nvSpPr>
          <p:cNvPr id="92" name="CustomShape 3"/>
          <p:cNvSpPr/>
          <p:nvPr/>
        </p:nvSpPr>
        <p:spPr>
          <a:xfrm>
            <a:off x="1316880" y="1607400"/>
            <a:ext cx="9557640" cy="11444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1800" spc="-1" strike="noStrike">
                <a:solidFill>
                  <a:srgbClr val="000000"/>
                </a:solidFill>
                <a:latin typeface="Arial"/>
                <a:ea typeface="DejaVu Sans"/>
              </a:rPr>
              <a:t>SST products of increasingly higher resolutions and at increasing distances from the shore were used in order to examine consistencies of upwelling signals detected in satellite products against the more reliable in situ collected SSTs.</a:t>
            </a:r>
            <a:endParaRPr b="0" lang="en-ZA" sz="1800" spc="-1" strike="noStrike">
              <a:latin typeface="Arial"/>
            </a:endParaRPr>
          </a:p>
          <a:p>
            <a:pPr algn="ctr">
              <a:lnSpc>
                <a:spcPct val="100000"/>
              </a:lnSpc>
            </a:pPr>
            <a:endParaRPr b="0" lang="en-ZA" sz="1800" spc="-1" strike="noStrike">
              <a:latin typeface="Arial"/>
            </a:endParaRPr>
          </a:p>
          <a:p>
            <a:pPr algn="ctr">
              <a:lnSpc>
                <a:spcPct val="100000"/>
              </a:lnSpc>
            </a:pPr>
            <a:endParaRPr b="0" lang="en-ZA" sz="1800" spc="-1" strike="noStrike">
              <a:latin typeface="Arial"/>
            </a:endParaRPr>
          </a:p>
          <a:p>
            <a:pPr algn="ctr">
              <a:lnSpc>
                <a:spcPct val="100000"/>
              </a:lnSpc>
            </a:pPr>
            <a:endParaRPr b="0" lang="en-ZA" sz="1800" spc="-1" strike="noStrike">
              <a:latin typeface="Arial"/>
            </a:endParaRPr>
          </a:p>
        </p:txBody>
      </p:sp>
      <p:sp>
        <p:nvSpPr>
          <p:cNvPr id="93" name="CustomShape 4"/>
          <p:cNvSpPr/>
          <p:nvPr/>
        </p:nvSpPr>
        <p:spPr>
          <a:xfrm>
            <a:off x="831240" y="3309480"/>
            <a:ext cx="10528560" cy="7920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Aims</a:t>
            </a:r>
            <a:endParaRPr b="0" lang="en-ZA" sz="4000" spc="-1" strike="noStrike">
              <a:latin typeface="Arial"/>
            </a:endParaRPr>
          </a:p>
          <a:p>
            <a:pPr>
              <a:lnSpc>
                <a:spcPct val="100000"/>
              </a:lnSpc>
            </a:pPr>
            <a:endParaRPr b="0" lang="en-ZA" sz="4000" spc="-1" strike="noStrike">
              <a:latin typeface="Arial"/>
            </a:endParaRPr>
          </a:p>
          <a:p>
            <a:pPr>
              <a:lnSpc>
                <a:spcPct val="100000"/>
              </a:lnSpc>
            </a:pPr>
            <a:endParaRPr b="0" lang="en-ZA" sz="4000" spc="-1" strike="noStrike">
              <a:latin typeface="Arial"/>
            </a:endParaRPr>
          </a:p>
        </p:txBody>
      </p:sp>
      <p:sp>
        <p:nvSpPr>
          <p:cNvPr id="94" name="CustomShape 5"/>
          <p:cNvSpPr/>
          <p:nvPr/>
        </p:nvSpPr>
        <p:spPr>
          <a:xfrm>
            <a:off x="1103760" y="4659120"/>
            <a:ext cx="11170440" cy="468720"/>
          </a:xfrm>
          <a:prstGeom prst="rect">
            <a:avLst/>
          </a:prstGeom>
          <a:noFill/>
          <a:ln>
            <a:noFill/>
          </a:ln>
        </p:spPr>
        <p:style>
          <a:lnRef idx="0"/>
          <a:fillRef idx="0"/>
          <a:effectRef idx="0"/>
          <a:fontRef idx="minor"/>
        </p:style>
        <p:txBody>
          <a:bodyPr lIns="90000" rIns="90000" tIns="45000" bIns="45000">
            <a:noAutofit/>
          </a:bodyPr>
          <a:p>
            <a:pPr marL="514440" indent="-513720">
              <a:lnSpc>
                <a:spcPct val="100000"/>
              </a:lnSpc>
              <a:buClr>
                <a:srgbClr val="000000"/>
              </a:buClr>
              <a:buFont typeface="StarSymbol"/>
              <a:buAutoNum type="romanLcParenR"/>
            </a:pPr>
            <a:r>
              <a:rPr b="0" lang="en-ZA" sz="2000" spc="-1" strike="noStrike">
                <a:solidFill>
                  <a:srgbClr val="000000"/>
                </a:solidFill>
                <a:latin typeface="Arial"/>
                <a:ea typeface="DejaVu Sans"/>
              </a:rPr>
              <a:t>classify upwelling signals</a:t>
            </a:r>
            <a:endParaRPr b="0" lang="en-ZA" sz="2000" spc="-1" strike="noStrike">
              <a:latin typeface="Arial"/>
            </a:endParaRPr>
          </a:p>
          <a:p>
            <a:pPr>
              <a:lnSpc>
                <a:spcPct val="100000"/>
              </a:lnSpc>
            </a:pPr>
            <a:endParaRPr b="0" lang="en-ZA" sz="2000" spc="-1" strike="noStrike">
              <a:latin typeface="Arial"/>
            </a:endParaRPr>
          </a:p>
          <a:p>
            <a:pPr>
              <a:lnSpc>
                <a:spcPct val="100000"/>
              </a:lnSpc>
            </a:pPr>
            <a:r>
              <a:rPr b="0" lang="en-ZA" sz="2000" spc="-1" strike="noStrike">
                <a:solidFill>
                  <a:srgbClr val="000000"/>
                </a:solidFill>
                <a:latin typeface="Arial"/>
                <a:ea typeface="DejaVu Sans"/>
              </a:rPr>
              <a:t>ii) examine whether there is a difference in the number of signals detected at the various    </a:t>
            </a:r>
            <a:endParaRPr b="0" lang="en-ZA" sz="2000" spc="-1" strike="noStrike">
              <a:latin typeface="Arial"/>
            </a:endParaRPr>
          </a:p>
          <a:p>
            <a:pPr>
              <a:lnSpc>
                <a:spcPct val="100000"/>
              </a:lnSpc>
            </a:pPr>
            <a:r>
              <a:rPr b="0" lang="en-ZA" sz="2000" spc="-1" strike="noStrike">
                <a:solidFill>
                  <a:srgbClr val="000000"/>
                </a:solidFill>
                <a:latin typeface="Arial"/>
                <a:ea typeface="DejaVu Sans"/>
              </a:rPr>
              <a:t>    </a:t>
            </a:r>
            <a:r>
              <a:rPr b="0" lang="en-ZA" sz="2000" spc="-1" strike="noStrike">
                <a:solidFill>
                  <a:srgbClr val="000000"/>
                </a:solidFill>
                <a:latin typeface="Arial"/>
                <a:ea typeface="DejaVu Sans"/>
              </a:rPr>
              <a:t>distances.</a:t>
            </a:r>
            <a:endParaRPr b="0" lang="en-ZA" sz="2000" spc="-1" strike="noStrike">
              <a:latin typeface="Arial"/>
            </a:endParaRPr>
          </a:p>
        </p:txBody>
      </p:sp>
      <p:sp>
        <p:nvSpPr>
          <p:cNvPr id="95" name="CustomShape 6"/>
          <p:cNvSpPr/>
          <p:nvPr/>
        </p:nvSpPr>
        <p:spPr>
          <a:xfrm>
            <a:off x="4260600" y="312120"/>
            <a:ext cx="3669840" cy="697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Introduction</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96" name="CustomShape 1"/>
          <p:cNvSpPr/>
          <p:nvPr/>
        </p:nvSpPr>
        <p:spPr>
          <a:xfrm>
            <a:off x="-10440" y="3287160"/>
            <a:ext cx="12310560" cy="1270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ZA" sz="2800" spc="-1" strike="noStrike">
                <a:solidFill>
                  <a:srgbClr val="000000"/>
                </a:solidFill>
                <a:latin typeface="Times New Roman"/>
                <a:ea typeface="DejaVu Sans"/>
              </a:rPr>
              <a:t> </a:t>
            </a:r>
            <a:endParaRPr b="0" lang="en-ZA" sz="2800" spc="-1" strike="noStrike">
              <a:latin typeface="Arial"/>
            </a:endParaRPr>
          </a:p>
        </p:txBody>
      </p:sp>
      <p:sp>
        <p:nvSpPr>
          <p:cNvPr id="97" name="CustomShape 2"/>
          <p:cNvSpPr/>
          <p:nvPr/>
        </p:nvSpPr>
        <p:spPr>
          <a:xfrm>
            <a:off x="1704240" y="2130480"/>
            <a:ext cx="8015400" cy="2693160"/>
          </a:xfrm>
          <a:prstGeom prst="roundRect">
            <a:avLst>
              <a:gd name="adj" fmla="val 16667"/>
            </a:avLst>
          </a:prstGeom>
          <a:solidFill>
            <a:schemeClr val="accent1">
              <a:lumMod val="40000"/>
              <a:lumOff val="60000"/>
            </a:schemeClr>
          </a:solidFill>
          <a:ln w="25560">
            <a:solidFill>
              <a:schemeClr val="bg1"/>
            </a:solidFill>
            <a:round/>
          </a:ln>
        </p:spPr>
        <p:style>
          <a:lnRef idx="0"/>
          <a:fillRef idx="0"/>
          <a:effectRef idx="0"/>
          <a:fontRef idx="minor"/>
        </p:style>
      </p:sp>
      <p:sp>
        <p:nvSpPr>
          <p:cNvPr id="98" name="CustomShape 3"/>
          <p:cNvSpPr/>
          <p:nvPr/>
        </p:nvSpPr>
        <p:spPr>
          <a:xfrm>
            <a:off x="2316240" y="2625480"/>
            <a:ext cx="7043400" cy="14061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500" spc="-1" strike="noStrike">
                <a:solidFill>
                  <a:srgbClr val="000000"/>
                </a:solidFill>
                <a:latin typeface="Arial"/>
                <a:ea typeface="DejaVu Sans"/>
              </a:rPr>
              <a:t>It was hypothesized that the higher resolution data should have a better fidelity at detecting these upwelling signals </a:t>
            </a:r>
            <a:endParaRPr b="0" lang="en-ZA" sz="2500" spc="-1" strike="noStrike">
              <a:latin typeface="Arial"/>
            </a:endParaRPr>
          </a:p>
          <a:p>
            <a:pPr algn="ctr">
              <a:lnSpc>
                <a:spcPct val="100000"/>
              </a:lnSpc>
            </a:pPr>
            <a:endParaRPr b="0" lang="en-ZA" sz="2500" spc="-1" strike="noStrike">
              <a:latin typeface="Arial"/>
            </a:endParaRPr>
          </a:p>
          <a:p>
            <a:pPr>
              <a:lnSpc>
                <a:spcPct val="100000"/>
              </a:lnSpc>
            </a:pPr>
            <a:endParaRPr b="0" lang="en-ZA" sz="2500" spc="-1" strike="noStrike">
              <a:latin typeface="Arial"/>
            </a:endParaRPr>
          </a:p>
        </p:txBody>
      </p:sp>
      <p:sp>
        <p:nvSpPr>
          <p:cNvPr id="99" name="CustomShape 4"/>
          <p:cNvSpPr/>
          <p:nvPr/>
        </p:nvSpPr>
        <p:spPr>
          <a:xfrm>
            <a:off x="792000" y="1800000"/>
            <a:ext cx="11170440" cy="12304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00" name="CustomShape 5"/>
          <p:cNvSpPr/>
          <p:nvPr/>
        </p:nvSpPr>
        <p:spPr>
          <a:xfrm>
            <a:off x="792000" y="1800000"/>
            <a:ext cx="11170440" cy="12304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01" name="CustomShape 6"/>
          <p:cNvSpPr/>
          <p:nvPr/>
        </p:nvSpPr>
        <p:spPr>
          <a:xfrm>
            <a:off x="4260600" y="312120"/>
            <a:ext cx="3669840" cy="697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Introduction</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02" name="CustomShape 1"/>
          <p:cNvSpPr/>
          <p:nvPr/>
        </p:nvSpPr>
        <p:spPr>
          <a:xfrm>
            <a:off x="720000" y="1449360"/>
            <a:ext cx="11470320" cy="30128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grpSp>
        <p:nvGrpSpPr>
          <p:cNvPr id="103" name="Group 2"/>
          <p:cNvGrpSpPr/>
          <p:nvPr/>
        </p:nvGrpSpPr>
        <p:grpSpPr>
          <a:xfrm>
            <a:off x="2736000" y="1449360"/>
            <a:ext cx="7275960" cy="4641120"/>
            <a:chOff x="2736000" y="1449360"/>
            <a:chExt cx="7275960" cy="4641120"/>
          </a:xfrm>
        </p:grpSpPr>
        <p:sp>
          <p:nvSpPr>
            <p:cNvPr id="104" name="CustomShape 3"/>
            <p:cNvSpPr/>
            <p:nvPr/>
          </p:nvSpPr>
          <p:spPr>
            <a:xfrm>
              <a:off x="2736000" y="1449360"/>
              <a:ext cx="6325920" cy="4641120"/>
            </a:xfrm>
            <a:prstGeom prst="triangle">
              <a:avLst>
                <a:gd name="adj" fmla="val 50000"/>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sp>
        <p:sp>
          <p:nvSpPr>
            <p:cNvPr id="105" name="CustomShape 4"/>
            <p:cNvSpPr/>
            <p:nvPr/>
          </p:nvSpPr>
          <p:spPr>
            <a:xfrm>
              <a:off x="5901120" y="1916280"/>
              <a:ext cx="4110840" cy="1096920"/>
            </a:xfrm>
            <a:prstGeom prst="roundRect">
              <a:avLst>
                <a:gd name="adj" fmla="val 16667"/>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fillRef idx="0"/>
            <a:effectRef idx="0"/>
            <a:fontRef idx="minor"/>
          </p:style>
          <p:txBody>
            <a:bodyPr lIns="138600" rIns="83880" tIns="138600" bIns="138960" anchor="ctr">
              <a:noAutofit/>
            </a:bodyPr>
            <a:p>
              <a:pPr algn="ctr">
                <a:lnSpc>
                  <a:spcPct val="90000"/>
                </a:lnSpc>
                <a:spcAft>
                  <a:spcPts val="771"/>
                </a:spcAft>
              </a:pPr>
              <a:r>
                <a:rPr b="0" lang="en-ZA" sz="2200" spc="-1" strike="noStrike">
                  <a:solidFill>
                    <a:srgbClr val="000000"/>
                  </a:solidFill>
                  <a:latin typeface="Arial"/>
                  <a:ea typeface="DejaVu Sans"/>
                </a:rPr>
                <a:t>SACTN dataset:</a:t>
              </a:r>
              <a:r>
                <a:rPr b="0" i="1" lang="en-ZA" sz="2200" spc="-1" strike="noStrike">
                  <a:solidFill>
                    <a:srgbClr val="000000"/>
                  </a:solidFill>
                  <a:latin typeface="Arial"/>
                  <a:ea typeface="DejaVu Sans"/>
                </a:rPr>
                <a:t> In situ </a:t>
              </a:r>
              <a:r>
                <a:rPr b="0" lang="en-ZA" sz="2200" spc="-1" strike="noStrike">
                  <a:solidFill>
                    <a:srgbClr val="000000"/>
                  </a:solidFill>
                  <a:latin typeface="Arial"/>
                  <a:ea typeface="DejaVu Sans"/>
                </a:rPr>
                <a:t>collected seawater temperature</a:t>
              </a:r>
              <a:endParaRPr b="0" lang="en-ZA" sz="2200" spc="-1" strike="noStrike">
                <a:latin typeface="Arial"/>
              </a:endParaRPr>
            </a:p>
          </p:txBody>
        </p:sp>
        <p:sp>
          <p:nvSpPr>
            <p:cNvPr id="106" name="CustomShape 5"/>
            <p:cNvSpPr/>
            <p:nvPr/>
          </p:nvSpPr>
          <p:spPr>
            <a:xfrm>
              <a:off x="5901120" y="3152880"/>
              <a:ext cx="4110840" cy="1096920"/>
            </a:xfrm>
            <a:prstGeom prst="roundRect">
              <a:avLst>
                <a:gd name="adj" fmla="val 16667"/>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fillRef idx="0"/>
            <a:effectRef idx="0"/>
            <a:fontRef idx="minor"/>
          </p:style>
          <p:txBody>
            <a:bodyPr lIns="138600" rIns="83880" tIns="138600" bIns="138960" anchor="ctr">
              <a:noAutofit/>
            </a:bodyPr>
            <a:p>
              <a:pPr algn="ctr">
                <a:lnSpc>
                  <a:spcPct val="90000"/>
                </a:lnSpc>
                <a:spcAft>
                  <a:spcPts val="771"/>
                </a:spcAft>
              </a:pPr>
              <a:r>
                <a:rPr b="0" lang="en-ZA" sz="2200" spc="-1" strike="noStrike">
                  <a:solidFill>
                    <a:srgbClr val="000000"/>
                  </a:solidFill>
                  <a:latin typeface="Arial"/>
                  <a:ea typeface="DejaVu Sans"/>
                </a:rPr>
                <a:t>Wind  </a:t>
              </a:r>
              <a:endParaRPr b="0" lang="en-ZA" sz="2200" spc="-1" strike="noStrike">
                <a:latin typeface="Arial"/>
              </a:endParaRPr>
            </a:p>
          </p:txBody>
        </p:sp>
        <p:sp>
          <p:nvSpPr>
            <p:cNvPr id="107" name="CustomShape 6"/>
            <p:cNvSpPr/>
            <p:nvPr/>
          </p:nvSpPr>
          <p:spPr>
            <a:xfrm>
              <a:off x="5901120" y="4389840"/>
              <a:ext cx="4110840" cy="1096920"/>
            </a:xfrm>
            <a:prstGeom prst="roundRect">
              <a:avLst>
                <a:gd name="adj" fmla="val 16667"/>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fillRef idx="0"/>
            <a:effectRef idx="0"/>
            <a:fontRef idx="minor"/>
          </p:style>
          <p:txBody>
            <a:bodyPr lIns="138600" rIns="83880" tIns="138600" bIns="138960" anchor="ctr">
              <a:noAutofit/>
            </a:bodyPr>
            <a:p>
              <a:pPr algn="ctr">
                <a:lnSpc>
                  <a:spcPct val="90000"/>
                </a:lnSpc>
                <a:spcAft>
                  <a:spcPts val="771"/>
                </a:spcAft>
              </a:pPr>
              <a:r>
                <a:rPr b="0" lang="en-ZA" sz="2200" spc="-1" strike="noStrike">
                  <a:solidFill>
                    <a:srgbClr val="000000"/>
                  </a:solidFill>
                  <a:latin typeface="Arial"/>
                  <a:ea typeface="DejaVu Sans"/>
                </a:rPr>
                <a:t>Satellite SST</a:t>
              </a:r>
              <a:endParaRPr b="0" lang="en-ZA" sz="2200" spc="-1" strike="noStrike">
                <a:latin typeface="Arial"/>
              </a:endParaRPr>
            </a:p>
          </p:txBody>
        </p:sp>
      </p:grpSp>
      <p:sp>
        <p:nvSpPr>
          <p:cNvPr id="108" name="CustomShape 7"/>
          <p:cNvSpPr/>
          <p:nvPr/>
        </p:nvSpPr>
        <p:spPr>
          <a:xfrm>
            <a:off x="4260600" y="312120"/>
            <a:ext cx="3669840" cy="697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pic>
        <p:nvPicPr>
          <p:cNvPr id="109" name="Picture 2" descr=""/>
          <p:cNvPicPr/>
          <p:nvPr/>
        </p:nvPicPr>
        <p:blipFill>
          <a:blip r:embed="rId1"/>
          <a:srcRect l="0" t="7220" r="0" b="0"/>
          <a:stretch/>
        </p:blipFill>
        <p:spPr>
          <a:xfrm>
            <a:off x="552960" y="1923120"/>
            <a:ext cx="3428640" cy="2355480"/>
          </a:xfrm>
          <a:prstGeom prst="rect">
            <a:avLst/>
          </a:prstGeom>
          <a:ln>
            <a:noFill/>
          </a:ln>
          <a:effectLst>
            <a:outerShdw algn="tl" blurRad="292100" dir="2700000" dist="138988" rotWithShape="0">
              <a:srgbClr val="333333">
                <a:alpha val="65000"/>
              </a:srgbClr>
            </a:outerShdw>
          </a:effectLst>
        </p:spPr>
      </p:pic>
      <p:sp>
        <p:nvSpPr>
          <p:cNvPr id="110" name="CustomShape 1"/>
          <p:cNvSpPr/>
          <p:nvPr/>
        </p:nvSpPr>
        <p:spPr>
          <a:xfrm>
            <a:off x="4171320" y="1078920"/>
            <a:ext cx="4326480" cy="697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ZA" sz="2800" spc="-1" strike="noStrike">
                <a:solidFill>
                  <a:srgbClr val="000000"/>
                </a:solidFill>
                <a:latin typeface="Arial"/>
                <a:ea typeface="DejaVu Sans"/>
              </a:rPr>
              <a:t>In situ temperature data</a:t>
            </a:r>
            <a:endParaRPr b="0" lang="en-ZA" sz="2800" spc="-1" strike="noStrike">
              <a:latin typeface="Arial"/>
            </a:endParaRPr>
          </a:p>
        </p:txBody>
      </p:sp>
      <p:pic>
        <p:nvPicPr>
          <p:cNvPr id="111" name="Picture 2" descr=""/>
          <p:cNvPicPr/>
          <p:nvPr/>
        </p:nvPicPr>
        <p:blipFill>
          <a:blip r:embed="rId2"/>
          <a:stretch/>
        </p:blipFill>
        <p:spPr>
          <a:xfrm>
            <a:off x="4367160" y="1933920"/>
            <a:ext cx="3428640" cy="2355480"/>
          </a:xfrm>
          <a:prstGeom prst="rect">
            <a:avLst/>
          </a:prstGeom>
          <a:ln>
            <a:noFill/>
          </a:ln>
          <a:effectLst>
            <a:outerShdw algn="tl" blurRad="292100" dir="2700000" dist="138988" rotWithShape="0">
              <a:srgbClr val="333333">
                <a:alpha val="65000"/>
              </a:srgbClr>
            </a:outerShdw>
          </a:effectLst>
        </p:spPr>
      </p:pic>
      <p:pic>
        <p:nvPicPr>
          <p:cNvPr id="112" name="Picture 3" descr=""/>
          <p:cNvPicPr/>
          <p:nvPr/>
        </p:nvPicPr>
        <p:blipFill>
          <a:blip r:embed="rId3"/>
          <a:stretch/>
        </p:blipFill>
        <p:spPr>
          <a:xfrm>
            <a:off x="8209800" y="1923120"/>
            <a:ext cx="3428640" cy="2345040"/>
          </a:xfrm>
          <a:prstGeom prst="rect">
            <a:avLst/>
          </a:prstGeom>
          <a:ln>
            <a:noFill/>
          </a:ln>
          <a:effectLst>
            <a:outerShdw algn="tl" blurRad="292100" dir="2700000" dist="138988" rotWithShape="0">
              <a:srgbClr val="333333">
                <a:alpha val="65000"/>
              </a:srgbClr>
            </a:outerShdw>
          </a:effectLst>
        </p:spPr>
      </p:pic>
      <p:sp>
        <p:nvSpPr>
          <p:cNvPr id="113" name="CustomShape 2"/>
          <p:cNvSpPr/>
          <p:nvPr/>
        </p:nvSpPr>
        <p:spPr>
          <a:xfrm>
            <a:off x="4260600" y="312120"/>
            <a:ext cx="3669840" cy="697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
        <p:nvSpPr>
          <p:cNvPr id="114" name="CustomShape 3"/>
          <p:cNvSpPr/>
          <p:nvPr/>
        </p:nvSpPr>
        <p:spPr>
          <a:xfrm>
            <a:off x="3982320" y="4536720"/>
            <a:ext cx="6651360" cy="15757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marL="285840" indent="-282960">
              <a:lnSpc>
                <a:spcPct val="100000"/>
              </a:lnSpc>
              <a:buClr>
                <a:srgbClr val="000000"/>
              </a:buClr>
              <a:buFont typeface="Arial"/>
              <a:buChar char="•"/>
            </a:pPr>
            <a:r>
              <a:rPr b="0" lang="en-ZA" sz="2000" spc="-1" strike="noStrike">
                <a:solidFill>
                  <a:srgbClr val="000000"/>
                </a:solidFill>
                <a:latin typeface="Arial"/>
                <a:ea typeface="DejaVu Sans"/>
              </a:rPr>
              <a:t>Dataset comprised of 129 sites</a:t>
            </a:r>
            <a:endParaRPr b="0" lang="en-ZA" sz="2000" spc="-1" strike="noStrike">
              <a:latin typeface="Arial"/>
            </a:endParaRPr>
          </a:p>
          <a:p>
            <a:pPr>
              <a:lnSpc>
                <a:spcPct val="100000"/>
              </a:lnSpc>
            </a:pPr>
            <a:endParaRPr b="0" lang="en-ZA" sz="2000" spc="-1" strike="noStrike">
              <a:latin typeface="Arial"/>
            </a:endParaRPr>
          </a:p>
          <a:p>
            <a:pPr marL="216000" indent="-214200">
              <a:lnSpc>
                <a:spcPct val="100000"/>
              </a:lnSpc>
              <a:buClr>
                <a:srgbClr val="000000"/>
              </a:buClr>
              <a:buSzPct val="45000"/>
              <a:buFont typeface="Wingdings" charset="2"/>
              <a:buChar char=""/>
            </a:pPr>
            <a:r>
              <a:rPr b="0" lang="en-ZA" sz="2000" spc="-1" strike="noStrike">
                <a:solidFill>
                  <a:srgbClr val="000000"/>
                </a:solidFill>
                <a:latin typeface="Arial"/>
                <a:ea typeface="DejaVu Sans"/>
              </a:rPr>
              <a:t>Daily measurements: 1972 – 2017</a:t>
            </a:r>
            <a:endParaRPr b="0" lang="en-ZA" sz="2000" spc="-1" strike="noStrike">
              <a:latin typeface="Arial"/>
            </a:endParaRPr>
          </a:p>
          <a:p>
            <a:pPr>
              <a:lnSpc>
                <a:spcPct val="100000"/>
              </a:lnSpc>
            </a:pPr>
            <a:endParaRPr b="0" lang="en-ZA" sz="2000" spc="-1" strike="noStrike">
              <a:latin typeface="Arial"/>
            </a:endParaRPr>
          </a:p>
          <a:p>
            <a:pPr marL="216000" indent="-214200">
              <a:lnSpc>
                <a:spcPct val="100000"/>
              </a:lnSpc>
              <a:buClr>
                <a:srgbClr val="000000"/>
              </a:buClr>
              <a:buSzPct val="45000"/>
              <a:buFont typeface="Wingdings" charset="2"/>
              <a:buChar char=""/>
            </a:pPr>
            <a:r>
              <a:rPr b="0" lang="en-ZA" sz="2000" spc="-1" strike="noStrike">
                <a:solidFill>
                  <a:srgbClr val="000000"/>
                </a:solidFill>
                <a:latin typeface="Arial"/>
                <a:ea typeface="DejaVu Sans"/>
              </a:rPr>
              <a:t>Hand-held thermometers and UTRs</a:t>
            </a:r>
            <a:endParaRPr b="0" lang="en-ZA"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15" name="CustomShape 1"/>
          <p:cNvSpPr/>
          <p:nvPr/>
        </p:nvSpPr>
        <p:spPr>
          <a:xfrm>
            <a:off x="837360" y="1392840"/>
            <a:ext cx="5991480" cy="4945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800" spc="-1" strike="noStrike">
                <a:solidFill>
                  <a:srgbClr val="000000"/>
                </a:solidFill>
                <a:latin typeface="Arial"/>
                <a:ea typeface="DejaVu Sans"/>
              </a:rPr>
              <a:t>Wind data</a:t>
            </a:r>
            <a:endParaRPr b="0" lang="en-ZA" sz="2800" spc="-1" strike="noStrike">
              <a:latin typeface="Arial"/>
            </a:endParaRPr>
          </a:p>
          <a:p>
            <a:pPr>
              <a:lnSpc>
                <a:spcPct val="100000"/>
              </a:lnSpc>
            </a:pPr>
            <a:endParaRPr b="0" lang="en-ZA" sz="2800" spc="-1" strike="noStrike">
              <a:latin typeface="Arial"/>
            </a:endParaRPr>
          </a:p>
          <a:p>
            <a:pPr marL="285840" indent="-282960">
              <a:lnSpc>
                <a:spcPct val="100000"/>
              </a:lnSpc>
              <a:buClr>
                <a:srgbClr val="000000"/>
              </a:buClr>
              <a:buFont typeface="Arial"/>
              <a:buChar char="•"/>
            </a:pPr>
            <a:r>
              <a:rPr b="0" lang="en-ZA" sz="2800" spc="-1" strike="noStrike">
                <a:solidFill>
                  <a:srgbClr val="000000"/>
                </a:solidFill>
                <a:latin typeface="Arial"/>
                <a:ea typeface="DejaVu Sans"/>
              </a:rPr>
              <a:t>South African Weather Service (SAWS)</a:t>
            </a:r>
            <a:endParaRPr b="0" lang="en-ZA" sz="2800" spc="-1" strike="noStrike">
              <a:latin typeface="Arial"/>
            </a:endParaRPr>
          </a:p>
          <a:p>
            <a:pPr>
              <a:lnSpc>
                <a:spcPct val="100000"/>
              </a:lnSpc>
            </a:pPr>
            <a:endParaRPr b="0" lang="en-ZA" sz="2800" spc="-1" strike="noStrike">
              <a:latin typeface="Arial"/>
            </a:endParaRPr>
          </a:p>
          <a:p>
            <a:pPr marL="285840" indent="-282960">
              <a:lnSpc>
                <a:spcPct val="100000"/>
              </a:lnSpc>
              <a:buClr>
                <a:srgbClr val="000000"/>
              </a:buClr>
              <a:buFont typeface="Arial"/>
              <a:buChar char="•"/>
            </a:pPr>
            <a:r>
              <a:rPr b="0" lang="en-ZA" sz="2800" spc="-1" strike="noStrike">
                <a:solidFill>
                  <a:srgbClr val="000000"/>
                </a:solidFill>
                <a:latin typeface="Arial"/>
                <a:ea typeface="DejaVu Sans"/>
              </a:rPr>
              <a:t>Wind direction (dirw) and wind speed(spw)</a:t>
            </a:r>
            <a:endParaRPr b="0" lang="en-ZA" sz="2800" spc="-1" strike="noStrike">
              <a:latin typeface="Arial"/>
            </a:endParaRPr>
          </a:p>
          <a:p>
            <a:pPr>
              <a:lnSpc>
                <a:spcPct val="100000"/>
              </a:lnSpc>
            </a:pPr>
            <a:endParaRPr b="0" lang="en-ZA" sz="2800" spc="-1" strike="noStrike">
              <a:latin typeface="Arial"/>
            </a:endParaRPr>
          </a:p>
          <a:p>
            <a:pPr marL="285840" indent="-282960">
              <a:lnSpc>
                <a:spcPct val="100000"/>
              </a:lnSpc>
              <a:buClr>
                <a:srgbClr val="000000"/>
              </a:buClr>
              <a:buFont typeface="Arial"/>
              <a:buChar char="•"/>
            </a:pPr>
            <a:r>
              <a:rPr b="0" lang="en-ZA" sz="2800" spc="-1" strike="noStrike">
                <a:solidFill>
                  <a:srgbClr val="000000"/>
                </a:solidFill>
                <a:latin typeface="Arial"/>
                <a:ea typeface="DejaVu Sans"/>
              </a:rPr>
              <a:t>Wind direction is important for upwelling</a:t>
            </a:r>
            <a:endParaRPr b="0" lang="en-ZA" sz="2800" spc="-1" strike="noStrike">
              <a:latin typeface="Arial"/>
            </a:endParaRPr>
          </a:p>
          <a:p>
            <a:pPr>
              <a:lnSpc>
                <a:spcPct val="100000"/>
              </a:lnSpc>
            </a:pPr>
            <a:endParaRPr b="0" lang="en-ZA" sz="2800" spc="-1" strike="noStrike">
              <a:latin typeface="Arial"/>
            </a:endParaRPr>
          </a:p>
        </p:txBody>
      </p:sp>
      <p:pic>
        <p:nvPicPr>
          <p:cNvPr id="116" name="Picture 119" descr=""/>
          <p:cNvPicPr/>
          <p:nvPr/>
        </p:nvPicPr>
        <p:blipFill>
          <a:blip r:embed="rId1"/>
          <a:srcRect l="6159" t="14464" r="67232" b="64500"/>
          <a:stretch/>
        </p:blipFill>
        <p:spPr>
          <a:xfrm>
            <a:off x="7035480" y="3917520"/>
            <a:ext cx="4318200" cy="2322360"/>
          </a:xfrm>
          <a:prstGeom prst="rect">
            <a:avLst/>
          </a:prstGeom>
          <a:ln>
            <a:noFill/>
          </a:ln>
        </p:spPr>
      </p:pic>
      <p:pic>
        <p:nvPicPr>
          <p:cNvPr id="117" name="Picture 120" descr=""/>
          <p:cNvPicPr/>
          <p:nvPr/>
        </p:nvPicPr>
        <p:blipFill>
          <a:blip r:embed="rId2"/>
          <a:srcRect l="6760" t="13414" r="69004" b="62408"/>
          <a:stretch/>
        </p:blipFill>
        <p:spPr>
          <a:xfrm>
            <a:off x="7035840" y="1401480"/>
            <a:ext cx="4317840" cy="2322360"/>
          </a:xfrm>
          <a:prstGeom prst="rect">
            <a:avLst/>
          </a:prstGeom>
          <a:ln>
            <a:noFill/>
          </a:ln>
        </p:spPr>
      </p:pic>
      <p:sp>
        <p:nvSpPr>
          <p:cNvPr id="118" name="CustomShape 2"/>
          <p:cNvSpPr/>
          <p:nvPr/>
        </p:nvSpPr>
        <p:spPr>
          <a:xfrm>
            <a:off x="4260600" y="312120"/>
            <a:ext cx="3669840" cy="697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19" name="CustomShape 1"/>
          <p:cNvSpPr/>
          <p:nvPr/>
        </p:nvSpPr>
        <p:spPr>
          <a:xfrm>
            <a:off x="1275840" y="2053440"/>
            <a:ext cx="9638280" cy="4571640"/>
          </a:xfrm>
          <a:prstGeom prst="rect">
            <a:avLst/>
          </a:prstGeom>
          <a:noFill/>
          <a:ln>
            <a:noFill/>
          </a:ln>
        </p:spPr>
        <p:style>
          <a:lnRef idx="0"/>
          <a:fillRef idx="0"/>
          <a:effectRef idx="0"/>
          <a:fontRef idx="minor"/>
        </p:style>
        <p:txBody>
          <a:bodyPr lIns="90000" rIns="90000" tIns="45000" bIns="45000">
            <a:noAutofit/>
          </a:bodyPr>
          <a:p>
            <a:pPr marL="457200" indent="-453600">
              <a:lnSpc>
                <a:spcPct val="100000"/>
              </a:lnSpc>
              <a:buClr>
                <a:srgbClr val="000000"/>
              </a:buClr>
              <a:buFont typeface="Arial"/>
              <a:buChar char="•"/>
            </a:pPr>
            <a:r>
              <a:rPr b="0" lang="en-ZA" sz="2400" spc="-1" strike="noStrike">
                <a:solidFill>
                  <a:srgbClr val="000000"/>
                </a:solidFill>
                <a:latin typeface="Arial"/>
                <a:ea typeface="DejaVu Sans"/>
              </a:rPr>
              <a:t>The AVHRR-only Optimally-Interpolated Sea Surface Temperature (OISST)</a:t>
            </a:r>
            <a:endParaRPr b="0" lang="en-ZA" sz="2400" spc="-1" strike="noStrike">
              <a:latin typeface="Arial"/>
            </a:endParaRPr>
          </a:p>
          <a:p>
            <a:pPr>
              <a:lnSpc>
                <a:spcPct val="100000"/>
              </a:lnSpc>
            </a:pPr>
            <a:endParaRPr b="0" lang="en-ZA" sz="2400" spc="-1" strike="noStrike">
              <a:latin typeface="Arial"/>
            </a:endParaRPr>
          </a:p>
          <a:p>
            <a:pPr marL="457200" indent="-453600">
              <a:lnSpc>
                <a:spcPct val="100000"/>
              </a:lnSpc>
              <a:buClr>
                <a:srgbClr val="000000"/>
              </a:buClr>
              <a:buFont typeface="Arial"/>
              <a:buChar char="•"/>
            </a:pPr>
            <a:r>
              <a:rPr b="0" lang="en-ZA" sz="2400" spc="-1" strike="noStrike">
                <a:solidFill>
                  <a:srgbClr val="000000"/>
                </a:solidFill>
                <a:latin typeface="Arial"/>
                <a:ea typeface="DejaVu Sans"/>
              </a:rPr>
              <a:t>The Multi-scale Ultra-high Resolution (MUR) Sea Surface Temperature Analysis</a:t>
            </a:r>
            <a:endParaRPr b="0" lang="en-ZA" sz="2400" spc="-1" strike="noStrike">
              <a:latin typeface="Arial"/>
            </a:endParaRPr>
          </a:p>
          <a:p>
            <a:pPr>
              <a:lnSpc>
                <a:spcPct val="100000"/>
              </a:lnSpc>
            </a:pPr>
            <a:endParaRPr b="0" lang="en-ZA" sz="2400" spc="-1" strike="noStrike">
              <a:latin typeface="Arial"/>
            </a:endParaRPr>
          </a:p>
          <a:p>
            <a:pPr marL="457200" indent="-453600">
              <a:lnSpc>
                <a:spcPct val="100000"/>
              </a:lnSpc>
              <a:buClr>
                <a:srgbClr val="000000"/>
              </a:buClr>
              <a:buFont typeface="Arial"/>
              <a:buChar char="•"/>
            </a:pPr>
            <a:r>
              <a:rPr b="0" lang="en-ZA" sz="2400" spc="-1" strike="noStrike">
                <a:solidFill>
                  <a:srgbClr val="000000"/>
                </a:solidFill>
                <a:latin typeface="Arial"/>
                <a:ea typeface="DejaVu Sans"/>
              </a:rPr>
              <a:t>CMC dataset constructed by the Canadian Meteorological Centre</a:t>
            </a:r>
            <a:endParaRPr b="0" lang="en-ZA" sz="2400" spc="-1" strike="noStrike">
              <a:latin typeface="Arial"/>
            </a:endParaRPr>
          </a:p>
          <a:p>
            <a:pPr>
              <a:lnSpc>
                <a:spcPct val="100000"/>
              </a:lnSpc>
            </a:pPr>
            <a:endParaRPr b="0" lang="en-ZA" sz="2400" spc="-1" strike="noStrike">
              <a:latin typeface="Arial"/>
            </a:endParaRPr>
          </a:p>
          <a:p>
            <a:pPr marL="457200" indent="-453600">
              <a:lnSpc>
                <a:spcPct val="100000"/>
              </a:lnSpc>
              <a:buClr>
                <a:srgbClr val="000000"/>
              </a:buClr>
              <a:buFont typeface="Arial"/>
              <a:buChar char="•"/>
            </a:pPr>
            <a:r>
              <a:rPr b="0" lang="en-ZA" sz="2400" spc="-1" strike="noStrike">
                <a:solidFill>
                  <a:srgbClr val="000000"/>
                </a:solidFill>
                <a:latin typeface="Arial"/>
                <a:ea typeface="DejaVu Sans"/>
              </a:rPr>
              <a:t>G1SST. A Group for High Resolution Sea Surface Temperature (GHRSST) Level 4 sea surface temperature analysis produced daily using a multi-scale two-dimensional variational </a:t>
            </a: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p:txBody>
      </p:sp>
      <p:sp>
        <p:nvSpPr>
          <p:cNvPr id="120" name="CustomShape 2"/>
          <p:cNvSpPr/>
          <p:nvPr/>
        </p:nvSpPr>
        <p:spPr>
          <a:xfrm>
            <a:off x="3724920" y="1154520"/>
            <a:ext cx="4739760" cy="7538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800" spc="-1" strike="noStrike" u="sng">
                <a:solidFill>
                  <a:srgbClr val="000000"/>
                </a:solidFill>
                <a:uFillTx/>
                <a:latin typeface="Arial"/>
                <a:ea typeface="DejaVu Sans"/>
              </a:rPr>
              <a:t>Satellite SST datasets</a:t>
            </a:r>
            <a:endParaRPr b="0" lang="en-ZA" sz="2800" spc="-1" strike="noStrike">
              <a:latin typeface="Arial"/>
            </a:endParaRPr>
          </a:p>
          <a:p>
            <a:pPr algn="ctr">
              <a:lnSpc>
                <a:spcPct val="100000"/>
              </a:lnSpc>
            </a:pPr>
            <a:endParaRPr b="0" lang="en-ZA" sz="2800" spc="-1" strike="noStrike">
              <a:latin typeface="Arial"/>
            </a:endParaRPr>
          </a:p>
        </p:txBody>
      </p:sp>
      <p:sp>
        <p:nvSpPr>
          <p:cNvPr id="121" name="CustomShape 3"/>
          <p:cNvSpPr/>
          <p:nvPr/>
        </p:nvSpPr>
        <p:spPr>
          <a:xfrm>
            <a:off x="4260600" y="312120"/>
            <a:ext cx="3669840" cy="697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22" name="CustomShape 1"/>
          <p:cNvSpPr/>
          <p:nvPr/>
        </p:nvSpPr>
        <p:spPr>
          <a:xfrm>
            <a:off x="964800" y="1240560"/>
            <a:ext cx="10396080" cy="2554560"/>
          </a:xfrm>
          <a:prstGeom prst="roundRect">
            <a:avLst>
              <a:gd name="adj" fmla="val 16667"/>
            </a:avLst>
          </a:prstGeom>
          <a:solidFill>
            <a:schemeClr val="accent1">
              <a:lumMod val="40000"/>
              <a:lumOff val="6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23" name="CustomShape 2"/>
          <p:cNvSpPr/>
          <p:nvPr/>
        </p:nvSpPr>
        <p:spPr>
          <a:xfrm>
            <a:off x="1370880" y="1282320"/>
            <a:ext cx="9449640" cy="22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endParaRPr b="0" lang="en-ZA" sz="1800" spc="-1" strike="noStrike">
              <a:latin typeface="Arial"/>
            </a:endParaRPr>
          </a:p>
          <a:p>
            <a:pPr algn="ctr">
              <a:lnSpc>
                <a:spcPct val="100000"/>
              </a:lnSpc>
            </a:pPr>
            <a:r>
              <a:rPr b="0" lang="en-ZA" sz="2400" spc="-1" strike="noStrike">
                <a:solidFill>
                  <a:srgbClr val="000000"/>
                </a:solidFill>
                <a:latin typeface="Arial"/>
                <a:ea typeface="DejaVu Sans"/>
              </a:rPr>
              <a:t>Analyses were conducted in R software version 3.4.2</a:t>
            </a: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r>
              <a:rPr b="0" lang="en-ZA" sz="2400" spc="-1" strike="noStrike">
                <a:solidFill>
                  <a:srgbClr val="000000"/>
                </a:solidFill>
                <a:latin typeface="Arial"/>
                <a:ea typeface="DejaVu Sans"/>
              </a:rPr>
              <a:t>The data used within this study and comprehensive script used for data analyses, and production of figures can be found at</a:t>
            </a:r>
            <a:endParaRPr b="0" lang="en-ZA" sz="2400" spc="-1" strike="noStrike">
              <a:latin typeface="Arial"/>
            </a:endParaRPr>
          </a:p>
          <a:p>
            <a:pPr algn="ctr">
              <a:lnSpc>
                <a:spcPct val="100000"/>
              </a:lnSpc>
            </a:pPr>
            <a:r>
              <a:rPr b="0" lang="en-ZA" sz="2400" spc="-1" strike="noStrike">
                <a:solidFill>
                  <a:srgbClr val="000000"/>
                </a:solidFill>
                <a:latin typeface="Arial"/>
                <a:ea typeface="DejaVu Sans"/>
              </a:rPr>
              <a:t>https://github.com/AmierohAbrahams/Upwelling</a:t>
            </a: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p:txBody>
      </p:sp>
      <p:pic>
        <p:nvPicPr>
          <p:cNvPr id="124" name="Picture 125" descr=""/>
          <p:cNvPicPr/>
          <p:nvPr/>
        </p:nvPicPr>
        <p:blipFill>
          <a:blip r:embed="rId1"/>
          <a:srcRect l="54889" t="0" r="0" b="0"/>
          <a:stretch/>
        </p:blipFill>
        <p:spPr>
          <a:xfrm>
            <a:off x="7873200" y="4145400"/>
            <a:ext cx="2818440" cy="2129400"/>
          </a:xfrm>
          <a:prstGeom prst="rect">
            <a:avLst/>
          </a:prstGeom>
          <a:ln>
            <a:noFill/>
          </a:ln>
        </p:spPr>
      </p:pic>
      <p:pic>
        <p:nvPicPr>
          <p:cNvPr id="125" name="Picture 126" descr=""/>
          <p:cNvPicPr/>
          <p:nvPr/>
        </p:nvPicPr>
        <p:blipFill>
          <a:blip r:embed="rId2"/>
          <a:srcRect l="1032" t="2641" r="61633" b="15847"/>
          <a:stretch/>
        </p:blipFill>
        <p:spPr>
          <a:xfrm>
            <a:off x="1499760" y="3923280"/>
            <a:ext cx="2818440" cy="2414160"/>
          </a:xfrm>
          <a:prstGeom prst="rect">
            <a:avLst/>
          </a:prstGeom>
          <a:ln>
            <a:noFill/>
          </a:ln>
        </p:spPr>
      </p:pic>
      <p:sp>
        <p:nvSpPr>
          <p:cNvPr id="126" name="CustomShape 3"/>
          <p:cNvSpPr/>
          <p:nvPr/>
        </p:nvSpPr>
        <p:spPr>
          <a:xfrm>
            <a:off x="4260600" y="312120"/>
            <a:ext cx="3669840" cy="697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3583</TotalTime>
  <Application>LibreOffice/6.3.3.2$Linux_X86_64 LibreOffice_project/30$Build-2</Application>
  <Words>1546</Words>
  <Paragraphs>265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2018-02-26T16:37:23Z</dcterms:created>
  <dc:creator>User</dc:creator>
  <dc:description/>
  <dc:language>en-ZA</dc:language>
  <cp:lastModifiedBy/>
  <dcterms:modified xsi:type="dcterms:W3CDTF">2020-01-11T22:29:49Z</dcterms:modified>
  <cp:revision>225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24</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