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2:03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22:05:11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915DF5D-E9AD-4607-849E-800B42854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113282"/>
            <a:ext cx="5168453" cy="2396681"/>
          </a:xfrm>
        </p:spPr>
        <p:txBody>
          <a:bodyPr>
            <a:normAutofit/>
          </a:bodyPr>
          <a:lstStyle/>
          <a:p>
            <a:r>
              <a:rPr lang="es-ES" sz="3700" dirty="0">
                <a:solidFill>
                  <a:srgbClr val="FFFFFF"/>
                </a:solidFill>
              </a:rPr>
              <a:t>Segunda parte do Obradoiro de iniciación a </a:t>
            </a:r>
            <a:r>
              <a:rPr lang="es-ES" sz="3700" dirty="0" err="1">
                <a:solidFill>
                  <a:srgbClr val="FFFFFF"/>
                </a:solidFill>
              </a:rPr>
              <a:t>arduino</a:t>
            </a:r>
            <a:endParaRPr lang="es-ES" sz="37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23B7BE-DA88-4A37-9B37-789FDD66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bg2"/>
              </a:solidFill>
            </a:endParaRPr>
          </a:p>
        </p:txBody>
      </p:sp>
      <p:sp useBgFill="1">
        <p:nvSpPr>
          <p:cNvPr id="13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187D05-947B-4327-A9F7-AA740D0E8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7" r="12548" b="-1"/>
          <a:stretch/>
        </p:blipFill>
        <p:spPr>
          <a:xfrm>
            <a:off x="6421396" y="1689568"/>
            <a:ext cx="4635583" cy="34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491C5B-86B4-4CF4-A5D1-2CBC1830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Creación de </a:t>
            </a:r>
            <a:r>
              <a:rPr lang="es-ES" dirty="0" err="1">
                <a:solidFill>
                  <a:srgbClr val="FFFFFF"/>
                </a:solidFill>
              </a:rPr>
              <a:t>cilos</a:t>
            </a:r>
            <a:endParaRPr lang="es-ES" dirty="0">
              <a:solidFill>
                <a:srgbClr val="FFFFFF"/>
              </a:solidFill>
            </a:endParaRPr>
          </a:p>
        </p:txBody>
      </p:sp>
      <p:sp useBgFill="1">
        <p:nvSpPr>
          <p:cNvPr id="118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35158BB-AB7E-4298-9274-C3A4AC38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Utilizaremos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parte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derecha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diagrama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ciclos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pequeños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Y la </a:t>
            </a:r>
            <a:r>
              <a:rPr lang="en-US" dirty="0" err="1">
                <a:solidFill>
                  <a:srgbClr val="FFFFFF"/>
                </a:solidFill>
              </a:rPr>
              <a:t>parte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izquierda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ciclo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más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grande</a:t>
            </a:r>
            <a:r>
              <a:rPr lang="en-US" dirty="0">
                <a:solidFill>
                  <a:srgbClr val="FFFFFF"/>
                </a:solidFill>
              </a:rPr>
              <a:t> (loop)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Taller Programación Ardublock: Diagramas de flujo y estructuras de control.">
            <a:extLst>
              <a:ext uri="{FF2B5EF4-FFF2-40B4-BE49-F238E27FC236}">
                <a16:creationId xmlns:a16="http://schemas.microsoft.com/office/drawing/2014/main" id="{62F8C546-CA83-4CCF-AB91-3910BA80B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86" y="1017379"/>
            <a:ext cx="2947957" cy="47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16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0 proyectos Arduino ⭐ Fáciles y Básicos explicados paso a paso">
            <a:extLst>
              <a:ext uri="{FF2B5EF4-FFF2-40B4-BE49-F238E27FC236}">
                <a16:creationId xmlns:a16="http://schemas.microsoft.com/office/drawing/2014/main" id="{F2300AB9-B90E-4963-9C26-60B60C00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2879" y="1136606"/>
            <a:ext cx="610306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CB6ECA-AD4F-4EAB-9C29-43F963FE1BB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-70750"/>
            <a:ext cx="11622157" cy="36178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600" dirty="0">
                <a:solidFill>
                  <a:schemeClr val="bg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0170679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D0B69-7F59-4DE3-8423-3341F5C7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0550"/>
          </a:xfrm>
        </p:spPr>
        <p:txBody>
          <a:bodyPr/>
          <a:lstStyle/>
          <a:p>
            <a:pPr algn="ctr"/>
            <a:r>
              <a:rPr lang="es-ES" b="1" dirty="0"/>
              <a:t>Repaso de la primera sesión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F58429-F055-426D-9250-538BC3D6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918" y="1083789"/>
            <a:ext cx="4966003" cy="685800"/>
          </a:xfrm>
        </p:spPr>
        <p:txBody>
          <a:bodyPr/>
          <a:lstStyle/>
          <a:p>
            <a:pPr algn="ctr"/>
            <a:r>
              <a:rPr lang="es-ES" b="1" u="sng" dirty="0"/>
              <a:t>Arduino Uno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E79122-7F92-4DCA-AEC4-928F2F74FE3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1769589"/>
            <a:ext cx="4978908" cy="40216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Entradas e </a:t>
            </a:r>
            <a:r>
              <a:rPr lang="es-ES" sz="1800" dirty="0" err="1"/>
              <a:t>saídas</a:t>
            </a:r>
            <a:r>
              <a:rPr lang="es-ES" sz="1800" dirty="0"/>
              <a:t> </a:t>
            </a:r>
            <a:r>
              <a:rPr lang="es-ES" sz="1800" dirty="0" err="1"/>
              <a:t>dixitais</a:t>
            </a:r>
            <a:r>
              <a:rPr lang="es-ES" sz="1800" dirty="0"/>
              <a:t> (</a:t>
            </a:r>
            <a:r>
              <a:rPr lang="es-ES" sz="1800" dirty="0" err="1"/>
              <a:t>algunhas</a:t>
            </a:r>
            <a:r>
              <a:rPr lang="es-ES" sz="1800" dirty="0"/>
              <a:t> con PWM)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Entradas e </a:t>
            </a:r>
            <a:r>
              <a:rPr lang="es-ES" sz="1800" dirty="0" err="1"/>
              <a:t>saídas</a:t>
            </a:r>
            <a:r>
              <a:rPr lang="es-ES" sz="1800" dirty="0"/>
              <a:t> </a:t>
            </a:r>
            <a:r>
              <a:rPr lang="es-ES" sz="1800" dirty="0" err="1"/>
              <a:t>analóxicas</a:t>
            </a:r>
            <a:r>
              <a:rPr lang="es-ES" sz="1800" dirty="0"/>
              <a:t> (A1, A2…)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Entrada USB de programación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IDE de </a:t>
            </a:r>
            <a:r>
              <a:rPr lang="es-ES" sz="1800" dirty="0" err="1"/>
              <a:t>arduino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E78EE9-C803-4C02-9C31-90D55021C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1622" y="1083789"/>
            <a:ext cx="4953490" cy="685800"/>
          </a:xfrm>
        </p:spPr>
        <p:txBody>
          <a:bodyPr/>
          <a:lstStyle/>
          <a:p>
            <a:r>
              <a:rPr lang="es-ES" b="1" u="sng" dirty="0"/>
              <a:t>Comandos de programación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11A855D-4F54-4BAF-A02F-502A26565DA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106825" y="1769589"/>
            <a:ext cx="4608799" cy="402161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Void</a:t>
            </a:r>
            <a:r>
              <a:rPr lang="es-ES" sz="1800" dirty="0"/>
              <a:t> </a:t>
            </a:r>
            <a:r>
              <a:rPr lang="es-ES" sz="1800" dirty="0" err="1"/>
              <a:t>Setup</a:t>
            </a:r>
            <a:r>
              <a:rPr lang="es-ES" sz="1800" dirty="0"/>
              <a:t> y </a:t>
            </a:r>
            <a:r>
              <a:rPr lang="es-ES" sz="1800" dirty="0" err="1"/>
              <a:t>Void</a:t>
            </a:r>
            <a:r>
              <a:rPr lang="es-ES" sz="1800" dirty="0"/>
              <a:t> </a:t>
            </a:r>
            <a:r>
              <a:rPr lang="es-ES" sz="1800" dirty="0" err="1"/>
              <a:t>Loop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Int</a:t>
            </a:r>
            <a:r>
              <a:rPr lang="es-ES" sz="1800" dirty="0"/>
              <a:t> *nombre variable*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Int</a:t>
            </a:r>
            <a:r>
              <a:rPr lang="es-ES" sz="1800" dirty="0"/>
              <a:t> *número pin*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pinMode</a:t>
            </a:r>
            <a:r>
              <a:rPr lang="es-ES" sz="1800" dirty="0"/>
              <a:t>(*pin*, *Configuración*)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DigitalWrite</a:t>
            </a:r>
            <a:r>
              <a:rPr lang="es-ES" sz="1800" dirty="0"/>
              <a:t> (*pin*, *Estado*)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DigitalRead</a:t>
            </a:r>
            <a:r>
              <a:rPr lang="es-ES" sz="1800" dirty="0"/>
              <a:t> (*pin*)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AnalogWrite</a:t>
            </a:r>
            <a:r>
              <a:rPr lang="es-ES" sz="1800" dirty="0"/>
              <a:t> (*pin*)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AnalogRead</a:t>
            </a:r>
            <a:r>
              <a:rPr lang="es-ES" sz="1800" dirty="0"/>
              <a:t> (*pin*)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Delay</a:t>
            </a:r>
            <a:r>
              <a:rPr lang="es-ES" sz="1800" dirty="0"/>
              <a:t>(*Tiempo en milisegundos*)</a:t>
            </a:r>
          </a:p>
          <a:p>
            <a:endParaRPr lang="es-E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5A41F32-20BB-42B7-A921-1599E8B03EE2}"/>
                  </a:ext>
                </a:extLst>
              </p14:cNvPr>
              <p14:cNvContentPartPr/>
              <p14:nvPr/>
            </p14:nvContentPartPr>
            <p14:xfrm>
              <a:off x="6936232" y="2852913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5A41F32-20BB-42B7-A921-1599E8B03E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7592" y="28442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9944AC2-D69A-44AA-8DBF-2C75C3B87EDC}"/>
                  </a:ext>
                </a:extLst>
              </p14:cNvPr>
              <p14:cNvContentPartPr/>
              <p14:nvPr/>
            </p14:nvContentPartPr>
            <p14:xfrm>
              <a:off x="2461348" y="4740480"/>
              <a:ext cx="36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9944AC2-D69A-44AA-8DBF-2C75C3B87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2708" y="4731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▷ Tutorial de Arduino Uno [Pinout] (2021)">
            <a:extLst>
              <a:ext uri="{FF2B5EF4-FFF2-40B4-BE49-F238E27FC236}">
                <a16:creationId xmlns:a16="http://schemas.microsoft.com/office/drawing/2014/main" id="{711A2D49-8A04-475C-B2F5-4D82BDED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94" y="3561511"/>
            <a:ext cx="3841425" cy="291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906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07BEE-FB09-460F-AEA3-C01D5105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823913"/>
          </a:xfrm>
        </p:spPr>
        <p:txBody>
          <a:bodyPr/>
          <a:lstStyle/>
          <a:p>
            <a:pPr algn="ctr"/>
            <a:r>
              <a:rPr lang="es-ES" b="1" dirty="0"/>
              <a:t>Comandos de Arduino básico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0DB21F-A6E2-4454-97E3-D09D9352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186" y="1417402"/>
            <a:ext cx="4878391" cy="823913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b="1" u="sng" dirty="0"/>
              <a:t>Nombrar pines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5C056-9D28-45D7-B644-90AE03E9B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794" y="1829359"/>
            <a:ext cx="4878391" cy="2717801"/>
          </a:xfrm>
        </p:spPr>
        <p:txBody>
          <a:bodyPr>
            <a:normAutofit fontScale="92500"/>
          </a:bodyPr>
          <a:lstStyle/>
          <a:p>
            <a:r>
              <a:rPr lang="es-ES" sz="2400" dirty="0" err="1"/>
              <a:t>Const</a:t>
            </a:r>
            <a:r>
              <a:rPr lang="es-ES" sz="2400" dirty="0"/>
              <a:t> </a:t>
            </a:r>
            <a:r>
              <a:rPr lang="es-ES" sz="2400" dirty="0" err="1"/>
              <a:t>Int</a:t>
            </a:r>
            <a:r>
              <a:rPr lang="es-ES" sz="2400" dirty="0"/>
              <a:t> *nombre del pin*</a:t>
            </a:r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CE5A00-D58D-46A6-92A6-C94B965A7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3402" y="1327182"/>
            <a:ext cx="5946803" cy="931036"/>
          </a:xfrm>
        </p:spPr>
        <p:txBody>
          <a:bodyPr>
            <a:normAutofit/>
          </a:bodyPr>
          <a:lstStyle/>
          <a:p>
            <a:pPr algn="ctr"/>
            <a:r>
              <a:rPr lang="es-ES" b="1" u="sng" dirty="0"/>
              <a:t>Crear variables</a:t>
            </a:r>
          </a:p>
          <a:p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419F46-BC3B-401E-9EFB-83D3A1EA2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0186" y="1829359"/>
            <a:ext cx="6250020" cy="271780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Int</a:t>
            </a:r>
            <a:r>
              <a:rPr lang="es-ES" sz="2400" dirty="0"/>
              <a:t> *nombre de la variable* (números enteros)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Float</a:t>
            </a:r>
            <a:r>
              <a:rPr lang="es-ES" sz="2400" dirty="0"/>
              <a:t> *nombre de la variable* (números decimales)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Long (</a:t>
            </a:r>
            <a:r>
              <a:rPr lang="es-ES" sz="2400" dirty="0" err="1"/>
              <a:t>unsigned</a:t>
            </a:r>
            <a:r>
              <a:rPr lang="es-ES" sz="2400" dirty="0"/>
              <a:t> </a:t>
            </a:r>
            <a:r>
              <a:rPr lang="es-ES" sz="2400" dirty="0" err="1"/>
              <a:t>long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Char</a:t>
            </a:r>
            <a:r>
              <a:rPr lang="es-ES" sz="2400" dirty="0"/>
              <a:t> *nombre de la variable*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String</a:t>
            </a:r>
            <a:r>
              <a:rPr lang="es-ES" sz="2400" dirty="0"/>
              <a:t> *nombre de la variable*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94324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F35DB-A02F-4D8B-9314-5EF35BE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0439"/>
          </a:xfrm>
        </p:spPr>
        <p:txBody>
          <a:bodyPr/>
          <a:lstStyle/>
          <a:p>
            <a:pPr algn="ctr"/>
            <a:r>
              <a:rPr lang="es-ES" b="1" dirty="0"/>
              <a:t>Comandos de Arduino básico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2EFDD-491C-4AB3-9C85-1D9B037A6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258957"/>
            <a:ext cx="9905998" cy="6404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b="1" u="sng" dirty="0"/>
              <a:t>COMANDOS DE PROGRAMACIÓN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EFA95A-DAD1-46A1-937D-3246E64E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4" y="1899396"/>
            <a:ext cx="9905998" cy="4514656"/>
          </a:xfrm>
        </p:spPr>
        <p:txBody>
          <a:bodyPr>
            <a:normAutofit/>
          </a:bodyPr>
          <a:lstStyle/>
          <a:p>
            <a:r>
              <a:rPr lang="es-ES" dirty="0" err="1"/>
              <a:t>digitalWrite</a:t>
            </a:r>
            <a:endParaRPr lang="es-ES" dirty="0"/>
          </a:p>
          <a:p>
            <a:r>
              <a:rPr lang="es-ES" dirty="0" err="1"/>
              <a:t>analogWrite</a:t>
            </a:r>
            <a:endParaRPr lang="es-ES" dirty="0"/>
          </a:p>
          <a:p>
            <a:r>
              <a:rPr lang="es-ES" dirty="0" err="1"/>
              <a:t>digitalRead</a:t>
            </a:r>
            <a:endParaRPr lang="es-ES" dirty="0"/>
          </a:p>
          <a:p>
            <a:r>
              <a:rPr lang="es-ES" dirty="0" err="1"/>
              <a:t>analogRead</a:t>
            </a:r>
            <a:endParaRPr lang="es-ES" dirty="0"/>
          </a:p>
          <a:p>
            <a:r>
              <a:rPr lang="es-ES" dirty="0" err="1"/>
              <a:t>pinMode</a:t>
            </a:r>
            <a:endParaRPr lang="es-ES" dirty="0"/>
          </a:p>
          <a:p>
            <a:r>
              <a:rPr lang="es-ES" dirty="0" err="1"/>
              <a:t>delay</a:t>
            </a:r>
            <a:r>
              <a:rPr lang="es-ES" dirty="0"/>
              <a:t>(x) – Pausar programa durante x milisegundos</a:t>
            </a:r>
          </a:p>
          <a:p>
            <a:r>
              <a:rPr lang="es-ES" dirty="0" err="1"/>
              <a:t>millis</a:t>
            </a:r>
            <a:r>
              <a:rPr lang="es-ES" dirty="0"/>
              <a:t>() – Variable general, da tiempo de ejecución de programa</a:t>
            </a:r>
          </a:p>
        </p:txBody>
      </p:sp>
    </p:spTree>
    <p:extLst>
      <p:ext uri="{BB962C8B-B14F-4D97-AF65-F5344CB8AC3E}">
        <p14:creationId xmlns:p14="http://schemas.microsoft.com/office/powerpoint/2010/main" val="15021091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0997-15D3-4867-8922-7A4C3C8D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823913"/>
          </a:xfrm>
        </p:spPr>
        <p:txBody>
          <a:bodyPr/>
          <a:lstStyle/>
          <a:p>
            <a:pPr algn="ctr"/>
            <a:r>
              <a:rPr lang="es-ES" b="1" dirty="0"/>
              <a:t>Comandos de Arduino básico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DBE5C-7D84-4DA5-A0E7-CC87F59C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269" y="1443039"/>
            <a:ext cx="5362731" cy="478724"/>
          </a:xfrm>
        </p:spPr>
        <p:txBody>
          <a:bodyPr/>
          <a:lstStyle/>
          <a:p>
            <a:pPr algn="ctr"/>
            <a:r>
              <a:rPr lang="es-ES" b="1" u="sng" dirty="0"/>
              <a:t>COMANDOS CÍCLICOS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F675D0-48B3-4049-9BC1-995EC140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921763"/>
            <a:ext cx="4878391" cy="3869435"/>
          </a:xfrm>
        </p:spPr>
        <p:txBody>
          <a:bodyPr/>
          <a:lstStyle/>
          <a:p>
            <a:r>
              <a:rPr lang="es-ES" dirty="0" err="1"/>
              <a:t>While</a:t>
            </a:r>
            <a:endParaRPr lang="es-ES" dirty="0"/>
          </a:p>
          <a:p>
            <a:r>
              <a:rPr lang="es-ES" dirty="0" err="1"/>
              <a:t>For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88FBED-C2B6-4FD3-8429-6E40637A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0445"/>
            <a:ext cx="4646602" cy="651318"/>
          </a:xfrm>
        </p:spPr>
        <p:txBody>
          <a:bodyPr/>
          <a:lstStyle/>
          <a:p>
            <a:pPr algn="ctr"/>
            <a:r>
              <a:rPr lang="es-ES" b="1" u="sng" dirty="0"/>
              <a:t>Comandos Selectivos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E75D08-3E33-4AD6-AD66-7314A1244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21763"/>
            <a:ext cx="4875210" cy="3869435"/>
          </a:xfrm>
        </p:spPr>
        <p:txBody>
          <a:bodyPr/>
          <a:lstStyle/>
          <a:p>
            <a:r>
              <a:rPr lang="es-ES" dirty="0" err="1"/>
              <a:t>If</a:t>
            </a:r>
            <a:r>
              <a:rPr lang="es-ES" dirty="0"/>
              <a:t>…. </a:t>
            </a:r>
            <a:r>
              <a:rPr lang="es-ES" dirty="0" err="1"/>
              <a:t>else</a:t>
            </a:r>
            <a:r>
              <a:rPr lang="es-ES" dirty="0"/>
              <a:t>…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accent3"/>
                </a:solidFill>
              </a:rPr>
              <a:t>if</a:t>
            </a:r>
            <a:r>
              <a:rPr lang="es-ES" dirty="0">
                <a:solidFill>
                  <a:schemeClr val="accent3"/>
                </a:solidFill>
              </a:rPr>
              <a:t>(condición){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Tarea 1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} </a:t>
            </a:r>
            <a:r>
              <a:rPr lang="es-ES" dirty="0" err="1">
                <a:solidFill>
                  <a:schemeClr val="accent3"/>
                </a:solidFill>
              </a:rPr>
              <a:t>else</a:t>
            </a:r>
            <a:r>
              <a:rPr lang="es-ES" dirty="0">
                <a:solidFill>
                  <a:schemeClr val="accent3"/>
                </a:solidFill>
              </a:rPr>
              <a:t> {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Tarea 2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7234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491C5B-86B4-4CF4-A5D1-2CBC1830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s-ES" dirty="0"/>
              <a:t>Preparación de programa</a:t>
            </a:r>
            <a:endParaRPr lang="es-ES"/>
          </a:p>
        </p:txBody>
      </p:sp>
      <p:sp useBgFill="1"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as de flujo - Programación - Picuino">
            <a:extLst>
              <a:ext uri="{FF2B5EF4-FFF2-40B4-BE49-F238E27FC236}">
                <a16:creationId xmlns:a16="http://schemas.microsoft.com/office/drawing/2014/main" id="{D31F38E2-92D9-432E-BA1C-1FF9C36A4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62" y="228413"/>
            <a:ext cx="4539187" cy="631816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0670316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B580-3D89-4F95-8492-5FADCF93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6347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9AA59-723D-4F9A-9A92-89E90F82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030C3-100B-4023-B45D-BAA3A704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5948"/>
            <a:ext cx="3856037" cy="4585252"/>
          </a:xfrm>
        </p:spPr>
        <p:txBody>
          <a:bodyPr>
            <a:normAutofit/>
          </a:bodyPr>
          <a:lstStyle/>
          <a:p>
            <a:r>
              <a:rPr lang="es-ES" sz="2400" dirty="0"/>
              <a:t>En esta parte estaría incluida la creación de variables y el </a:t>
            </a:r>
            <a:r>
              <a:rPr lang="es-ES" sz="2400" dirty="0" err="1"/>
              <a:t>loop</a:t>
            </a:r>
            <a:r>
              <a:rPr lang="es-ES" sz="2400" dirty="0"/>
              <a:t>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DFD7589-0F12-45ED-9B93-10AE6322CFEB}"/>
              </a:ext>
            </a:extLst>
          </p:cNvPr>
          <p:cNvSpPr/>
          <p:nvPr/>
        </p:nvSpPr>
        <p:spPr>
          <a:xfrm>
            <a:off x="6024503" y="2116850"/>
            <a:ext cx="4154602" cy="2150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7794768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B580-3D89-4F95-8492-5FADCF93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96347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Caja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030C3-100B-4023-B45D-BAA3A704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5948"/>
            <a:ext cx="3856037" cy="2703443"/>
          </a:xfrm>
        </p:spPr>
        <p:txBody>
          <a:bodyPr>
            <a:normAutofit/>
          </a:bodyPr>
          <a:lstStyle/>
          <a:p>
            <a:r>
              <a:rPr lang="es-ES" sz="2400" dirty="0"/>
              <a:t>Se usan para indicar una acción o un proceso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Revisar sensores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Activar pines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Ciclos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708FF1-8AC6-4896-8570-144FF90E88C0}"/>
              </a:ext>
            </a:extLst>
          </p:cNvPr>
          <p:cNvSpPr/>
          <p:nvPr/>
        </p:nvSpPr>
        <p:spPr>
          <a:xfrm>
            <a:off x="5650152" y="907774"/>
            <a:ext cx="4903303" cy="205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Leemos sensor de humedad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23C9D77-25A8-497A-88E8-E629FCBD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152" y="3737112"/>
            <a:ext cx="4903303" cy="205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s-ES" sz="2800" dirty="0"/>
              <a:t>Activamos led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D18B3C-40F0-4082-BF12-5EE236680116}"/>
              </a:ext>
            </a:extLst>
          </p:cNvPr>
          <p:cNvCxnSpPr/>
          <p:nvPr/>
        </p:nvCxnSpPr>
        <p:spPr>
          <a:xfrm>
            <a:off x="8123583" y="3127512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0CDDF5A-FECF-463F-A594-A19CA5EB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9" y="4228893"/>
            <a:ext cx="4206953" cy="16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309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B580-3D89-4F95-8492-5FADCF93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503447" cy="596347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Toma de decisión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030C3-100B-4023-B45D-BAA3A704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205948"/>
            <a:ext cx="3856037" cy="4585252"/>
          </a:xfrm>
        </p:spPr>
        <p:txBody>
          <a:bodyPr>
            <a:normAutofit/>
          </a:bodyPr>
          <a:lstStyle/>
          <a:p>
            <a:r>
              <a:rPr lang="es-ES" sz="2400" dirty="0"/>
              <a:t>Se hacen cuando tenemos que hacer una pregunta de si o no. </a:t>
            </a:r>
          </a:p>
          <a:p>
            <a:r>
              <a:rPr lang="es-ES" sz="2400" dirty="0"/>
              <a:t>Siempre que tengas una toma de decisiones tienes que utilizas el comando </a:t>
            </a:r>
            <a:r>
              <a:rPr lang="es-ES" sz="2400" dirty="0" err="1"/>
              <a:t>if</a:t>
            </a:r>
            <a:r>
              <a:rPr lang="es-ES" sz="2400" dirty="0"/>
              <a:t>{ }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2D18B3C-40F0-4082-BF12-5EE236680116}"/>
              </a:ext>
            </a:extLst>
          </p:cNvPr>
          <p:cNvCxnSpPr/>
          <p:nvPr/>
        </p:nvCxnSpPr>
        <p:spPr>
          <a:xfrm>
            <a:off x="8123583" y="3127512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EB0F02B-5D91-491E-B5FB-17677A0B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966" y="5015948"/>
            <a:ext cx="493952" cy="361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Si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5BE3D393-1223-4344-BF24-91507A6D0A79}"/>
              </a:ext>
            </a:extLst>
          </p:cNvPr>
          <p:cNvSpPr/>
          <p:nvPr/>
        </p:nvSpPr>
        <p:spPr>
          <a:xfrm>
            <a:off x="6573078" y="1278833"/>
            <a:ext cx="3101009" cy="36973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¿Hay más de 20 grados en la sala?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FA259F9-D694-4EE0-AA0B-0B5D7D2411A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123582" y="4976190"/>
            <a:ext cx="1" cy="68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FD25D48C-E259-4827-BC62-0A4B42E4EE80}"/>
              </a:ext>
            </a:extLst>
          </p:cNvPr>
          <p:cNvSpPr txBox="1">
            <a:spLocks/>
          </p:cNvSpPr>
          <p:nvPr/>
        </p:nvSpPr>
        <p:spPr>
          <a:xfrm>
            <a:off x="9827593" y="2696817"/>
            <a:ext cx="493952" cy="361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No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D4C5EDD-7B7C-4FFD-BDA1-A928DF17D6F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674087" y="3127511"/>
            <a:ext cx="9276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9311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144</TotalTime>
  <Words>313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Segunda parte do Obradoiro de iniciación a arduino</vt:lpstr>
      <vt:lpstr>Repaso de la primera sesión</vt:lpstr>
      <vt:lpstr>Comandos de Arduino básico</vt:lpstr>
      <vt:lpstr>Comandos de Arduino básico</vt:lpstr>
      <vt:lpstr>Comandos de Arduino básico</vt:lpstr>
      <vt:lpstr>Preparación de programa</vt:lpstr>
      <vt:lpstr>Inicio</vt:lpstr>
      <vt:lpstr>Caja </vt:lpstr>
      <vt:lpstr>Toma de decisión</vt:lpstr>
      <vt:lpstr>Creación de cilos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parte do  Obradoiro de  iniciación a arduino</dc:title>
  <dc:creator>Santiago Fraga Pena</dc:creator>
  <cp:lastModifiedBy>Santiago Fraga Pena</cp:lastModifiedBy>
  <cp:revision>4</cp:revision>
  <dcterms:created xsi:type="dcterms:W3CDTF">2021-11-06T12:31:29Z</dcterms:created>
  <dcterms:modified xsi:type="dcterms:W3CDTF">2021-11-15T22:07:37Z</dcterms:modified>
</cp:coreProperties>
</file>