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390" r:id="rId5"/>
    <p:sldId id="270" r:id="rId6"/>
    <p:sldId id="267" r:id="rId7"/>
    <p:sldId id="268" r:id="rId8"/>
    <p:sldId id="321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7" r:id="rId19"/>
    <p:sldId id="348" r:id="rId20"/>
    <p:sldId id="349" r:id="rId21"/>
    <p:sldId id="350" r:id="rId22"/>
    <p:sldId id="351" r:id="rId23"/>
    <p:sldId id="352" r:id="rId24"/>
    <p:sldId id="356" r:id="rId25"/>
    <p:sldId id="353" r:id="rId26"/>
    <p:sldId id="354" r:id="rId27"/>
    <p:sldId id="355" r:id="rId28"/>
    <p:sldId id="346" r:id="rId29"/>
    <p:sldId id="358" r:id="rId30"/>
    <p:sldId id="359" r:id="rId31"/>
    <p:sldId id="360" r:id="rId32"/>
    <p:sldId id="361" r:id="rId33"/>
    <p:sldId id="406" r:id="rId34"/>
    <p:sldId id="362" r:id="rId35"/>
    <p:sldId id="363" r:id="rId36"/>
    <p:sldId id="364" r:id="rId37"/>
    <p:sldId id="365" r:id="rId38"/>
    <p:sldId id="380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76" r:id="rId59"/>
    <p:sldId id="377" r:id="rId60"/>
    <p:sldId id="378" r:id="rId61"/>
    <p:sldId id="391" r:id="rId62"/>
    <p:sldId id="392" r:id="rId63"/>
    <p:sldId id="393" r:id="rId64"/>
    <p:sldId id="395" r:id="rId65"/>
    <p:sldId id="396" r:id="rId66"/>
    <p:sldId id="397" r:id="rId67"/>
    <p:sldId id="398" r:id="rId68"/>
    <p:sldId id="399" r:id="rId69"/>
    <p:sldId id="394" r:id="rId70"/>
    <p:sldId id="400" r:id="rId71"/>
    <p:sldId id="401" r:id="rId72"/>
    <p:sldId id="402" r:id="rId73"/>
    <p:sldId id="403" r:id="rId74"/>
    <p:sldId id="404" r:id="rId75"/>
    <p:sldId id="294" r:id="rId76"/>
    <p:sldId id="295" r:id="rId77"/>
    <p:sldId id="261" r:id="rId78"/>
    <p:sldId id="405" r:id="rId79"/>
    <p:sldId id="324" r:id="rId80"/>
    <p:sldId id="328" r:id="rId81"/>
    <p:sldId id="320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87" autoAdjust="0"/>
  </p:normalViewPr>
  <p:slideViewPr>
    <p:cSldViewPr>
      <p:cViewPr>
        <p:scale>
          <a:sx n="75" d="100"/>
          <a:sy n="75" d="100"/>
        </p:scale>
        <p:origin x="-94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1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F54D739-B07A-48D5-B50D-B2134CE3A6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7C5ED-416E-451D-ADA5-20E58B10EC4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BCB1E-2910-4310-A8EF-E53620A9C5A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4ED9C-EC72-47EB-AEB8-1BD947825B4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A56FE-0CA1-4659-9D3A-0270150FAAE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85921-FB83-4303-BC1B-710E3AC8BC0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28F73-15CB-4083-8772-B7D334A951C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FCC20-E478-44BE-B19B-875F84B94FE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A0615-C68F-4D82-8EB0-3A5B0A02D89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8065B-44EF-4CB5-8ECD-4DC52565E41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A2FA4-226E-4161-9B88-ABBFA17F27D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2399-8E68-4569-9DF6-EAC8EDE8DAA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81DE3-CF34-4E03-92D0-EA6AC087E9A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EB0C-8444-45D0-B347-72EC6668DC3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44436-BE3E-4938-95C2-BA627CD982A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2A7FA-22A2-4B25-84A2-019A5962E07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2E343-5440-4DB7-ABD8-C8AB0A38987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8E908-90BD-4D79-9368-FD20E5AB1CF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9B5D0-B075-4B4D-9F2D-45110963167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974AD-5E9B-4633-8D68-5469FF68479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E0CE9-5F4C-4D14-9AAC-9CBFBE9AE67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D0ABA-B1CD-48E8-BE0B-FA6AB0C317A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31F3E-B15D-48B4-8734-60399090C67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504B8-81F2-420F-90D7-4B7F7BC4A40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E8E57-42B9-42B7-9F9F-40D084A1AAF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0CD97-E3CA-4257-AC5A-7A0AF9430B5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7F48A-D39F-4247-94D1-F039B56213F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E4EB5-03E5-4295-A08C-55887F9542C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499A9-083D-4565-9DF0-F7D11B34A12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01CEE-3DE4-41E4-833D-8E2BC9E2A47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020FE-DF8F-40B2-AA7D-65645C3E09D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73EDC-F8A8-4E7E-A99A-76D21A9CDBF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69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5C963-1C2B-44E9-A1CE-E9269354F13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EEEC57-AAAC-4003-AEE2-38CB08383FD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D4A5C-2398-433F-864C-2CB6482C3A0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75DD8-3979-40DD-ACA8-448EFE97C83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8FBC7-11E4-4F4A-85C0-ECFC78826C8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14D15-3722-41AF-A932-A0DF3DFA792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8917B-60FC-4097-935E-E5B0985EC29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F4960-23F7-4008-8B20-2153BD92E71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E5E97-0FA4-44F6-9C8F-2EBDBD266BE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479C6-F5A5-48B5-A0C5-4D583B6EBC2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4F5B6-6A98-4D50-9207-5628800DA43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B7123-7051-4A8E-8A22-3D967B51305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0ADB3-5C9C-49E5-A09F-F05E0AD9617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D4A5C-2398-433F-864C-2CB6482C3A0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F3E4D-F1F5-4209-B5B2-823DFE1C7AA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EF3A-007C-4847-B8CD-336BD360F7B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75217-42BE-4345-8581-F7F0E16ECF6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E7F47-546F-49AF-9EC1-15B6EED2D32D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3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F4330-1531-4457-8EA3-307317F1FE9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47437-B0E5-4ABA-9577-F1B89D70955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A7912-E90C-4A88-AC47-27A82BC8B03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7D10B-9356-498B-A673-7E8DABFE8126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41815-53D6-4D4B-81B8-4F851ED1BF3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017D7-E695-4605-918D-52B8B01F9FEE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4EEAA-CAA9-4BB9-8385-F50021DD027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DA37E-F5D1-4691-8AAD-63A96EF2583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DF560-3B6C-4224-B561-1CF0EA69EBE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EE08E-35CA-49EC-BC8F-84CDDF810E9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6214E-2924-4F47-810D-BD0C1E78034E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8DA3-4A16-487D-9A30-C0FC4F3E90FA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4C942-A8C3-4A92-A5D6-B7DD28226F32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635D0-DC30-4D4D-8B37-4F23EB26EAB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71460-48D2-41E7-8F55-DABA19013B1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9308E-946C-43BF-ABEC-60958E7A36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87824-5F95-4459-BE19-B3F19E7A76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B9AA3-AA51-4B06-B90C-F4DCA9EC8A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3D482-69C2-415C-9B58-6AFC7329FA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A702B-49B0-4601-B385-CB16BE56F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8E62A-D79A-481E-91A9-39430039DE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7326-2F8F-48CB-9CCD-F017B9F428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DCFC1-EAD9-4988-AA64-62EE750F3E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4CDEB-E913-44CE-93C0-407A926314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D14-7D29-4E07-B9D9-BE7A82F1F7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26290-B28C-40A4-AF06-585AF52FFF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5939005-ACF0-440E-8A33-59378D9FD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5175"/>
            <a:ext cx="7773988" cy="2835275"/>
          </a:xfrm>
        </p:spPr>
        <p:txBody>
          <a:bodyPr/>
          <a:lstStyle/>
          <a:p>
            <a:r>
              <a:rPr lang="zh-CN" altLang="en-US" sz="5400" b="1" dirty="0" smtClean="0"/>
              <a:t>监管问题研究</a:t>
            </a:r>
            <a:endParaRPr lang="en-US" altLang="zh-CN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b="1" dirty="0"/>
              <a:t>刘 </a:t>
            </a:r>
            <a:r>
              <a:rPr lang="zh-CN" altLang="en-US" sz="2800" b="1" dirty="0" smtClean="0"/>
              <a:t>克 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r>
              <a:rPr lang="zh-CN" altLang="en-US" sz="2800" dirty="0" smtClean="0"/>
              <a:t>中国科学院数学与系统科学研究院</a:t>
            </a:r>
            <a:endParaRPr lang="en-US" altLang="zh-CN" sz="2800" dirty="0" smtClean="0"/>
          </a:p>
          <a:p>
            <a:r>
              <a:rPr lang="en-US" altLang="zh-CN" sz="2800" dirty="0" smtClean="0"/>
              <a:t>E-mail</a:t>
            </a:r>
            <a:r>
              <a:rPr lang="en-US" altLang="zh-CN" sz="2800" dirty="0"/>
              <a:t>: kliu@amss.ac.cn</a:t>
            </a:r>
          </a:p>
        </p:txBody>
      </p:sp>
      <p:sp>
        <p:nvSpPr>
          <p:cNvPr id="79879" name="Text Box 1031"/>
          <p:cNvSpPr txBox="1">
            <a:spLocks noChangeArrowheads="1"/>
          </p:cNvSpPr>
          <p:nvPr/>
        </p:nvSpPr>
        <p:spPr bwMode="auto">
          <a:xfrm>
            <a:off x="395288" y="188913"/>
            <a:ext cx="5328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/>
              <a:t>中国科学院研究生院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098534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357298"/>
            <a:ext cx="8526894" cy="541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989138"/>
            <a:ext cx="8964613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44675"/>
            <a:ext cx="87122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7153275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25" y="4941888"/>
            <a:ext cx="57626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628775"/>
            <a:ext cx="843438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1439850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68376"/>
            <a:ext cx="7429552" cy="483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6" y="1643050"/>
            <a:ext cx="7962926" cy="513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674835"/>
            <a:ext cx="7561262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135732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71612"/>
            <a:ext cx="8034364" cy="514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35732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27166"/>
            <a:ext cx="7524750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3716338"/>
            <a:ext cx="5832475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报告内容</a:t>
            </a:r>
            <a:r>
              <a:rPr lang="zh-CN" altLang="en-US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问题背景</a:t>
            </a:r>
            <a:r>
              <a:rPr lang="zh-CN" altLang="en-US" dirty="0"/>
              <a:t> </a:t>
            </a:r>
          </a:p>
          <a:p>
            <a:r>
              <a:rPr lang="zh-CN" altLang="en-US" b="1" dirty="0"/>
              <a:t>例一、假冒伪劣产品</a:t>
            </a:r>
            <a:r>
              <a:rPr lang="zh-CN" altLang="en-US" b="1" dirty="0" smtClean="0"/>
              <a:t>问题的模型及监管</a:t>
            </a:r>
            <a:endParaRPr lang="zh-CN" altLang="en-US" b="1" dirty="0"/>
          </a:p>
          <a:p>
            <a:r>
              <a:rPr lang="zh-CN" altLang="en-US" b="1" dirty="0"/>
              <a:t>例二、</a:t>
            </a:r>
            <a:r>
              <a:rPr lang="zh-CN" altLang="en-US" b="1" dirty="0" smtClean="0"/>
              <a:t>税收模型及监管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例三、</a:t>
            </a:r>
            <a:r>
              <a:rPr lang="zh-CN" altLang="en-US" b="1" dirty="0" smtClean="0"/>
              <a:t>欠薪问题及监管</a:t>
            </a:r>
            <a:endParaRPr lang="zh-CN" altLang="en-US" dirty="0"/>
          </a:p>
          <a:p>
            <a:r>
              <a:rPr lang="zh-CN" altLang="en-US" b="1" dirty="0"/>
              <a:t>一些其他的案例</a:t>
            </a:r>
          </a:p>
          <a:p>
            <a:r>
              <a:rPr lang="zh-CN" altLang="en-US" b="1" dirty="0"/>
              <a:t>进一步工作</a:t>
            </a:r>
            <a:endParaRPr lang="zh-CN" altLang="en-US" dirty="0"/>
          </a:p>
          <a:p>
            <a:r>
              <a:rPr lang="zh-CN" altLang="en-US" b="1" dirty="0"/>
              <a:t>主要文献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285884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00179"/>
            <a:ext cx="7910513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3644900"/>
            <a:ext cx="6119813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274786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444623"/>
            <a:ext cx="7756525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3068638"/>
            <a:ext cx="6084887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274786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341438"/>
            <a:ext cx="1419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2275" y="1400177"/>
            <a:ext cx="61341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813" y="4238625"/>
            <a:ext cx="67532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550" y="3789363"/>
            <a:ext cx="79930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378086"/>
            <a:ext cx="82677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135732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zh-CN" altLang="en-US" b="1" dirty="0"/>
              <a:t>报童监管基本模型（</a:t>
            </a:r>
            <a:r>
              <a:rPr lang="en-US" altLang="zh-CN" dirty="0"/>
              <a:t>2</a:t>
            </a:r>
            <a:r>
              <a:rPr lang="zh-CN" altLang="en-US" b="1" dirty="0"/>
              <a:t>）</a:t>
            </a:r>
          </a:p>
          <a:p>
            <a:pPr marL="609600" indent="-609600">
              <a:buFontTx/>
              <a:buNone/>
            </a:pPr>
            <a:endParaRPr lang="en-US" altLang="zh-CN" dirty="0"/>
          </a:p>
        </p:txBody>
      </p:sp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709869"/>
            <a:ext cx="82994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628775"/>
            <a:ext cx="75946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44675"/>
            <a:ext cx="8208962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1203348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12875"/>
            <a:ext cx="85693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3933825"/>
            <a:ext cx="54006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35732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31949"/>
            <a:ext cx="7056438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274786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3529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其他情形：</a:t>
            </a: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971675"/>
            <a:ext cx="65341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问题背景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卫生检查</a:t>
            </a:r>
          </a:p>
          <a:p>
            <a:r>
              <a:rPr lang="zh-CN" altLang="en-US" b="1"/>
              <a:t>假冒伪劣产品的有效限制</a:t>
            </a:r>
          </a:p>
          <a:p>
            <a:r>
              <a:rPr lang="zh-CN" altLang="en-US" b="1"/>
              <a:t>税收的监管过程</a:t>
            </a:r>
          </a:p>
          <a:p>
            <a:r>
              <a:rPr lang="zh-CN" altLang="en-US" b="1"/>
              <a:t>安全生产问题</a:t>
            </a:r>
          </a:p>
          <a:p>
            <a:r>
              <a:rPr lang="zh-CN" altLang="en-US" b="1"/>
              <a:t>食品安全问题（苏丹红、三聚氰胺）等</a:t>
            </a:r>
          </a:p>
          <a:p>
            <a:r>
              <a:rPr lang="zh-CN" altLang="en-US" b="1"/>
              <a:t>美国两房的次贷危机（金融风暴）等等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000100" y="2285992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其他情形：</a:t>
            </a:r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930670"/>
            <a:ext cx="35274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469" y="3214686"/>
            <a:ext cx="4556125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285859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268413"/>
            <a:ext cx="7705725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211398"/>
            <a:ext cx="81216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例一、假冒伪劣产品问题的模型及监管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近期工作：</a:t>
            </a:r>
            <a:endParaRPr lang="en-US" altLang="zh-CN" dirty="0" smtClean="0"/>
          </a:p>
          <a:p>
            <a:r>
              <a:rPr lang="en-US" altLang="zh-CN" sz="2400" dirty="0" smtClean="0"/>
              <a:t>Ann </a:t>
            </a:r>
            <a:r>
              <a:rPr lang="en-US" altLang="zh-CN" sz="2400" dirty="0" err="1" smtClean="0"/>
              <a:t>Marucheck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 (JOM, 2011 </a:t>
            </a:r>
            <a:r>
              <a:rPr lang="zh-CN" altLang="en-US" sz="2400" dirty="0" smtClean="0"/>
              <a:t>供应链中的产品安全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个行业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Keith Wilcox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(JMR, 2008)</a:t>
            </a:r>
            <a:r>
              <a:rPr lang="zh-CN" altLang="en-US" sz="2400" dirty="0" smtClean="0"/>
              <a:t>研究为何消费者购买假冒奢饰品</a:t>
            </a:r>
            <a:endParaRPr lang="en-US" altLang="zh-CN" sz="2400" dirty="0" smtClean="0"/>
          </a:p>
          <a:p>
            <a:r>
              <a:rPr lang="en-US" altLang="zh-CN" sz="2400" dirty="0" smtClean="0"/>
              <a:t>Zhang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Zhang(EJOR, 2015)</a:t>
            </a:r>
            <a:r>
              <a:rPr lang="zh-CN" altLang="en-US" sz="2400" dirty="0" smtClean="0"/>
              <a:t>在市场中具有欺骗性假药的供应链结构</a:t>
            </a:r>
          </a:p>
          <a:p>
            <a:r>
              <a:rPr lang="en-US" altLang="zh-CN" sz="2400" dirty="0" smtClean="0"/>
              <a:t>Zhang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(Ann OR, 2012)</a:t>
            </a:r>
            <a:r>
              <a:rPr lang="zh-CN" altLang="en-US" sz="2400" dirty="0" smtClean="0"/>
              <a:t>市场中有假冒产品的应对策略</a:t>
            </a:r>
            <a:endParaRPr lang="en-US" altLang="zh-CN" sz="2400" dirty="0" smtClean="0"/>
          </a:p>
          <a:p>
            <a:r>
              <a:rPr lang="en-US" altLang="zh-CN" sz="2400" dirty="0" smtClean="0"/>
              <a:t>Fang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(POMs, 2015)</a:t>
            </a:r>
            <a:r>
              <a:rPr lang="zh-CN" altLang="en-US" sz="2400" smtClean="0"/>
              <a:t>通过合法和非法的供应链战略打击造假者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例二、税收模型及监管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391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000"/>
              <a:t>        2003</a:t>
            </a:r>
            <a:r>
              <a:rPr lang="zh-CN" altLang="en-US" sz="3000"/>
              <a:t>年</a:t>
            </a:r>
            <a:r>
              <a:rPr lang="en-US" altLang="zh-CN" sz="3000"/>
              <a:t>9</a:t>
            </a:r>
            <a:r>
              <a:rPr lang="zh-CN" altLang="en-US" sz="3000"/>
              <a:t>月至</a:t>
            </a:r>
            <a:r>
              <a:rPr lang="en-US" altLang="zh-CN" sz="3000"/>
              <a:t>2004</a:t>
            </a:r>
            <a:r>
              <a:rPr lang="zh-CN" altLang="en-US" sz="3000"/>
              <a:t>年</a:t>
            </a:r>
            <a:r>
              <a:rPr lang="en-US" altLang="zh-CN" sz="3000"/>
              <a:t>1</a:t>
            </a:r>
            <a:r>
              <a:rPr lang="zh-CN" altLang="en-US" sz="3000"/>
              <a:t>月，国家审计署组织</a:t>
            </a:r>
            <a:r>
              <a:rPr lang="en-US" altLang="zh-CN" sz="3000"/>
              <a:t>17</a:t>
            </a:r>
            <a:r>
              <a:rPr lang="zh-CN" altLang="en-US" sz="3000"/>
              <a:t>个驻地方特派员办事处，对</a:t>
            </a:r>
            <a:r>
              <a:rPr lang="en-US" altLang="zh-CN" sz="3000"/>
              <a:t>17</a:t>
            </a:r>
            <a:r>
              <a:rPr lang="zh-CN" altLang="en-US" sz="3000"/>
              <a:t>个省（区、市）税源比较集中的</a:t>
            </a:r>
            <a:r>
              <a:rPr lang="en-US" altLang="zh-CN" sz="3000"/>
              <a:t>35</a:t>
            </a:r>
            <a:r>
              <a:rPr lang="zh-CN" altLang="en-US" sz="3000"/>
              <a:t>个市（地）税务机关</a:t>
            </a:r>
            <a:r>
              <a:rPr lang="en-US" altLang="zh-CN" sz="3000"/>
              <a:t>2002</a:t>
            </a:r>
            <a:r>
              <a:rPr lang="zh-CN" altLang="en-US" sz="3000"/>
              <a:t>年至</a:t>
            </a:r>
            <a:r>
              <a:rPr lang="en-US" altLang="zh-CN" sz="3000"/>
              <a:t>2003</a:t>
            </a:r>
            <a:r>
              <a:rPr lang="zh-CN" altLang="en-US" sz="3000"/>
              <a:t>年</a:t>
            </a:r>
            <a:r>
              <a:rPr lang="en-US" altLang="zh-CN" sz="3000"/>
              <a:t>9</a:t>
            </a:r>
            <a:r>
              <a:rPr lang="zh-CN" altLang="en-US" sz="3000"/>
              <a:t>月税收征管情况进行了审计调查，重点抽查了</a:t>
            </a:r>
            <a:r>
              <a:rPr lang="en-US" altLang="zh-CN" sz="3000"/>
              <a:t>788</a:t>
            </a:r>
            <a:r>
              <a:rPr lang="zh-CN" altLang="en-US" sz="3000"/>
              <a:t>户企业的纳税申报、税款缴纳、税收优惠政策执行以及税收流失等情况。</a:t>
            </a:r>
          </a:p>
          <a:p>
            <a:pPr>
              <a:spcBef>
                <a:spcPct val="50000"/>
              </a:spcBef>
            </a:pPr>
            <a:endParaRPr lang="en-US" altLang="zh-CN" sz="1800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             </a:t>
            </a:r>
            <a:r>
              <a:rPr lang="zh-CN" altLang="en-US" sz="2800" b="1"/>
              <a:t>审计调查显示，</a:t>
            </a:r>
            <a:r>
              <a:rPr lang="en-US" altLang="zh-CN" sz="2800" b="1"/>
              <a:t>788</a:t>
            </a:r>
            <a:r>
              <a:rPr lang="zh-CN" altLang="en-US" sz="2800" b="1"/>
              <a:t>户企业</a:t>
            </a:r>
            <a:r>
              <a:rPr lang="en-US" altLang="zh-CN" sz="2800" b="1"/>
              <a:t>2002</a:t>
            </a:r>
            <a:r>
              <a:rPr lang="zh-CN" altLang="en-US" sz="2800" b="1"/>
              <a:t>年实现税收</a:t>
            </a:r>
            <a:r>
              <a:rPr lang="en-US" altLang="zh-CN" sz="2800" b="1"/>
              <a:t>1173.47</a:t>
            </a:r>
            <a:r>
              <a:rPr lang="zh-CN" altLang="en-US" sz="2800" b="1"/>
              <a:t>亿元，缴纳税款</a:t>
            </a:r>
            <a:r>
              <a:rPr lang="en-US" altLang="zh-CN" sz="2800" b="1"/>
              <a:t>1105.03</a:t>
            </a:r>
            <a:r>
              <a:rPr lang="zh-CN" altLang="en-US" sz="2800" b="1"/>
              <a:t>亿元，少缴税款</a:t>
            </a:r>
            <a:r>
              <a:rPr lang="en-US" altLang="zh-CN" sz="2800" b="1"/>
              <a:t>133.85</a:t>
            </a:r>
            <a:r>
              <a:rPr lang="zh-CN" altLang="en-US" sz="2800" b="1"/>
              <a:t>亿元；</a:t>
            </a:r>
            <a:r>
              <a:rPr lang="en-US" altLang="zh-CN" sz="2800" b="1"/>
              <a:t>2003</a:t>
            </a:r>
            <a:r>
              <a:rPr lang="zh-CN" altLang="en-US" sz="2800" b="1"/>
              <a:t>年</a:t>
            </a:r>
            <a:r>
              <a:rPr lang="en-US" altLang="zh-CN" sz="2800" b="1"/>
              <a:t>1</a:t>
            </a:r>
            <a:r>
              <a:rPr lang="zh-CN" altLang="en-US" sz="2800" b="1"/>
              <a:t>至</a:t>
            </a:r>
            <a:r>
              <a:rPr lang="en-US" altLang="zh-CN" sz="2800" b="1"/>
              <a:t>9</a:t>
            </a:r>
            <a:r>
              <a:rPr lang="zh-CN" altLang="en-US" sz="2800" b="1"/>
              <a:t>月实现税收</a:t>
            </a:r>
            <a:r>
              <a:rPr lang="en-US" altLang="zh-CN" sz="2800" b="1"/>
              <a:t>1037.78</a:t>
            </a:r>
            <a:r>
              <a:rPr lang="zh-CN" altLang="en-US" sz="2800" b="1"/>
              <a:t>亿元，缴纳税款</a:t>
            </a:r>
            <a:r>
              <a:rPr lang="en-US" altLang="zh-CN" sz="2800" b="1"/>
              <a:t>978.82</a:t>
            </a:r>
            <a:r>
              <a:rPr lang="zh-CN" altLang="en-US" sz="2800" b="1"/>
              <a:t>亿元，少缴税款</a:t>
            </a:r>
            <a:r>
              <a:rPr lang="en-US" altLang="zh-CN" sz="2800" b="1"/>
              <a:t>118.94</a:t>
            </a:r>
            <a:r>
              <a:rPr lang="zh-CN" altLang="en-US" sz="2800" b="1"/>
              <a:t>亿元。</a:t>
            </a:r>
          </a:p>
          <a:p>
            <a:pPr marL="609600" indent="-609600">
              <a:buFontTx/>
              <a:buNone/>
            </a:pPr>
            <a:r>
              <a:rPr lang="zh-CN" altLang="en-US" sz="2800" b="1"/>
              <a:t>            审计调查发现的主要问题之一是企业会计核算和纳税申报不实，导致税收严重流失。其中：</a:t>
            </a:r>
            <a:r>
              <a:rPr lang="en-US" altLang="zh-CN" sz="2800" b="1"/>
              <a:t>2002</a:t>
            </a:r>
            <a:r>
              <a:rPr lang="zh-CN" altLang="en-US" sz="2800" b="1"/>
              <a:t>年至</a:t>
            </a:r>
            <a:r>
              <a:rPr lang="en-US" altLang="zh-CN" sz="2800" b="1"/>
              <a:t>2003</a:t>
            </a:r>
            <a:r>
              <a:rPr lang="zh-CN" altLang="en-US" sz="2800" b="1"/>
              <a:t>年</a:t>
            </a:r>
            <a:r>
              <a:rPr lang="en-US" altLang="zh-CN" sz="2800" b="1"/>
              <a:t>9</a:t>
            </a:r>
            <a:r>
              <a:rPr lang="zh-CN" altLang="en-US" sz="2800" b="1"/>
              <a:t>月，</a:t>
            </a:r>
            <a:r>
              <a:rPr lang="en-US" altLang="zh-CN" sz="2800" b="1"/>
              <a:t>788</a:t>
            </a:r>
            <a:r>
              <a:rPr lang="zh-CN" altLang="en-US" sz="2800" b="1"/>
              <a:t>户企业中有</a:t>
            </a:r>
            <a:r>
              <a:rPr lang="en-US" altLang="zh-CN" sz="2800" b="1"/>
              <a:t>100</a:t>
            </a:r>
            <a:r>
              <a:rPr lang="zh-CN" altLang="en-US" sz="2800" b="1"/>
              <a:t>户</a:t>
            </a:r>
            <a:r>
              <a:rPr lang="en-US" altLang="zh-CN" sz="2800" b="1"/>
              <a:t>(</a:t>
            </a:r>
            <a:r>
              <a:rPr lang="zh-CN" altLang="en-US" sz="2800" b="1"/>
              <a:t>占</a:t>
            </a:r>
            <a:r>
              <a:rPr lang="en-US" altLang="zh-CN" sz="2800" b="1"/>
              <a:t>12.69%)</a:t>
            </a:r>
            <a:r>
              <a:rPr lang="zh-CN" altLang="en-US" sz="2800" b="1"/>
              <a:t>存在核算、申报不实以及骗取税收优惠等问题，由此少缴税款</a:t>
            </a:r>
            <a:r>
              <a:rPr lang="en-US" altLang="zh-CN" sz="2800" b="1"/>
              <a:t>14.25</a:t>
            </a:r>
            <a:r>
              <a:rPr lang="zh-CN" altLang="en-US" sz="2800" b="1"/>
              <a:t>亿元。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>
                <a:latin typeface="宋体" pitchFamily="2" charset="-122"/>
              </a:rPr>
              <a:t>       </a:t>
            </a:r>
            <a:r>
              <a:rPr lang="zh-CN" altLang="en-US">
                <a:latin typeface="宋体" pitchFamily="2" charset="-122"/>
              </a:rPr>
              <a:t>湖南国税</a:t>
            </a:r>
            <a:r>
              <a:rPr lang="en-US" altLang="zh-CN">
                <a:latin typeface="宋体" pitchFamily="2" charset="-122"/>
              </a:rPr>
              <a:t>2006</a:t>
            </a:r>
            <a:r>
              <a:rPr lang="zh-CN" altLang="en-US">
                <a:latin typeface="宋体" pitchFamily="2" charset="-122"/>
              </a:rPr>
              <a:t>年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zh-CN" altLang="en-US">
                <a:latin typeface="宋体" pitchFamily="2" charset="-122"/>
              </a:rPr>
              <a:t>月至</a:t>
            </a:r>
            <a:r>
              <a:rPr lang="en-US" altLang="zh-CN">
                <a:latin typeface="宋体" pitchFamily="2" charset="-122"/>
              </a:rPr>
              <a:t>9</a:t>
            </a:r>
            <a:r>
              <a:rPr lang="zh-CN" altLang="en-US">
                <a:latin typeface="宋体" pitchFamily="2" charset="-122"/>
              </a:rPr>
              <a:t>月开展了宏观税负分析专项活动。这次活动取得了可喜的成果，仅</a:t>
            </a:r>
            <a:r>
              <a:rPr lang="en-US" altLang="zh-CN">
                <a:latin typeface="宋体" pitchFamily="2" charset="-122"/>
              </a:rPr>
              <a:t>2006</a:t>
            </a:r>
            <a:r>
              <a:rPr lang="zh-CN" altLang="en-US">
                <a:latin typeface="宋体" pitchFamily="2" charset="-122"/>
              </a:rPr>
              <a:t>年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zh-CN" altLang="en-US">
                <a:latin typeface="宋体" pitchFamily="2" charset="-122"/>
              </a:rPr>
              <a:t>月和</a:t>
            </a:r>
            <a:r>
              <a:rPr lang="en-US" altLang="zh-CN">
                <a:latin typeface="宋体" pitchFamily="2" charset="-122"/>
              </a:rPr>
              <a:t>9</a:t>
            </a:r>
            <a:r>
              <a:rPr lang="zh-CN" altLang="en-US">
                <a:latin typeface="宋体" pitchFamily="2" charset="-122"/>
              </a:rPr>
              <a:t>月纳税人自查补缴税款达到</a:t>
            </a:r>
            <a:r>
              <a:rPr lang="en-US" altLang="zh-CN">
                <a:latin typeface="宋体" pitchFamily="2" charset="-122"/>
              </a:rPr>
              <a:t>18.9</a:t>
            </a:r>
            <a:r>
              <a:rPr lang="zh-CN" altLang="en-US">
                <a:latin typeface="宋体" pitchFamily="2" charset="-122"/>
              </a:rPr>
              <a:t>亿元，稽查出偷税款</a:t>
            </a:r>
            <a:r>
              <a:rPr lang="en-US" altLang="zh-CN">
                <a:latin typeface="宋体" pitchFamily="2" charset="-122"/>
              </a:rPr>
              <a:t>1.96</a:t>
            </a:r>
            <a:r>
              <a:rPr lang="zh-CN" altLang="en-US">
                <a:latin typeface="宋体" pitchFamily="2" charset="-122"/>
              </a:rPr>
              <a:t>亿元，漏征漏管补税</a:t>
            </a:r>
            <a:r>
              <a:rPr lang="en-US" altLang="zh-CN">
                <a:latin typeface="宋体" pitchFamily="2" charset="-122"/>
              </a:rPr>
              <a:t>2233</a:t>
            </a:r>
            <a:r>
              <a:rPr lang="zh-CN" altLang="en-US">
                <a:latin typeface="宋体" pitchFamily="2" charset="-122"/>
              </a:rPr>
              <a:t>万元，总计</a:t>
            </a:r>
            <a:r>
              <a:rPr lang="en-US" altLang="zh-CN">
                <a:latin typeface="宋体" pitchFamily="2" charset="-122"/>
              </a:rPr>
              <a:t>21</a:t>
            </a:r>
            <a:r>
              <a:rPr lang="zh-CN" altLang="en-US">
                <a:latin typeface="宋体" pitchFamily="2" charset="-122"/>
              </a:rPr>
              <a:t>亿元。</a:t>
            </a:r>
          </a:p>
          <a:p>
            <a:pPr marL="609600" indent="-609600">
              <a:buFontTx/>
              <a:buNone/>
            </a:pPr>
            <a:r>
              <a:rPr lang="zh-CN" altLang="en-US">
                <a:latin typeface="宋体" pitchFamily="2" charset="-122"/>
              </a:rPr>
              <a:t>       </a:t>
            </a:r>
            <a:r>
              <a:rPr lang="en-US" altLang="zh-CN">
                <a:latin typeface="宋体" pitchFamily="2" charset="-122"/>
              </a:rPr>
              <a:t>1985</a:t>
            </a:r>
            <a:r>
              <a:rPr lang="zh-CN" altLang="en-US">
                <a:latin typeface="宋体" pitchFamily="2" charset="-122"/>
              </a:rPr>
              <a:t>至</a:t>
            </a:r>
            <a:r>
              <a:rPr lang="en-US" altLang="zh-CN">
                <a:latin typeface="宋体" pitchFamily="2" charset="-122"/>
              </a:rPr>
              <a:t>1997</a:t>
            </a:r>
            <a:r>
              <a:rPr lang="zh-CN" altLang="en-US">
                <a:latin typeface="宋体" pitchFamily="2" charset="-122"/>
              </a:rPr>
              <a:t>年进行了十二年的税收普查，每年查补的税款约</a:t>
            </a:r>
            <a:r>
              <a:rPr lang="en-US" altLang="zh-CN">
                <a:latin typeface="宋体" pitchFamily="2" charset="-122"/>
              </a:rPr>
              <a:t>200</a:t>
            </a:r>
            <a:r>
              <a:rPr lang="zh-CN" altLang="en-US">
                <a:latin typeface="宋体" pitchFamily="2" charset="-122"/>
              </a:rPr>
              <a:t>亿元，由于投入与产出之间的不平衡而停止了。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70413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838200" y="1524000"/>
            <a:ext cx="3598863" cy="874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 b="0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过程的动态行为是</a:t>
            </a:r>
            <a:r>
              <a:rPr lang="en-US" altLang="zh-CN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800600" y="2057400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020763" y="3921125"/>
            <a:ext cx="1152525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选择偷税率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l-GR" sz="1600">
                <a:solidFill>
                  <a:srgbClr val="0000FF"/>
                </a:solidFill>
                <a:latin typeface="Times New Roman" pitchFamily="18" charset="0"/>
              </a:rPr>
              <a:t>偷税为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m=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δ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 T</a:t>
            </a:r>
            <a:endParaRPr lang="zh-CN" altLang="el-GR" sz="16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2676525" y="3992563"/>
            <a:ext cx="1008063" cy="850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抽查以概率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发生</a:t>
            </a:r>
            <a:endParaRPr lang="zh-CN" altLang="el-GR" sz="16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4621213" y="2768600"/>
            <a:ext cx="1223962" cy="850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获得</a:t>
            </a:r>
            <a:r>
              <a:rPr lang="zh-CN" altLang="el-GR" sz="1600">
                <a:solidFill>
                  <a:srgbClr val="0000FF"/>
                </a:solidFill>
                <a:latin typeface="Times New Roman" pitchFamily="18" charset="0"/>
              </a:rPr>
              <a:t>偷税的收益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m=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δ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 T</a:t>
            </a:r>
            <a:endParaRPr lang="zh-CN" altLang="el-GR" sz="16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4621213" y="4352925"/>
            <a:ext cx="1295400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l-GR" sz="1600">
                <a:solidFill>
                  <a:srgbClr val="0000FF"/>
                </a:solidFill>
                <a:latin typeface="Times New Roman" pitchFamily="18" charset="0"/>
              </a:rPr>
              <a:t>选择偷税后自报额</a:t>
            </a:r>
            <a:r>
              <a:rPr lang="el-GR" altLang="zh-CN" sz="160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补交并交纳滞纳金</a:t>
            </a:r>
            <a:endParaRPr lang="zh-CN" altLang="el-GR" sz="16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171700" y="44243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299" name="Line 11"/>
          <p:cNvSpPr>
            <a:spLocks noChangeShapeType="1"/>
          </p:cNvSpPr>
          <p:nvPr/>
        </p:nvSpPr>
        <p:spPr bwMode="auto">
          <a:xfrm flipV="1">
            <a:off x="3684588" y="3200400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3397250" y="3295650"/>
            <a:ext cx="1223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未被抽中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3684588" y="4784725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被抽中</a:t>
            </a:r>
          </a:p>
        </p:txBody>
      </p: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3684588" y="4352925"/>
            <a:ext cx="9366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4837113" y="5505450"/>
            <a:ext cx="936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稽查准确率为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6853238" y="4784725"/>
            <a:ext cx="1223962" cy="1339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获得</a:t>
            </a:r>
            <a:r>
              <a:rPr lang="zh-CN" altLang="el-GR" sz="1600">
                <a:solidFill>
                  <a:srgbClr val="0000FF"/>
                </a:solidFill>
                <a:latin typeface="Times New Roman" pitchFamily="18" charset="0"/>
              </a:rPr>
              <a:t>偷税的收益</a:t>
            </a:r>
            <a:r>
              <a:rPr lang="sv-SE" altLang="el-GR" sz="1600">
                <a:solidFill>
                  <a:srgbClr val="0000FF"/>
                </a:solidFill>
                <a:latin typeface="Times New Roman" pitchFamily="18" charset="0"/>
              </a:rPr>
              <a:t>m-(1+ </a:t>
            </a:r>
            <a:r>
              <a:rPr lang="el-GR" altLang="el-GR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sv-SE" altLang="el-GR" sz="1600">
                <a:solidFill>
                  <a:srgbClr val="0000FF"/>
                </a:solidFill>
                <a:latin typeface="Times New Roman" pitchFamily="18" charset="0"/>
              </a:rPr>
              <a:t> +</a:t>
            </a:r>
            <a:r>
              <a:rPr lang="sv-SE" altLang="zh-CN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l-GR" altLang="el-GR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sv-SE" altLang="el-GR" sz="1600">
                <a:solidFill>
                  <a:srgbClr val="0000FF"/>
                </a:solidFill>
                <a:latin typeface="Times New Roman" pitchFamily="18" charset="0"/>
              </a:rPr>
              <a:t>) (m - m</a:t>
            </a:r>
            <a:r>
              <a:rPr lang="sv-SE" altLang="el-GR" sz="16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sv-SE" altLang="el-GR" sz="1600">
                <a:solidFill>
                  <a:srgbClr val="0000FF"/>
                </a:solidFill>
                <a:latin typeface="Times New Roman" pitchFamily="18" charset="0"/>
              </a:rPr>
              <a:t>) - (1+</a:t>
            </a:r>
            <a:r>
              <a:rPr lang="sv-SE" altLang="zh-CN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l-GR" altLang="el-GR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sv-SE" altLang="el-GR" sz="1600">
                <a:solidFill>
                  <a:srgbClr val="0000FF"/>
                </a:solidFill>
                <a:latin typeface="Times New Roman" pitchFamily="18" charset="0"/>
              </a:rPr>
              <a:t>) m</a:t>
            </a:r>
            <a:r>
              <a:rPr lang="sv-SE" altLang="el-GR" sz="16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zh-CN" altLang="el-GR" sz="1600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53238" y="3560763"/>
            <a:ext cx="1223962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获得</a:t>
            </a:r>
            <a:r>
              <a:rPr lang="zh-CN" altLang="el-GR" sz="1600">
                <a:solidFill>
                  <a:srgbClr val="0000FF"/>
                </a:solidFill>
                <a:latin typeface="Times New Roman" pitchFamily="18" charset="0"/>
              </a:rPr>
              <a:t>偷税的收益</a:t>
            </a:r>
            <a:r>
              <a:rPr lang="el-GR" altLang="el-GR" sz="1600">
                <a:solidFill>
                  <a:srgbClr val="0000FF"/>
                </a:solidFill>
                <a:latin typeface="Times New Roman" pitchFamily="18" charset="0"/>
              </a:rPr>
              <a:t>m-(1+</a:t>
            </a:r>
            <a:r>
              <a:rPr lang="en-US" altLang="zh-CN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l-GR" altLang="el-GR" sz="1600">
                <a:solidFill>
                  <a:srgbClr val="0000FF"/>
                </a:solidFill>
                <a:latin typeface="Times New Roman" pitchFamily="18" charset="0"/>
              </a:rPr>
              <a:t>β</a:t>
            </a:r>
          </a:p>
          <a:p>
            <a:pPr algn="ctr"/>
            <a:r>
              <a:rPr lang="el-GR" altLang="el-GR" sz="1600">
                <a:solidFill>
                  <a:srgbClr val="0000FF"/>
                </a:solidFill>
                <a:latin typeface="Times New Roman" pitchFamily="18" charset="0"/>
              </a:rPr>
              <a:t>)m</a:t>
            </a:r>
            <a:r>
              <a:rPr lang="el-GR" altLang="el-GR" sz="16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zh-CN" altLang="el-GR" sz="1600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845175" y="4016375"/>
            <a:ext cx="86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未查出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6061075" y="528955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</a:rPr>
              <a:t>查出</a:t>
            </a: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 flipV="1">
            <a:off x="5916613" y="4137025"/>
            <a:ext cx="9366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>
            <a:off x="5916613" y="4856163"/>
            <a:ext cx="936625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457200" y="1371600"/>
            <a:ext cx="7051675" cy="106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第二阶段在偷税率为</a:t>
            </a:r>
            <a:r>
              <a:rPr lang="el-GR" altLang="zh-CN">
                <a:solidFill>
                  <a:srgbClr val="0000FF"/>
                </a:solidFill>
                <a:cs typeface="Times New Roman" pitchFamily="18" charset="0"/>
              </a:rPr>
              <a:t>δ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和稽查准确率为</a:t>
            </a:r>
            <a:r>
              <a:rPr lang="en-US" altLang="zh-CN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时最优的值函数和最优的策略为</a:t>
            </a:r>
            <a:r>
              <a:rPr lang="en-US" altLang="zh-CN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2396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225" y="2389188"/>
            <a:ext cx="6769100" cy="2087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396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59288"/>
            <a:ext cx="7561263" cy="2322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问题背景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问题的共性特征</a:t>
            </a:r>
            <a:r>
              <a:rPr lang="zh-CN" altLang="en-US" b="1" dirty="0" smtClean="0"/>
              <a:t>博</a:t>
            </a:r>
            <a:endParaRPr lang="zh-CN" altLang="en-US" b="1" dirty="0"/>
          </a:p>
          <a:p>
            <a:pPr marL="609600" indent="-609600">
              <a:buFontTx/>
              <a:buAutoNum type="arabicPeriod"/>
            </a:pPr>
            <a:r>
              <a:rPr lang="zh-CN" altLang="en-US" b="1" dirty="0" smtClean="0"/>
              <a:t>检查与接受检查：双方参与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 dirty="0" smtClean="0"/>
              <a:t>具有明显或潜在的规则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 dirty="0" smtClean="0"/>
              <a:t>结果：零</a:t>
            </a:r>
            <a:r>
              <a:rPr lang="zh-CN" altLang="en-US" b="1" dirty="0"/>
              <a:t>和或非零和</a:t>
            </a:r>
            <a:r>
              <a:rPr lang="zh-CN" altLang="en-US" b="1" dirty="0" smtClean="0"/>
              <a:t>性</a:t>
            </a:r>
            <a:endParaRPr lang="en-US" altLang="zh-CN" b="1" dirty="0" smtClean="0"/>
          </a:p>
          <a:p>
            <a:pPr marL="609600" indent="-609600">
              <a:buFontTx/>
              <a:buAutoNum type="arabicPeriod"/>
            </a:pPr>
            <a:r>
              <a:rPr lang="zh-CN" altLang="en-US" b="1" dirty="0" smtClean="0"/>
              <a:t>对第三方有影响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57200" y="1219200"/>
            <a:ext cx="3657600" cy="587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第一阶段的结论是</a:t>
            </a:r>
            <a:r>
              <a:rPr lang="en-US" altLang="zh-CN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12925"/>
            <a:ext cx="7345363" cy="30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908550"/>
            <a:ext cx="7345363" cy="172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533400" y="1371600"/>
            <a:ext cx="1944688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参数分析</a:t>
            </a:r>
          </a:p>
        </p:txBody>
      </p:sp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72450" cy="407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885113" cy="5110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313" y="1371600"/>
            <a:ext cx="7812087" cy="532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228600" y="1477963"/>
            <a:ext cx="6337300" cy="731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部分结论在新</a:t>
            </a:r>
            <a:r>
              <a:rPr lang="en-US" altLang="zh-CN">
                <a:solidFill>
                  <a:srgbClr val="0000FF"/>
                </a:solidFill>
              </a:rPr>
              <a:t>《</a:t>
            </a:r>
            <a:r>
              <a:rPr lang="zh-CN" altLang="en-US">
                <a:solidFill>
                  <a:srgbClr val="0000FF"/>
                </a:solidFill>
              </a:rPr>
              <a:t>税收征管法</a:t>
            </a:r>
            <a:r>
              <a:rPr lang="en-US" altLang="zh-CN">
                <a:solidFill>
                  <a:srgbClr val="0000FF"/>
                </a:solidFill>
              </a:rPr>
              <a:t>》</a:t>
            </a:r>
            <a:r>
              <a:rPr lang="zh-CN" altLang="en-US">
                <a:solidFill>
                  <a:srgbClr val="0000FF"/>
                </a:solidFill>
              </a:rPr>
              <a:t>中的印证</a:t>
            </a:r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848600" cy="370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效用函数的动态情形：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09800"/>
            <a:ext cx="83058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772400" cy="50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56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8458200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84582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86106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问题背景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问题的共性</a:t>
            </a:r>
            <a:r>
              <a:rPr lang="zh-CN" altLang="en-US" b="1" dirty="0" smtClean="0"/>
              <a:t>特征：博弈</a:t>
            </a:r>
            <a:r>
              <a:rPr lang="zh-CN" altLang="en-US" b="1" dirty="0"/>
              <a:t>理论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 dirty="0"/>
              <a:t>双方或者多方参与的博弈问题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 dirty="0" smtClean="0"/>
              <a:t>受到规则影响</a:t>
            </a:r>
            <a:endParaRPr lang="zh-CN" altLang="en-US" b="1" dirty="0"/>
          </a:p>
          <a:p>
            <a:pPr marL="609600" indent="-609600">
              <a:buFontTx/>
              <a:buAutoNum type="arabicPeriod"/>
            </a:pPr>
            <a:r>
              <a:rPr lang="zh-CN" altLang="en-US" b="1" dirty="0"/>
              <a:t>零和或非零和性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 dirty="0"/>
              <a:t>博弈或者</a:t>
            </a:r>
            <a:r>
              <a:rPr lang="en-US" altLang="zh-CN" b="1" dirty="0" err="1"/>
              <a:t>Stackelberg</a:t>
            </a:r>
            <a:r>
              <a:rPr lang="zh-CN" altLang="en-US" b="1" dirty="0" smtClean="0"/>
              <a:t>博弈</a:t>
            </a:r>
            <a:endParaRPr lang="en-US" altLang="zh-CN" b="1" dirty="0" smtClean="0"/>
          </a:p>
          <a:p>
            <a:pPr marL="609600" indent="-609600">
              <a:buFontTx/>
              <a:buAutoNum type="arabicPeriod"/>
            </a:pPr>
            <a:r>
              <a:rPr lang="zh-CN" altLang="en-US" b="1" dirty="0" smtClean="0"/>
              <a:t>第三方介入的影响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609600" indent="-609600"/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85344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76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5344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第二周期的解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78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382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第一周期的解</a:t>
            </a:r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7239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830580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883920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447800"/>
            <a:ext cx="59436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88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534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620000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49413"/>
            <a:ext cx="82296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endParaRPr lang="zh-CN" alt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5720" y="2071678"/>
            <a:ext cx="8643998" cy="4357718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b="1" dirty="0"/>
              <a:t>报童监管基本模型（</a:t>
            </a:r>
            <a:r>
              <a:rPr lang="en-US" altLang="zh-CN" dirty="0"/>
              <a:t>1</a:t>
            </a:r>
            <a:r>
              <a:rPr lang="zh-CN" altLang="en-US" b="1" dirty="0"/>
              <a:t>）</a:t>
            </a:r>
          </a:p>
          <a:p>
            <a:pPr marL="609600" indent="-609600">
              <a:buFontTx/>
              <a:buNone/>
            </a:pPr>
            <a:endParaRPr lang="en-US" altLang="zh-CN" dirty="0"/>
          </a:p>
        </p:txBody>
      </p:sp>
      <p:pic>
        <p:nvPicPr>
          <p:cNvPr id="25604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838"/>
            <a:ext cx="8964613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7162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例二</a:t>
            </a:r>
            <a:r>
              <a:rPr lang="zh-CN" altLang="en-US" b="1" dirty="0" smtClean="0"/>
              <a:t>、税收模型及监管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8534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44" y="1600200"/>
            <a:ext cx="8286808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0" kern="0" dirty="0" smtClean="0">
                <a:latin typeface="+mn-lt"/>
                <a:ea typeface="+mn-ea"/>
              </a:rPr>
              <a:t>               2012</a:t>
            </a:r>
            <a:r>
              <a:rPr lang="zh-CN" altLang="en-US" sz="3200" b="0" kern="0" dirty="0" smtClean="0">
                <a:latin typeface="+mn-lt"/>
                <a:ea typeface="+mn-ea"/>
              </a:rPr>
              <a:t>年</a:t>
            </a:r>
            <a:r>
              <a:rPr lang="en-US" altLang="zh-CN" sz="3200" b="0" kern="0" dirty="0" smtClean="0">
                <a:latin typeface="+mn-lt"/>
                <a:ea typeface="+mn-ea"/>
              </a:rPr>
              <a:t>1</a:t>
            </a:r>
            <a:r>
              <a:rPr lang="zh-CN" altLang="en-US" sz="3200" b="0" kern="0" dirty="0" smtClean="0">
                <a:latin typeface="+mn-lt"/>
                <a:ea typeface="+mn-ea"/>
              </a:rPr>
              <a:t>月</a:t>
            </a:r>
            <a:r>
              <a:rPr lang="en-US" altLang="zh-CN" sz="3200" b="0" kern="0" dirty="0" smtClean="0">
                <a:latin typeface="+mn-lt"/>
                <a:ea typeface="+mn-ea"/>
              </a:rPr>
              <a:t>12</a:t>
            </a:r>
            <a:r>
              <a:rPr lang="zh-CN" altLang="en-US" sz="3200" b="0" kern="0" dirty="0" smtClean="0">
                <a:latin typeface="+mn-lt"/>
                <a:ea typeface="+mn-ea"/>
              </a:rPr>
              <a:t>日，中央电视台播出的</a:t>
            </a:r>
            <a:r>
              <a:rPr lang="en-US" altLang="zh-CN" sz="3200" b="0" kern="0" dirty="0" smtClean="0">
                <a:latin typeface="+mn-lt"/>
                <a:ea typeface="+mn-ea"/>
              </a:rPr>
              <a:t>《</a:t>
            </a:r>
            <a:r>
              <a:rPr lang="zh-CN" altLang="en-US" sz="3200" b="0" kern="0" dirty="0" smtClean="0">
                <a:latin typeface="+mn-lt"/>
                <a:ea typeface="+mn-ea"/>
              </a:rPr>
              <a:t>走基层</a:t>
            </a:r>
            <a:r>
              <a:rPr lang="en-US" altLang="zh-CN" sz="3200" b="0" kern="0" dirty="0" smtClean="0">
                <a:latin typeface="+mn-lt"/>
                <a:ea typeface="+mn-ea"/>
              </a:rPr>
              <a:t>》</a:t>
            </a:r>
            <a:r>
              <a:rPr lang="zh-CN" altLang="en-US" sz="3200" b="0" kern="0" dirty="0" smtClean="0">
                <a:latin typeface="+mn-lt"/>
                <a:ea typeface="+mn-ea"/>
              </a:rPr>
              <a:t>节目又关注了农民工讨薪的问题，这是从</a:t>
            </a:r>
            <a:r>
              <a:rPr lang="en-US" altLang="zh-CN" sz="3200" b="0" kern="0" dirty="0" smtClean="0">
                <a:latin typeface="+mn-lt"/>
                <a:ea typeface="+mn-ea"/>
              </a:rPr>
              <a:t>2003</a:t>
            </a:r>
            <a:r>
              <a:rPr lang="zh-CN" altLang="en-US" sz="3200" b="0" kern="0" dirty="0" smtClean="0">
                <a:latin typeface="+mn-lt"/>
                <a:ea typeface="+mn-ea"/>
              </a:rPr>
              <a:t>年起到现在没有很好的解决这个问题。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欠薪的种类：恶意欠薪、隐形欠薪等各种形式。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58" y="1600200"/>
            <a:ext cx="807249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发达国家情况：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0" kern="0" dirty="0" smtClean="0">
                <a:latin typeface="+mn-lt"/>
                <a:ea typeface="+mn-ea"/>
              </a:rPr>
              <a:t>16</a:t>
            </a:r>
            <a:r>
              <a:rPr lang="zh-CN" altLang="en-US" sz="3200" b="0" kern="0" dirty="0" smtClean="0">
                <a:latin typeface="+mn-lt"/>
                <a:ea typeface="+mn-ea"/>
              </a:rPr>
              <a:t>到</a:t>
            </a:r>
            <a:r>
              <a:rPr lang="en-US" altLang="zh-CN" sz="3200" b="0" kern="0" dirty="0" smtClean="0">
                <a:latin typeface="+mn-lt"/>
                <a:ea typeface="+mn-ea"/>
              </a:rPr>
              <a:t>19</a:t>
            </a:r>
            <a:r>
              <a:rPr lang="zh-CN" altLang="en-US" sz="3200" b="0" kern="0" dirty="0" smtClean="0">
                <a:latin typeface="+mn-lt"/>
                <a:ea typeface="+mn-ea"/>
              </a:rPr>
              <a:t>世纪，英国对于滥用童工、增加劳动强度和时间的报道很多，对于拖欠工资的报道不多。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0" kern="0" dirty="0" smtClean="0">
                <a:latin typeface="+mn-lt"/>
                <a:ea typeface="+mn-ea"/>
              </a:rPr>
              <a:t>法律的健全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0" kern="0" dirty="0" smtClean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1600200"/>
            <a:ext cx="807249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中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国情况：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0" kern="0" dirty="0" smtClean="0">
                <a:latin typeface="+mn-lt"/>
                <a:ea typeface="+mn-ea"/>
              </a:rPr>
              <a:t>2009</a:t>
            </a:r>
            <a:r>
              <a:rPr lang="zh-CN" altLang="en-US" sz="3200" b="0" kern="0" dirty="0" smtClean="0">
                <a:latin typeface="+mn-lt"/>
                <a:ea typeface="+mn-ea"/>
              </a:rPr>
              <a:t>年全国工会受理劳动争议</a:t>
            </a:r>
            <a:r>
              <a:rPr lang="en-US" altLang="zh-CN" sz="3200" b="0" kern="0" dirty="0" smtClean="0">
                <a:latin typeface="+mn-lt"/>
                <a:ea typeface="+mn-ea"/>
              </a:rPr>
              <a:t>36.2</a:t>
            </a:r>
            <a:r>
              <a:rPr lang="zh-CN" altLang="en-US" sz="3200" b="0" kern="0" dirty="0" smtClean="0">
                <a:latin typeface="+mn-lt"/>
                <a:ea typeface="+mn-ea"/>
              </a:rPr>
              <a:t>万件，主要为拖欠工资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0" kern="0" dirty="0" smtClean="0">
                <a:latin typeface="+mn-lt"/>
                <a:ea typeface="+mn-ea"/>
              </a:rPr>
              <a:t>同年全国人大工会法执法检查报告显示：仅广东企业欠薪逃匿由</a:t>
            </a:r>
            <a:r>
              <a:rPr lang="en-US" altLang="zh-CN" sz="3200" b="0" kern="0" dirty="0" smtClean="0">
                <a:latin typeface="+mn-lt"/>
                <a:ea typeface="+mn-ea"/>
              </a:rPr>
              <a:t>2006</a:t>
            </a:r>
            <a:r>
              <a:rPr lang="zh-CN" altLang="en-US" sz="3200" b="0" kern="0" dirty="0" smtClean="0">
                <a:latin typeface="+mn-lt"/>
                <a:ea typeface="+mn-ea"/>
              </a:rPr>
              <a:t>年的</a:t>
            </a:r>
            <a:r>
              <a:rPr lang="en-US" altLang="zh-CN" sz="3200" b="0" kern="0" dirty="0" smtClean="0">
                <a:latin typeface="+mn-lt"/>
                <a:ea typeface="+mn-ea"/>
              </a:rPr>
              <a:t>669</a:t>
            </a:r>
            <a:r>
              <a:rPr lang="zh-CN" altLang="en-US" sz="3200" b="0" kern="0" dirty="0" smtClean="0">
                <a:latin typeface="+mn-lt"/>
                <a:ea typeface="+mn-ea"/>
              </a:rPr>
              <a:t>起上升到</a:t>
            </a:r>
            <a:r>
              <a:rPr lang="en-US" altLang="zh-CN" sz="3200" b="0" kern="0" dirty="0" smtClean="0">
                <a:latin typeface="+mn-lt"/>
                <a:ea typeface="+mn-ea"/>
              </a:rPr>
              <a:t>2008</a:t>
            </a:r>
            <a:r>
              <a:rPr lang="zh-CN" altLang="en-US" sz="3200" b="0" kern="0" dirty="0" smtClean="0">
                <a:latin typeface="+mn-lt"/>
                <a:ea typeface="+mn-ea"/>
              </a:rPr>
              <a:t>年的</a:t>
            </a:r>
            <a:r>
              <a:rPr lang="en-US" altLang="zh-CN" sz="3200" b="0" kern="0" dirty="0" smtClean="0">
                <a:latin typeface="+mn-lt"/>
                <a:ea typeface="+mn-ea"/>
              </a:rPr>
              <a:t>1985</a:t>
            </a:r>
            <a:r>
              <a:rPr lang="zh-CN" altLang="en-US" sz="3200" b="0" kern="0" dirty="0" smtClean="0">
                <a:latin typeface="+mn-lt"/>
                <a:ea typeface="+mn-ea"/>
              </a:rPr>
              <a:t>起，涉及职工</a:t>
            </a:r>
            <a:r>
              <a:rPr lang="en-US" altLang="zh-CN" sz="3200" b="0" kern="0" dirty="0" smtClean="0">
                <a:latin typeface="+mn-lt"/>
                <a:ea typeface="+mn-ea"/>
              </a:rPr>
              <a:t>20.6</a:t>
            </a:r>
            <a:r>
              <a:rPr lang="zh-CN" altLang="en-US" sz="3200" b="0" kern="0" dirty="0" smtClean="0">
                <a:latin typeface="+mn-lt"/>
                <a:ea typeface="+mn-ea"/>
              </a:rPr>
              <a:t>万人，金额</a:t>
            </a:r>
            <a:r>
              <a:rPr lang="en-US" altLang="zh-CN" sz="3200" b="0" kern="0" dirty="0" smtClean="0">
                <a:latin typeface="+mn-lt"/>
                <a:ea typeface="+mn-ea"/>
              </a:rPr>
              <a:t>6</a:t>
            </a:r>
            <a:r>
              <a:rPr lang="zh-CN" altLang="en-US" sz="3200" b="0" kern="0" dirty="0" smtClean="0">
                <a:latin typeface="+mn-lt"/>
                <a:ea typeface="+mn-ea"/>
              </a:rPr>
              <a:t>亿多元。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0" kern="0" dirty="0" smtClean="0">
                <a:latin typeface="+mn-lt"/>
                <a:ea typeface="+mn-ea"/>
              </a:rPr>
              <a:t>个体反映：集体上访、围攻政府机关、跳楼、服毒、爬塔吊等诸多报道。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0" kern="0" dirty="0" smtClean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1600200"/>
            <a:ext cx="807249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独联体国家的情况：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0" kern="0" dirty="0" smtClean="0"/>
              <a:t>俄罗斯：</a:t>
            </a:r>
            <a:r>
              <a:rPr lang="en-US" altLang="zh-CN" sz="3200" b="0" kern="0" dirty="0" smtClean="0">
                <a:latin typeface="+mn-lt"/>
                <a:ea typeface="+mn-ea"/>
              </a:rPr>
              <a:t>1991</a:t>
            </a:r>
            <a:r>
              <a:rPr lang="zh-CN" altLang="en-US" sz="3200" b="0" kern="0" dirty="0" smtClean="0">
                <a:latin typeface="+mn-lt"/>
                <a:ea typeface="+mn-ea"/>
              </a:rPr>
              <a:t>年不显著，到</a:t>
            </a:r>
            <a:r>
              <a:rPr lang="en-US" altLang="zh-CN" sz="3200" b="0" kern="0" dirty="0" smtClean="0">
                <a:latin typeface="+mn-lt"/>
                <a:ea typeface="+mn-ea"/>
              </a:rPr>
              <a:t>1998</a:t>
            </a:r>
            <a:r>
              <a:rPr lang="zh-CN" altLang="en-US" sz="3200" b="0" kern="0" dirty="0" smtClean="0">
                <a:latin typeface="+mn-lt"/>
                <a:ea typeface="+mn-ea"/>
              </a:rPr>
              <a:t>年</a:t>
            </a:r>
            <a:r>
              <a:rPr lang="en-US" altLang="zh-CN" sz="3200" b="0" kern="0" dirty="0" smtClean="0">
                <a:latin typeface="+mn-lt"/>
                <a:ea typeface="+mn-ea"/>
              </a:rPr>
              <a:t>7.7</a:t>
            </a:r>
            <a:r>
              <a:rPr lang="zh-CN" altLang="en-US" sz="3200" b="0" kern="0" dirty="0" smtClean="0">
                <a:latin typeface="+mn-lt"/>
                <a:ea typeface="+mn-ea"/>
              </a:rPr>
              <a:t>千万卢布，占当年</a:t>
            </a:r>
            <a:r>
              <a:rPr lang="en-US" altLang="zh-CN" sz="3200" b="0" kern="0" dirty="0" smtClean="0">
                <a:latin typeface="+mn-lt"/>
                <a:ea typeface="+mn-ea"/>
              </a:rPr>
              <a:t>GDP</a:t>
            </a:r>
            <a:r>
              <a:rPr lang="zh-CN" altLang="en-US" sz="3200" b="0" kern="0" dirty="0" smtClean="0">
                <a:latin typeface="+mn-lt"/>
                <a:ea typeface="+mn-ea"/>
              </a:rPr>
              <a:t>的</a:t>
            </a:r>
            <a:r>
              <a:rPr lang="en-US" altLang="zh-CN" sz="3200" b="0" kern="0" dirty="0" smtClean="0">
                <a:latin typeface="+mn-lt"/>
                <a:ea typeface="+mn-ea"/>
              </a:rPr>
              <a:t>3%</a:t>
            </a:r>
            <a:r>
              <a:rPr lang="zh-CN" altLang="en-US" sz="3200" b="0" kern="0" dirty="0" smtClean="0">
                <a:latin typeface="+mn-lt"/>
                <a:ea typeface="+mn-ea"/>
              </a:rPr>
              <a:t>。</a:t>
            </a:r>
            <a:r>
              <a:rPr lang="en-US" altLang="zh-CN" sz="3200" b="0" kern="0" dirty="0" smtClean="0">
                <a:latin typeface="+mn-lt"/>
                <a:ea typeface="+mn-ea"/>
              </a:rPr>
              <a:t>1998</a:t>
            </a:r>
            <a:r>
              <a:rPr lang="zh-CN" altLang="en-US" sz="3200" b="0" kern="0" dirty="0" smtClean="0">
                <a:latin typeface="+mn-lt"/>
                <a:ea typeface="+mn-ea"/>
              </a:rPr>
              <a:t>年后期，</a:t>
            </a:r>
            <a:r>
              <a:rPr lang="en-US" altLang="zh-CN" sz="3200" b="0" kern="0" dirty="0" smtClean="0">
                <a:latin typeface="+mn-lt"/>
                <a:ea typeface="+mn-ea"/>
              </a:rPr>
              <a:t>2/3</a:t>
            </a:r>
            <a:r>
              <a:rPr lang="zh-CN" altLang="en-US" sz="3200" b="0" kern="0" dirty="0" smtClean="0">
                <a:latin typeface="+mn-lt"/>
                <a:ea typeface="+mn-ea"/>
              </a:rPr>
              <a:t>的工人被拖欠工资。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0" kern="0" dirty="0" smtClean="0">
                <a:latin typeface="+mn-lt"/>
                <a:ea typeface="+mn-ea"/>
              </a:rPr>
              <a:t>乌克兰：</a:t>
            </a:r>
            <a:r>
              <a:rPr lang="en-US" altLang="zh-CN" sz="3200" b="0" kern="0" dirty="0" smtClean="0">
                <a:latin typeface="+mn-lt"/>
                <a:ea typeface="+mn-ea"/>
              </a:rPr>
              <a:t>1996</a:t>
            </a:r>
            <a:r>
              <a:rPr lang="zh-CN" altLang="en-US" sz="3200" b="0" kern="0" dirty="0" smtClean="0">
                <a:latin typeface="+mn-lt"/>
                <a:ea typeface="+mn-ea"/>
              </a:rPr>
              <a:t>年占工人平均工资的</a:t>
            </a:r>
            <a:r>
              <a:rPr lang="en-US" altLang="zh-CN" sz="3200" b="0" kern="0" dirty="0" smtClean="0">
                <a:latin typeface="+mn-lt"/>
                <a:ea typeface="+mn-ea"/>
              </a:rPr>
              <a:t>39.36%</a:t>
            </a:r>
            <a:r>
              <a:rPr lang="zh-CN" altLang="en-US" sz="3200" b="0" kern="0" dirty="0" smtClean="0">
                <a:latin typeface="+mn-lt"/>
                <a:ea typeface="+mn-ea"/>
              </a:rPr>
              <a:t>，到</a:t>
            </a:r>
            <a:r>
              <a:rPr lang="en-US" altLang="zh-CN" sz="3200" b="0" kern="0" dirty="0" smtClean="0">
                <a:latin typeface="+mn-lt"/>
                <a:ea typeface="+mn-ea"/>
              </a:rPr>
              <a:t>99</a:t>
            </a:r>
            <a:r>
              <a:rPr lang="zh-CN" altLang="en-US" sz="3200" b="0" kern="0" dirty="0" smtClean="0">
                <a:latin typeface="+mn-lt"/>
                <a:ea typeface="+mn-ea"/>
              </a:rPr>
              <a:t>年，有</a:t>
            </a:r>
            <a:r>
              <a:rPr lang="en-US" altLang="zh-CN" sz="3200" b="0" kern="0" dirty="0" smtClean="0">
                <a:latin typeface="+mn-lt"/>
                <a:ea typeface="+mn-ea"/>
              </a:rPr>
              <a:t>66.4%</a:t>
            </a:r>
            <a:r>
              <a:rPr lang="zh-CN" altLang="en-US" sz="3200" b="0" kern="0" dirty="0" smtClean="0">
                <a:latin typeface="+mn-lt"/>
                <a:ea typeface="+mn-ea"/>
              </a:rPr>
              <a:t>的雇员曾被欠薪。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0" kern="0" dirty="0" smtClean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0100" y="1600200"/>
            <a:ext cx="742955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西方国家的解决办法：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长达</a:t>
            </a:r>
            <a:r>
              <a:rPr lang="en-US" altLang="zh-CN" b="0" kern="0" dirty="0" smtClean="0">
                <a:latin typeface="+mn-lt"/>
                <a:ea typeface="+mn-ea"/>
              </a:rPr>
              <a:t>200</a:t>
            </a:r>
            <a:r>
              <a:rPr lang="zh-CN" altLang="en-US" b="0" kern="0" dirty="0" smtClean="0">
                <a:latin typeface="+mn-lt"/>
                <a:ea typeface="+mn-ea"/>
              </a:rPr>
              <a:t>多年的劳动立法：</a:t>
            </a:r>
            <a:r>
              <a:rPr lang="en-US" altLang="zh-CN" b="0" kern="0" dirty="0" smtClean="0">
                <a:latin typeface="+mn-lt"/>
                <a:ea typeface="+mn-ea"/>
              </a:rPr>
              <a:t>1949</a:t>
            </a:r>
            <a:r>
              <a:rPr lang="zh-CN" altLang="en-US" b="0" kern="0" dirty="0" smtClean="0">
                <a:latin typeface="+mn-lt"/>
                <a:ea typeface="+mn-ea"/>
              </a:rPr>
              <a:t>年国际劳工组织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保护工资华约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  <a:r>
              <a:rPr lang="zh-CN" altLang="en-US" b="0" kern="0" dirty="0" smtClean="0">
                <a:latin typeface="+mn-lt"/>
                <a:ea typeface="+mn-ea"/>
              </a:rPr>
              <a:t>、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在雇主无偿债能力情况下保护工人债权公约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  <a:r>
              <a:rPr lang="zh-CN" altLang="en-US" b="0" kern="0" dirty="0" smtClean="0">
                <a:latin typeface="+mn-lt"/>
                <a:ea typeface="+mn-ea"/>
              </a:rPr>
              <a:t>等。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丹麦：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工资保障基金法案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澳大利亚：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雇员保护（工资保障）法案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西班牙：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劳工关系法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600200"/>
            <a:ext cx="771530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中国的立法：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94</a:t>
            </a:r>
            <a:r>
              <a:rPr lang="zh-CN" altLang="en-US" b="0" kern="0" dirty="0" smtClean="0">
                <a:latin typeface="+mn-lt"/>
                <a:ea typeface="+mn-ea"/>
              </a:rPr>
              <a:t>年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中华人民共和国劳工法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劳动保障监察条例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工资支付暂行规定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最低工资规定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等等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05</a:t>
            </a:r>
            <a:r>
              <a:rPr lang="zh-CN" altLang="en-US" b="0" kern="0" dirty="0" smtClean="0">
                <a:latin typeface="+mn-lt"/>
                <a:ea typeface="+mn-ea"/>
              </a:rPr>
              <a:t>年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关于进一步解决拖欠农民工工资问题的通知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年的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破产法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07</a:t>
            </a:r>
            <a:r>
              <a:rPr lang="zh-CN" altLang="en-US" b="0" kern="0" dirty="0" smtClean="0">
                <a:latin typeface="+mn-lt"/>
                <a:ea typeface="+mn-ea"/>
              </a:rPr>
              <a:t>年的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中华人民共和国劳动合同法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  <a:r>
              <a:rPr lang="zh-CN" altLang="en-US" b="0" kern="0" dirty="0" smtClean="0">
                <a:latin typeface="+mn-lt"/>
                <a:ea typeface="+mn-ea"/>
              </a:rPr>
              <a:t>、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就业促进法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  <a:r>
              <a:rPr lang="zh-CN" altLang="en-US" b="0" kern="0" dirty="0" smtClean="0">
                <a:latin typeface="+mn-lt"/>
                <a:ea typeface="+mn-ea"/>
              </a:rPr>
              <a:t>和</a:t>
            </a:r>
            <a:r>
              <a:rPr lang="en-US" altLang="zh-CN" b="0" kern="0" dirty="0" smtClean="0">
                <a:latin typeface="+mn-lt"/>
                <a:ea typeface="+mn-ea"/>
              </a:rPr>
              <a:t>《</a:t>
            </a:r>
            <a:r>
              <a:rPr lang="zh-CN" altLang="en-US" b="0" kern="0" dirty="0" smtClean="0">
                <a:latin typeface="+mn-lt"/>
                <a:ea typeface="+mn-ea"/>
              </a:rPr>
              <a:t>劳动争议调解仲裁法</a:t>
            </a:r>
            <a:r>
              <a:rPr lang="en-US" altLang="zh-CN" b="0" kern="0" dirty="0" smtClean="0">
                <a:latin typeface="+mn-lt"/>
                <a:ea typeface="+mn-ea"/>
              </a:rPr>
              <a:t>》</a:t>
            </a:r>
            <a:r>
              <a:rPr lang="zh-CN" altLang="en-US" b="0" kern="0" dirty="0" smtClean="0">
                <a:latin typeface="+mn-lt"/>
                <a:ea typeface="+mn-ea"/>
              </a:rPr>
              <a:t>等等。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86116" y="3214686"/>
            <a:ext cx="114300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>
              <a:spcBef>
                <a:spcPct val="20000"/>
              </a:spcBef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企业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5310" y="1752600"/>
            <a:ext cx="4071966" cy="68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>
              <a:spcBef>
                <a:spcPct val="20000"/>
              </a:spcBef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定量分析的结构分析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72264" y="3214686"/>
            <a:ext cx="1071570" cy="68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>
              <a:spcBef>
                <a:spcPct val="20000"/>
              </a:spcBef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员工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43240" y="4643446"/>
            <a:ext cx="150019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>
              <a:spcBef>
                <a:spcPct val="20000"/>
              </a:spcBef>
              <a:defRPr/>
            </a:pPr>
            <a:r>
              <a:rPr lang="zh-CN" altLang="en-US" sz="2400" b="0" kern="0" dirty="0" smtClean="0">
                <a:latin typeface="+mn-lt"/>
                <a:ea typeface="+mn-ea"/>
              </a:rPr>
              <a:t>金融机构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71604" y="3643314"/>
            <a:ext cx="64294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>
              <a:spcBef>
                <a:spcPct val="20000"/>
              </a:spcBef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政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609600" lvl="0" indent="-609600">
              <a:spcBef>
                <a:spcPct val="20000"/>
              </a:spcBef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府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29058" y="4071942"/>
            <a:ext cx="857256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股息</a:t>
            </a:r>
          </a:p>
        </p:txBody>
      </p:sp>
      <p:sp>
        <p:nvSpPr>
          <p:cNvPr id="12" name="上箭头 11"/>
          <p:cNvSpPr/>
          <p:nvPr/>
        </p:nvSpPr>
        <p:spPr bwMode="auto">
          <a:xfrm>
            <a:off x="3643306" y="3857628"/>
            <a:ext cx="285752" cy="7143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左右箭头 12"/>
          <p:cNvSpPr/>
          <p:nvPr/>
        </p:nvSpPr>
        <p:spPr bwMode="auto">
          <a:xfrm>
            <a:off x="4500562" y="3429000"/>
            <a:ext cx="1928826" cy="21431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072066" y="2928934"/>
            <a:ext cx="857256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劳务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143504" y="3714752"/>
            <a:ext cx="857256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工资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85984" y="3500438"/>
            <a:ext cx="857256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285984" y="4786322"/>
            <a:ext cx="857256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285984" y="3071810"/>
            <a:ext cx="857256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监管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2357422" y="4357694"/>
            <a:ext cx="857256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调控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44" y="1600200"/>
            <a:ext cx="8286808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建模的要素：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0" kern="0" dirty="0" smtClean="0">
                <a:latin typeface="+mn-lt"/>
                <a:ea typeface="+mn-ea"/>
              </a:rPr>
              <a:t>劳动者负面情绪的阈值</a:t>
            </a:r>
            <a:endParaRPr lang="en-US" altLang="zh-CN" sz="3200" b="0" kern="0" dirty="0" smtClean="0">
              <a:latin typeface="+mn-lt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欠薪过程：</a:t>
            </a:r>
            <a:endParaRPr lang="en-US" altLang="zh-CN" sz="3200" b="0" kern="0" dirty="0" smtClean="0"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3676669"/>
            <a:ext cx="7494587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74757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857364"/>
            <a:ext cx="844235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600200"/>
            <a:ext cx="771530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基本假设：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N</a:t>
            </a:r>
            <a:r>
              <a:rPr lang="zh-CN" altLang="en-US" b="0" kern="0" dirty="0" smtClean="0">
                <a:latin typeface="+mn-lt"/>
                <a:ea typeface="+mn-ea"/>
              </a:rPr>
              <a:t>：总雇佣期；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    </a:t>
            </a:r>
            <a:r>
              <a:rPr lang="zh-CN" altLang="en-US" b="0" kern="0" dirty="0" smtClean="0">
                <a:latin typeface="+mn-lt"/>
                <a:ea typeface="+mn-ea"/>
              </a:rPr>
              <a:t>：劳动合同规定每期固定工资额；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    </a:t>
            </a:r>
            <a:r>
              <a:rPr lang="zh-CN" altLang="en-US" b="0" kern="0" dirty="0" smtClean="0">
                <a:latin typeface="+mn-lt"/>
                <a:ea typeface="+mn-ea"/>
              </a:rPr>
              <a:t>：员工最低工资；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dirty="0" smtClean="0">
                <a:latin typeface="+mn-lt"/>
                <a:ea typeface="+mn-ea"/>
              </a:rPr>
              <a:t>    </a:t>
            </a:r>
            <a:r>
              <a:rPr lang="zh-CN" altLang="en-US" b="0" kern="0" dirty="0" smtClean="0">
                <a:latin typeface="+mn-lt"/>
                <a:ea typeface="+mn-ea"/>
              </a:rPr>
              <a:t>：企业产出收益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 时段末企业决策（欠薪额度）；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baseline="0" dirty="0" smtClean="0">
                <a:latin typeface="+mn-lt"/>
                <a:ea typeface="+mn-ea"/>
              </a:rPr>
              <a:t>    </a:t>
            </a:r>
            <a:r>
              <a:rPr lang="zh-CN" altLang="en-US" b="0" kern="0" baseline="0" dirty="0" smtClean="0">
                <a:latin typeface="+mn-lt"/>
                <a:ea typeface="+mn-ea"/>
              </a:rPr>
              <a:t>：累计到   时段初总欠薪额；</a:t>
            </a:r>
            <a:endParaRPr lang="en-US" altLang="zh-CN" b="0" kern="0" baseline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0" kern="0" baseline="0" dirty="0" smtClean="0">
                <a:latin typeface="+mn-lt"/>
                <a:ea typeface="+mn-ea"/>
              </a:rPr>
              <a:t>…  …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28794" y="3284734"/>
          <a:ext cx="361952" cy="501456"/>
        </p:xfrm>
        <a:graphic>
          <a:graphicData uri="http://schemas.openxmlformats.org/presentationml/2006/ole">
            <p:oleObj spid="_x0000_s2050" name="Equation" r:id="rId4" imgW="152280" imgH="27936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57356" y="2857496"/>
          <a:ext cx="361950" cy="250825"/>
        </p:xfrm>
        <a:graphic>
          <a:graphicData uri="http://schemas.openxmlformats.org/presentationml/2006/ole">
            <p:oleObj spid="_x0000_s2051" name="Equation" r:id="rId5" imgW="152280" imgH="13968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943084" y="3914780"/>
          <a:ext cx="271462" cy="228600"/>
        </p:xfrm>
        <a:graphic>
          <a:graphicData uri="http://schemas.openxmlformats.org/presentationml/2006/ole">
            <p:oleObj spid="_x0000_s2052" name="Equation" r:id="rId6" imgW="114120" imgH="12672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899037" y="3786190"/>
          <a:ext cx="1387475" cy="319088"/>
        </p:xfrm>
        <a:graphic>
          <a:graphicData uri="http://schemas.openxmlformats.org/presentationml/2006/ole">
            <p:oleObj spid="_x0000_s2053" name="Equation" r:id="rId7" imgW="583920" imgH="17748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928794" y="4330700"/>
          <a:ext cx="392112" cy="411163"/>
        </p:xfrm>
        <a:graphic>
          <a:graphicData uri="http://schemas.openxmlformats.org/presentationml/2006/ole">
            <p:oleObj spid="_x0000_s2054" name="Equation" r:id="rId8" imgW="164880" imgH="22860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571736" y="4357694"/>
          <a:ext cx="211138" cy="273050"/>
        </p:xfrm>
        <a:graphic>
          <a:graphicData uri="http://schemas.openxmlformats.org/presentationml/2006/ole">
            <p:oleObj spid="_x0000_s2055" name="Equation" r:id="rId9" imgW="88560" imgH="15228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928794" y="4803788"/>
          <a:ext cx="331788" cy="411162"/>
        </p:xfrm>
        <a:graphic>
          <a:graphicData uri="http://schemas.openxmlformats.org/presentationml/2006/ole">
            <p:oleObj spid="_x0000_s2056" name="Equation" r:id="rId10" imgW="139680" imgH="22860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714744" y="4857760"/>
          <a:ext cx="211138" cy="273050"/>
        </p:xfrm>
        <a:graphic>
          <a:graphicData uri="http://schemas.openxmlformats.org/presentationml/2006/ole">
            <p:oleObj spid="_x0000_s2057" name="Equation" r:id="rId11" imgW="88560" imgH="152280" progId="Equation.3">
              <p:embed/>
            </p:oleObj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600200"/>
            <a:ext cx="771530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模型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决策时刻</a:t>
            </a:r>
            <a:r>
              <a:rPr lang="en-US" altLang="zh-CN" b="0" kern="0" dirty="0" smtClean="0">
                <a:latin typeface="+mn-lt"/>
                <a:ea typeface="+mn-ea"/>
              </a:rPr>
              <a:t>1</a:t>
            </a:r>
            <a:r>
              <a:rPr lang="zh-CN" altLang="en-US" b="0" kern="0" dirty="0" smtClean="0">
                <a:latin typeface="+mn-lt"/>
                <a:ea typeface="+mn-ea"/>
              </a:rPr>
              <a:t>到</a:t>
            </a:r>
            <a:r>
              <a:rPr lang="en-US" altLang="zh-CN" b="0" kern="0" dirty="0" smtClean="0">
                <a:latin typeface="+mn-lt"/>
                <a:ea typeface="+mn-ea"/>
              </a:rPr>
              <a:t>N</a:t>
            </a:r>
            <a:r>
              <a:rPr lang="zh-CN" altLang="en-US" b="0" kern="0" dirty="0" smtClean="0">
                <a:latin typeface="+mn-lt"/>
                <a:ea typeface="+mn-ea"/>
              </a:rPr>
              <a:t>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状态集合：</a:t>
            </a:r>
            <a:r>
              <a:rPr lang="en-US" altLang="zh-CN" b="0" kern="0" dirty="0" smtClean="0">
                <a:latin typeface="+mn-lt"/>
                <a:ea typeface="+mn-ea"/>
              </a:rPr>
              <a:t>1</a:t>
            </a:r>
            <a:r>
              <a:rPr lang="zh-CN" altLang="en-US" b="0" kern="0" dirty="0" smtClean="0">
                <a:latin typeface="+mn-lt"/>
                <a:ea typeface="+mn-ea"/>
              </a:rPr>
              <a:t>表示雇佣关系存在；</a:t>
            </a:r>
            <a:r>
              <a:rPr lang="en-US" altLang="zh-CN" b="0" kern="0" dirty="0" smtClean="0">
                <a:latin typeface="+mn-lt"/>
                <a:ea typeface="+mn-ea"/>
              </a:rPr>
              <a:t>2</a:t>
            </a:r>
            <a:r>
              <a:rPr lang="zh-CN" altLang="en-US" b="0" kern="0" dirty="0" smtClean="0">
                <a:latin typeface="+mn-lt"/>
                <a:ea typeface="+mn-ea"/>
              </a:rPr>
              <a:t>刚好结束；</a:t>
            </a:r>
            <a:r>
              <a:rPr lang="en-US" altLang="zh-CN" b="0" kern="0" dirty="0" smtClean="0">
                <a:latin typeface="+mn-lt"/>
                <a:ea typeface="+mn-ea"/>
              </a:rPr>
              <a:t>3</a:t>
            </a:r>
            <a:r>
              <a:rPr lang="zh-CN" altLang="en-US" b="0" kern="0" dirty="0" smtClean="0">
                <a:latin typeface="+mn-lt"/>
                <a:ea typeface="+mn-ea"/>
              </a:rPr>
              <a:t>关系已经终止；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可用的行动集合：与阈值或其函数的距离；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转移：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报酬函数：从企业角度考察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600200"/>
            <a:ext cx="771530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阈值为确定值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给出最优欠薪决策序列（开始尽可能欠薪以尽快达到阈值，最后一期补齐）；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若劳动者不采用保护措施，最后一期不补；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相关参数的单调性质；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一些结论：</a:t>
            </a:r>
            <a:r>
              <a:rPr lang="en-US" altLang="zh-CN" b="0" kern="0" dirty="0" smtClean="0">
                <a:latin typeface="+mn-lt"/>
                <a:ea typeface="+mn-ea"/>
              </a:rPr>
              <a:t>1</a:t>
            </a:r>
            <a:r>
              <a:rPr lang="zh-CN" altLang="en-US" b="0" kern="0" dirty="0" smtClean="0">
                <a:latin typeface="+mn-lt"/>
                <a:ea typeface="+mn-ea"/>
              </a:rPr>
              <a:t>）收益率较低时，企业会为过去的欠薪行为后悔；</a:t>
            </a:r>
            <a:r>
              <a:rPr lang="en-US" altLang="zh-CN" b="0" kern="0" dirty="0" smtClean="0">
                <a:latin typeface="+mn-lt"/>
                <a:ea typeface="+mn-ea"/>
              </a:rPr>
              <a:t>2</a:t>
            </a:r>
            <a:r>
              <a:rPr lang="zh-CN" altLang="en-US" b="0" kern="0" dirty="0" smtClean="0">
                <a:latin typeface="+mn-lt"/>
                <a:ea typeface="+mn-ea"/>
              </a:rPr>
              <a:t>）随着收益的增加，企业对过去的小额欠薪持肯定态度；</a:t>
            </a:r>
            <a:r>
              <a:rPr lang="en-US" altLang="zh-CN" b="0" kern="0" dirty="0" smtClean="0">
                <a:latin typeface="+mn-lt"/>
                <a:ea typeface="+mn-ea"/>
              </a:rPr>
              <a:t>3</a:t>
            </a:r>
            <a:r>
              <a:rPr lang="zh-CN" altLang="en-US" b="0" kern="0" dirty="0" smtClean="0">
                <a:latin typeface="+mn-lt"/>
                <a:ea typeface="+mn-ea"/>
              </a:rPr>
              <a:t>）收益足够大时，企业认为过去的欠薪行为对未来非常有益。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1600200"/>
            <a:ext cx="771530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阈值服从均匀分布时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企业在最后阶段的最优行为和最佳收益；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每阶段的最佳收益的递归关系表达式；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参数的单调性质；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一些结论：</a:t>
            </a:r>
            <a:r>
              <a:rPr lang="en-US" altLang="zh-CN" b="0" kern="0" dirty="0" smtClean="0">
                <a:latin typeface="+mn-lt"/>
                <a:ea typeface="+mn-ea"/>
              </a:rPr>
              <a:t>1</a:t>
            </a:r>
            <a:r>
              <a:rPr lang="zh-CN" altLang="en-US" b="0" kern="0" dirty="0" smtClean="0">
                <a:latin typeface="+mn-lt"/>
                <a:ea typeface="+mn-ea"/>
              </a:rPr>
              <a:t>）惩罚力度足够大时，在最后阶段会支付全部拖欠工资；</a:t>
            </a:r>
            <a:r>
              <a:rPr lang="en-US" altLang="zh-CN" b="0" kern="0" dirty="0" smtClean="0">
                <a:latin typeface="+mn-lt"/>
                <a:ea typeface="+mn-ea"/>
              </a:rPr>
              <a:t>2</a:t>
            </a:r>
            <a:r>
              <a:rPr lang="zh-CN" altLang="en-US" b="0" kern="0" dirty="0" smtClean="0">
                <a:latin typeface="+mn-lt"/>
                <a:ea typeface="+mn-ea"/>
              </a:rPr>
              <a:t>）收益不够大时，企业只认可过去较小额欠薪；</a:t>
            </a:r>
            <a:r>
              <a:rPr lang="en-US" altLang="zh-CN" b="0" kern="0" dirty="0" smtClean="0">
                <a:latin typeface="+mn-lt"/>
                <a:ea typeface="+mn-ea"/>
              </a:rPr>
              <a:t>3</a:t>
            </a:r>
            <a:r>
              <a:rPr lang="zh-CN" altLang="en-US" b="0" kern="0" dirty="0" smtClean="0">
                <a:latin typeface="+mn-lt"/>
                <a:ea typeface="+mn-ea"/>
              </a:rPr>
              <a:t>）收益足够大时，无论罚金力度多大，企业都不会后悔过去的欠薪行为。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例三、欠薪问题及监管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600200"/>
            <a:ext cx="7715304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劳动者类型对其影响：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单阶段个人劳务合同关系：</a:t>
            </a:r>
            <a:r>
              <a:rPr lang="en-US" altLang="zh-CN" b="0" kern="0" dirty="0" smtClean="0">
                <a:latin typeface="+mn-lt"/>
                <a:ea typeface="+mn-ea"/>
              </a:rPr>
              <a:t>1</a:t>
            </a:r>
            <a:r>
              <a:rPr lang="zh-CN" altLang="en-US" b="0" kern="0" dirty="0" smtClean="0">
                <a:latin typeface="+mn-lt"/>
                <a:ea typeface="+mn-ea"/>
              </a:rPr>
              <a:t>）最优欠薪额的唯一性、与员工维权意识的关系以及与阈值方差的关系等；</a:t>
            </a:r>
            <a:r>
              <a:rPr lang="en-US" altLang="zh-CN" b="0" kern="0" dirty="0" smtClean="0">
                <a:latin typeface="+mn-lt"/>
                <a:ea typeface="+mn-ea"/>
              </a:rPr>
              <a:t>2</a:t>
            </a:r>
            <a:r>
              <a:rPr lang="zh-CN" altLang="en-US" b="0" kern="0" dirty="0" smtClean="0">
                <a:latin typeface="+mn-lt"/>
                <a:ea typeface="+mn-ea"/>
              </a:rPr>
              <a:t>）政府干预力度可以制约最佳欠薪额、力度与员工预期值的关系等等；</a:t>
            </a:r>
            <a:r>
              <a:rPr lang="en-US" altLang="zh-CN" b="0" kern="0" dirty="0" smtClean="0">
                <a:latin typeface="+mn-lt"/>
                <a:ea typeface="+mn-ea"/>
              </a:rPr>
              <a:t>3</a:t>
            </a:r>
            <a:r>
              <a:rPr lang="zh-CN" altLang="en-US" b="0" kern="0" dirty="0" smtClean="0">
                <a:latin typeface="+mn-lt"/>
                <a:ea typeface="+mn-ea"/>
              </a:rPr>
              <a:t>）维权率的讨论；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多阶段个人劳务合同关系：</a:t>
            </a:r>
            <a:r>
              <a:rPr lang="en-US" altLang="zh-CN" b="0" kern="0" dirty="0" smtClean="0">
                <a:latin typeface="+mn-lt"/>
                <a:ea typeface="+mn-ea"/>
              </a:rPr>
              <a:t>1</a:t>
            </a:r>
            <a:r>
              <a:rPr lang="zh-CN" altLang="en-US" b="0" kern="0" dirty="0" smtClean="0">
                <a:latin typeface="+mn-lt"/>
                <a:ea typeface="+mn-ea"/>
              </a:rPr>
              <a:t>）最优策略的存在性；</a:t>
            </a:r>
            <a:r>
              <a:rPr lang="en-US" altLang="zh-CN" b="0" kern="0" dirty="0" smtClean="0">
                <a:latin typeface="+mn-lt"/>
                <a:ea typeface="+mn-ea"/>
              </a:rPr>
              <a:t>2</a:t>
            </a:r>
            <a:r>
              <a:rPr lang="zh-CN" altLang="en-US" b="0" kern="0" dirty="0" smtClean="0">
                <a:latin typeface="+mn-lt"/>
                <a:ea typeface="+mn-ea"/>
              </a:rPr>
              <a:t>）每阶段最优欠薪额与罚金的单调关系；</a:t>
            </a:r>
            <a:r>
              <a:rPr lang="en-US" altLang="zh-CN" b="0" kern="0" dirty="0" smtClean="0">
                <a:latin typeface="+mn-lt"/>
                <a:ea typeface="+mn-ea"/>
              </a:rPr>
              <a:t>3</a:t>
            </a:r>
            <a:r>
              <a:rPr lang="zh-CN" altLang="en-US" b="0" kern="0" dirty="0" smtClean="0">
                <a:latin typeface="+mn-lt"/>
                <a:ea typeface="+mn-ea"/>
              </a:rPr>
              <a:t>）总欠薪额与罚金的关系等；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1066800" lvl="1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kern="0" dirty="0" smtClean="0">
                <a:latin typeface="+mn-lt"/>
                <a:ea typeface="+mn-ea"/>
              </a:rPr>
              <a:t>单阶段和多阶段集体协议对欠薪的制约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一些其他的案例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dirty="0"/>
              <a:t>案例一：秀水市场的起诉事件与市场监管</a:t>
            </a:r>
          </a:p>
          <a:p>
            <a:pPr marL="609600" indent="-609600">
              <a:buFontTx/>
              <a:buNone/>
            </a:pPr>
            <a:endParaRPr lang="zh-CN" altLang="en-US" dirty="0"/>
          </a:p>
          <a:p>
            <a:pPr marL="609600" indent="-609600">
              <a:buFontTx/>
              <a:buNone/>
            </a:pPr>
            <a:r>
              <a:rPr lang="zh-CN" altLang="en-US" dirty="0"/>
              <a:t>罚函数的确定和程度对监管效果的影响。</a:t>
            </a:r>
          </a:p>
          <a:p>
            <a:pPr marL="609600" indent="-609600">
              <a:buFontTx/>
              <a:buNone/>
            </a:pPr>
            <a:endParaRPr lang="zh-CN" altLang="en-US" dirty="0"/>
          </a:p>
          <a:p>
            <a:pPr marL="609600" indent="-609600">
              <a:buFontTx/>
              <a:buNone/>
            </a:pPr>
            <a:r>
              <a:rPr lang="zh-CN" altLang="en-US" dirty="0"/>
              <a:t>在供应链中的监管问题：利益分配、责任分配等等。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4481513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一些其他的案例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dirty="0"/>
              <a:t>案例二：煤炭生产安全的监管问题</a:t>
            </a:r>
          </a:p>
          <a:p>
            <a:pPr marL="609600" indent="-609600">
              <a:buFontTx/>
              <a:buNone/>
            </a:pPr>
            <a:r>
              <a:rPr lang="zh-CN" altLang="en-US" dirty="0"/>
              <a:t>       </a:t>
            </a:r>
          </a:p>
          <a:p>
            <a:pPr marL="609600" indent="-609600">
              <a:buFontTx/>
              <a:buNone/>
            </a:pPr>
            <a:r>
              <a:rPr lang="zh-CN" altLang="en-US" dirty="0"/>
              <a:t>特点：高瓦斯、小煤矿多、需求、矿主利益、地方政府利益、中央政府</a:t>
            </a:r>
          </a:p>
          <a:p>
            <a:pPr marL="609600" indent="-609600">
              <a:buFontTx/>
              <a:buNone/>
            </a:pPr>
            <a:r>
              <a:rPr lang="zh-CN" altLang="en-US" dirty="0"/>
              <a:t>博弈过程：生产事故多</a:t>
            </a:r>
            <a:r>
              <a:rPr lang="en-US" altLang="zh-CN" dirty="0"/>
              <a:t>— 3</a:t>
            </a:r>
            <a:r>
              <a:rPr lang="zh-CN" altLang="en-US" dirty="0"/>
              <a:t>万吨</a:t>
            </a:r>
            <a:r>
              <a:rPr lang="en-US" altLang="zh-CN" dirty="0"/>
              <a:t>—</a:t>
            </a:r>
            <a:r>
              <a:rPr lang="zh-CN" altLang="en-US" dirty="0"/>
              <a:t>重新核定</a:t>
            </a:r>
            <a:r>
              <a:rPr lang="en-US" altLang="zh-CN" dirty="0"/>
              <a:t>—</a:t>
            </a:r>
            <a:r>
              <a:rPr lang="zh-CN" altLang="en-US" dirty="0"/>
              <a:t>事故依旧</a:t>
            </a:r>
          </a:p>
          <a:p>
            <a:pPr marL="609600" indent="-609600">
              <a:buFontTx/>
              <a:buNone/>
            </a:pPr>
            <a:r>
              <a:rPr lang="zh-CN" altLang="en-US" dirty="0"/>
              <a:t>理论模型分析是否能提供解决方案？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一些其他的案例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smtClean="0"/>
              <a:t>案例三：</a:t>
            </a:r>
            <a:r>
              <a:rPr lang="en-US" altLang="zh-CN" sz="3200" b="0" smtClean="0"/>
              <a:t>2009</a:t>
            </a:r>
            <a:r>
              <a:rPr lang="zh-CN" altLang="en-US" sz="3200" b="0" smtClean="0"/>
              <a:t>年</a:t>
            </a:r>
            <a:r>
              <a:rPr lang="en-US" altLang="zh-CN" sz="3200" b="0" smtClean="0"/>
              <a:t>2</a:t>
            </a:r>
            <a:r>
              <a:rPr lang="zh-CN" altLang="en-US" sz="3200" b="0" smtClean="0"/>
              <a:t>月</a:t>
            </a:r>
            <a:r>
              <a:rPr lang="en-US" altLang="zh-CN" sz="3200" b="0" smtClean="0"/>
              <a:t>20</a:t>
            </a:r>
            <a:r>
              <a:rPr lang="zh-CN" altLang="en-US" sz="3200" b="0" smtClean="0"/>
              <a:t>日盐城市水污染问题导致的监管问题</a:t>
            </a:r>
          </a:p>
          <a:p>
            <a:pPr>
              <a:spcBef>
                <a:spcPct val="50000"/>
              </a:spcBef>
            </a:pPr>
            <a:endParaRPr lang="zh-CN" altLang="en-US" sz="3200" b="0" smtClean="0"/>
          </a:p>
          <a:p>
            <a:pPr>
              <a:spcBef>
                <a:spcPct val="50000"/>
              </a:spcBef>
            </a:pPr>
            <a:r>
              <a:rPr lang="zh-CN" altLang="en-US" sz="3200" b="0" smtClean="0"/>
              <a:t>标新化工有限公司偷排化工酚类化工废料导致城市用水大面积污染，造成三天停水。很多责任相关部门被追查责任。结果：小化工厂搬家。</a:t>
            </a:r>
          </a:p>
          <a:p>
            <a:pPr>
              <a:spcBef>
                <a:spcPct val="50000"/>
              </a:spcBef>
            </a:pPr>
            <a:r>
              <a:rPr lang="zh-CN" altLang="en-US" sz="3200" b="0" smtClean="0"/>
              <a:t>在南水北调工程中将会遇到大量类似的问题！</a:t>
            </a:r>
            <a:endParaRPr lang="zh-CN" altLang="en-US" sz="3200" b="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一些其他的案例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57200" y="1524000"/>
            <a:ext cx="8229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dirty="0" smtClean="0"/>
              <a:t>案例四：土地拆迁中的博弈。</a:t>
            </a:r>
            <a:endParaRPr lang="en-US" altLang="zh-CN" sz="3200" b="0" dirty="0" smtClean="0"/>
          </a:p>
          <a:p>
            <a:pPr>
              <a:spcBef>
                <a:spcPct val="50000"/>
              </a:spcBef>
            </a:pPr>
            <a:r>
              <a:rPr lang="zh-CN" altLang="en-US" sz="3200" b="0" dirty="0" smtClean="0"/>
              <a:t>一些</a:t>
            </a:r>
            <a:r>
              <a:rPr lang="zh-CN" altLang="en-US" sz="3200" b="0" smtClean="0"/>
              <a:t>地方阻止村官在城市化的过程中的腐败行为采用的手段是：每发生一次上访收取一定的上访费，分发给上访人员。能否定量化分析？</a:t>
            </a:r>
            <a:endParaRPr lang="zh-CN" altLang="en-US" sz="3200" b="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进一步工作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     </a:t>
            </a:r>
            <a:r>
              <a:rPr lang="zh-CN" altLang="en-US"/>
              <a:t>一般监管的理论模型建立： </a:t>
            </a:r>
            <a:r>
              <a:rPr lang="en-US" altLang="zh-CN"/>
              <a:t>Stackelberg</a:t>
            </a:r>
            <a:r>
              <a:rPr lang="zh-CN" altLang="en-US"/>
              <a:t>博弈理论与多阶段的对策模型，强调信息的不对称性作用。</a:t>
            </a:r>
          </a:p>
          <a:p>
            <a:pPr>
              <a:buFontTx/>
              <a:buNone/>
            </a:pPr>
            <a:r>
              <a:rPr lang="zh-CN" altLang="en-US"/>
              <a:t>          针对不同的监管问题，根据问题的特点，建立具有不同特点的</a:t>
            </a:r>
            <a:r>
              <a:rPr lang="en-US" altLang="zh-CN"/>
              <a:t>Stackelberg</a:t>
            </a:r>
            <a:r>
              <a:rPr lang="zh-CN" altLang="en-US"/>
              <a:t>分析模型。分别得到有效的监管手段（某些容易控制的敏感参数）。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500174"/>
            <a:ext cx="87122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进一步工作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en-US" altLang="zh-CN" b="1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      </a:t>
            </a:r>
            <a:r>
              <a:rPr lang="zh-CN" altLang="en-US"/>
              <a:t>针对不同的监管问题，根据问题的特点，建立具有不同特点的</a:t>
            </a:r>
            <a:r>
              <a:rPr lang="en-US" altLang="zh-CN"/>
              <a:t>Stackelberg</a:t>
            </a:r>
            <a:r>
              <a:rPr lang="zh-CN" altLang="en-US"/>
              <a:t>分析模型。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76475"/>
            <a:ext cx="6048375" cy="1295400"/>
          </a:xfrm>
        </p:spPr>
        <p:txBody>
          <a:bodyPr/>
          <a:lstStyle/>
          <a:p>
            <a:r>
              <a:rPr lang="zh-CN" altLang="en-US" sz="8000"/>
              <a:t>谢谢</a:t>
            </a:r>
            <a:r>
              <a:rPr lang="en-US" altLang="zh-CN" sz="8000"/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例一</a:t>
            </a:r>
            <a:r>
              <a:rPr lang="zh-CN" altLang="en-US" b="1" dirty="0" smtClean="0"/>
              <a:t>、假冒伪劣产品问题的模型及监管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3" y="1500174"/>
            <a:ext cx="9037637" cy="525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2671</Words>
  <Application>Microsoft Office PowerPoint</Application>
  <PresentationFormat>全屏显示(4:3)</PresentationFormat>
  <Paragraphs>308</Paragraphs>
  <Slides>81</Slides>
  <Notes>77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3" baseType="lpstr">
      <vt:lpstr>默认设计模板</vt:lpstr>
      <vt:lpstr>Equation</vt:lpstr>
      <vt:lpstr>监管问题研究</vt:lpstr>
      <vt:lpstr>报告内容 </vt:lpstr>
      <vt:lpstr>问题背景</vt:lpstr>
      <vt:lpstr>问题背景(续)</vt:lpstr>
      <vt:lpstr>问题背景(续)</vt:lpstr>
      <vt:lpstr>例一、假冒伪劣产品问题的模型及监管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例一、假冒伪劣产品问题的模型及监管(续)</vt:lpstr>
      <vt:lpstr>例二、税收模型及监管 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例二、税收模型及监管 (续)</vt:lpstr>
      <vt:lpstr>例三、欠薪问题及监管 </vt:lpstr>
      <vt:lpstr>例三、欠薪问题及监管(续) </vt:lpstr>
      <vt:lpstr>例三、欠薪问题及监管(续) </vt:lpstr>
      <vt:lpstr>例三、欠薪问题及监管(续) </vt:lpstr>
      <vt:lpstr>例三、欠薪问题及监管(续) </vt:lpstr>
      <vt:lpstr>例三、欠薪问题及监管(续) </vt:lpstr>
      <vt:lpstr>例三、欠薪问题及监管(续) </vt:lpstr>
      <vt:lpstr>例三、欠薪问题及监管(续)</vt:lpstr>
      <vt:lpstr>例三、欠薪问题及监管(续) </vt:lpstr>
      <vt:lpstr>例三、欠薪问题及监管(续) </vt:lpstr>
      <vt:lpstr>例三、欠薪问题及监管(续) </vt:lpstr>
      <vt:lpstr>例三、欠薪问题及监管(续) </vt:lpstr>
      <vt:lpstr>例三、欠薪问题及监管(续) </vt:lpstr>
      <vt:lpstr>一些其他的案例</vt:lpstr>
      <vt:lpstr>一些其他的案例(续)</vt:lpstr>
      <vt:lpstr>一些其他的案例(续)</vt:lpstr>
      <vt:lpstr>一些其他的案例(续)</vt:lpstr>
      <vt:lpstr>进一步工作</vt:lpstr>
      <vt:lpstr>进一步工作(续)</vt:lpstr>
      <vt:lpstr>谢谢!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reliability</dc:title>
  <dc:creator>User</dc:creator>
  <cp:lastModifiedBy>dell</cp:lastModifiedBy>
  <cp:revision>216</cp:revision>
  <dcterms:created xsi:type="dcterms:W3CDTF">2007-11-26T00:39:03Z</dcterms:created>
  <dcterms:modified xsi:type="dcterms:W3CDTF">2014-12-18T22:46:50Z</dcterms:modified>
</cp:coreProperties>
</file>