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8" r:id="rId7"/>
    <p:sldId id="262" r:id="rId8"/>
    <p:sldId id="263" r:id="rId9"/>
    <p:sldId id="264" r:id="rId10"/>
    <p:sldId id="280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04200-77CE-4624-9E1A-22D9EE5A9BA5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FDBC-5AB3-4040-9880-5A0CD162C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682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5FDBC-5AB3-4040-9880-5A0CD162C6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014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662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187" y="4342940"/>
            <a:ext cx="5487626" cy="4037997"/>
          </a:xfrm>
        </p:spPr>
        <p:txBody>
          <a:bodyPr/>
          <a:lstStyle/>
          <a:p>
            <a:pPr eaLnBrk="1">
              <a:spcBef>
                <a:spcPct val="0"/>
              </a:spcBef>
              <a:buSzPct val="45000"/>
              <a:buFont typeface="StarSymbol"/>
              <a:buChar char="●"/>
            </a:pPr>
            <a:endParaRPr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633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819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456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9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106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52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537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45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972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8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531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A681-7DE2-48A5-A90B-53F59973C53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1DCD-AF0A-4155-A2B1-1E92704F7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17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10200" y="4876800"/>
            <a:ext cx="2999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Dushyant Jangra(2016035)</a:t>
            </a:r>
          </a:p>
          <a:p>
            <a:r>
              <a:rPr lang="en-US" sz="2000" b="1" dirty="0" smtClean="0"/>
              <a:t>	&amp;</a:t>
            </a:r>
          </a:p>
          <a:p>
            <a:r>
              <a:rPr lang="en-US" sz="2000" b="1" dirty="0" smtClean="0"/>
              <a:t>Harshit Anand(2016042)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837160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DejaVu Sans"/>
                <a:cs typeface="DejaVu Sans"/>
              </a:rPr>
              <a:t>Text Detection and Localization in Natural</a:t>
            </a:r>
          </a:p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DejaVu Sans"/>
                <a:cs typeface="DejaVu Sans"/>
              </a:rPr>
              <a:t> Images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85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1027" name="Picture 3" descr="E:\Semester 7\DIP\Project\Text-Detection-From-Images-master\code\Test\1_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44658"/>
            <a:ext cx="2057400" cy="2008142"/>
          </a:xfrm>
          <a:prstGeom prst="rect">
            <a:avLst/>
          </a:prstGeom>
          <a:noFill/>
        </p:spPr>
      </p:pic>
      <p:pic>
        <p:nvPicPr>
          <p:cNvPr id="1028" name="Picture 4" descr="E:\Semester 7\DIP\Project\Text-Detection-From-Images-master\code\Test\2_bgsu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524001"/>
            <a:ext cx="2055813" cy="16002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2362200" y="2209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Semester 7\DIP\Project\Text-Detection-From-Images-master\code\Test\3_afterclassif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1" y="1447800"/>
            <a:ext cx="2257978" cy="167640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4572000" y="2133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E:\Semester 7\DIP\Project\Text-Detection-From-Images-master\code\Test\4_fina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1447800"/>
            <a:ext cx="2133600" cy="1729753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6858000" y="2133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E:\Semester 7\DIP\Project\Text-Detection-From-Images-master\code\Test\11_origina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4038600"/>
            <a:ext cx="2143125" cy="1616693"/>
          </a:xfrm>
          <a:prstGeom prst="rect">
            <a:avLst/>
          </a:prstGeom>
          <a:noFill/>
        </p:spPr>
      </p:pic>
      <p:pic>
        <p:nvPicPr>
          <p:cNvPr id="1032" name="Picture 8" descr="E:\Semester 7\DIP\Project\Text-Detection-From-Images-master\code\Test\12_bgsu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62200" y="4038600"/>
            <a:ext cx="2514600" cy="1661761"/>
          </a:xfrm>
          <a:prstGeom prst="rect">
            <a:avLst/>
          </a:prstGeom>
          <a:noFill/>
        </p:spPr>
      </p:pic>
      <p:pic>
        <p:nvPicPr>
          <p:cNvPr id="1033" name="Picture 9" descr="E:\Semester 7\DIP\Project\Text-Detection-From-Images-master\code\Test\13_afterclassify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24400" y="4038600"/>
            <a:ext cx="2362199" cy="1681163"/>
          </a:xfrm>
          <a:prstGeom prst="rect">
            <a:avLst/>
          </a:prstGeom>
          <a:noFill/>
        </p:spPr>
      </p:pic>
      <p:pic>
        <p:nvPicPr>
          <p:cNvPr id="1034" name="Picture 10" descr="E:\Semester 7\DIP\Project\Text-Detection-From-Images-master\code\Test\14_final.png"/>
          <p:cNvPicPr>
            <a:picLocks noChangeAspect="1" noChangeArrowheads="1"/>
          </p:cNvPicPr>
          <p:nvPr/>
        </p:nvPicPr>
        <p:blipFill>
          <a:blip r:embed="rId9"/>
          <a:srcRect l="14661" r="14966"/>
          <a:stretch>
            <a:fillRect/>
          </a:stretch>
        </p:blipFill>
        <p:spPr bwMode="auto">
          <a:xfrm>
            <a:off x="7162800" y="4038600"/>
            <a:ext cx="1828800" cy="1569707"/>
          </a:xfrm>
          <a:prstGeom prst="rect">
            <a:avLst/>
          </a:prstGeom>
          <a:noFill/>
        </p:spPr>
      </p:pic>
      <p:cxnSp>
        <p:nvCxnSpPr>
          <p:cNvPr id="21" name="Straight Arrow Connector 20"/>
          <p:cNvCxnSpPr/>
          <p:nvPr/>
        </p:nvCxnSpPr>
        <p:spPr>
          <a:xfrm>
            <a:off x="2286000" y="4648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4648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81800" y="4648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8313" y="0"/>
            <a:ext cx="9070975" cy="126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45000"/>
              <a:buFont typeface="StarSymbol"/>
              <a:buNone/>
            </a:pPr>
            <a:r>
              <a:rPr lang="en-US" dirty="0" smtClean="0">
                <a:latin typeface="Arial" pitchFamily="34" charset="0"/>
                <a:ea typeface="DejaVu Sans"/>
                <a:cs typeface="DejaVu Sans"/>
              </a:rPr>
              <a:t>Applications</a:t>
            </a:r>
            <a:endParaRPr lang="en-US" dirty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752600"/>
            <a:ext cx="6248400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285750" hangingPunct="0">
              <a:spcAft>
                <a:spcPts val="1413"/>
              </a:spcAft>
              <a:buClr>
                <a:schemeClr val="tx1"/>
              </a:buClr>
              <a:buSzPct val="101000"/>
              <a:buFont typeface="Wingdings" pitchFamily="2" charset="2"/>
              <a:buChar char="Ø"/>
              <a:defRPr/>
            </a:pPr>
            <a:r>
              <a:rPr lang="fi-FI" kern="0" dirty="0" smtClean="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Key word based Image search</a:t>
            </a:r>
          </a:p>
          <a:p>
            <a:pPr marL="393700" indent="-285750" hangingPunct="0">
              <a:spcAft>
                <a:spcPts val="1413"/>
              </a:spcAft>
              <a:buClr>
                <a:schemeClr val="tx1"/>
              </a:buClr>
              <a:buSzPct val="101000"/>
              <a:buFont typeface="Wingdings" pitchFamily="2" charset="2"/>
              <a:buChar char="Ø"/>
              <a:defRPr/>
            </a:pPr>
            <a:r>
              <a:rPr lang="fi-FI" kern="0" dirty="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Automatic Video Logging</a:t>
            </a:r>
          </a:p>
          <a:p>
            <a:pPr marL="393700" indent="-285750" hangingPunct="0">
              <a:spcAft>
                <a:spcPts val="1413"/>
              </a:spcAft>
              <a:buClr>
                <a:schemeClr val="tx1"/>
              </a:buClr>
              <a:buSzPct val="101000"/>
              <a:buFont typeface="Wingdings" pitchFamily="2" charset="2"/>
              <a:buChar char="Ø"/>
              <a:defRPr/>
            </a:pPr>
            <a:r>
              <a:rPr lang="fi-FI" kern="0" dirty="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Automatic Text-based Image Indexing</a:t>
            </a:r>
          </a:p>
          <a:p>
            <a:pPr marL="393700" indent="-285750" hangingPunct="0">
              <a:spcAft>
                <a:spcPts val="1413"/>
              </a:spcAft>
              <a:buClr>
                <a:schemeClr val="tx1"/>
              </a:buClr>
              <a:buSzPct val="101000"/>
              <a:defRPr/>
            </a:pPr>
            <a:endParaRPr lang="fi-FI" kern="0" dirty="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  <a:p>
            <a:pPr marL="393700" indent="-285750" hangingPunct="0">
              <a:spcAft>
                <a:spcPts val="1413"/>
              </a:spcAft>
              <a:buClr>
                <a:schemeClr val="tx1"/>
              </a:buClr>
              <a:buSzPct val="60000"/>
              <a:buFont typeface="Wingdings" pitchFamily="2" charset="2"/>
              <a:buChar char="Ø"/>
              <a:defRPr/>
            </a:pPr>
            <a:endParaRPr lang="fi-FI" kern="0" dirty="0" smtClean="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9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8313" y="44450"/>
            <a:ext cx="7761287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45000"/>
              <a:buFont typeface="StarSymbol"/>
              <a:buNone/>
            </a:pPr>
            <a:r>
              <a:rPr lang="en-US" dirty="0" smtClean="0">
                <a:latin typeface="Arial" pitchFamily="34" charset="0"/>
                <a:ea typeface="DejaVu Sans"/>
                <a:cs typeface="DejaVu Sans"/>
              </a:rPr>
              <a:t>Problem statement</a:t>
            </a:r>
            <a:endParaRPr lang="en-US" dirty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503238" y="1524001"/>
            <a:ext cx="856456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431800" indent="-3238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  <a:buFont typeface="StarSymbol"/>
              <a:buNone/>
            </a:pPr>
            <a:endParaRPr lang="en-US" dirty="0" smtClean="0">
              <a:solidFill>
                <a:srgbClr val="000000"/>
              </a:solidFill>
              <a:ea typeface="DejaVu Sans"/>
              <a:cs typeface="DejaVu Sans"/>
            </a:endParaRPr>
          </a:p>
          <a:p>
            <a:pPr algn="just">
              <a:spcBef>
                <a:spcPct val="0"/>
              </a:spcBef>
              <a:spcAft>
                <a:spcPts val="1413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ea typeface="DejaVu Sans"/>
                <a:cs typeface="DejaVu Sans"/>
              </a:rPr>
              <a:t>To Detect textual regions and localize the Information present in the natural images using a texture based method.</a:t>
            </a:r>
            <a:endParaRPr lang="en-US" dirty="0" smtClean="0">
              <a:solidFill>
                <a:srgbClr val="000000"/>
              </a:solidFill>
              <a:ea typeface="DejaVu Sans"/>
              <a:cs typeface="DejaVu Sans"/>
            </a:endParaRPr>
          </a:p>
          <a:p>
            <a:pPr algn="just">
              <a:spcBef>
                <a:spcPct val="0"/>
              </a:spcBef>
              <a:spcAft>
                <a:spcPts val="1413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ea typeface="DejaVu Sans"/>
                <a:cs typeface="DejaVu Sans"/>
              </a:rPr>
              <a:t>In particular, any text present in the image.</a:t>
            </a:r>
          </a:p>
          <a:p>
            <a:pPr algn="just">
              <a:spcBef>
                <a:spcPct val="0"/>
              </a:spcBef>
              <a:spcAft>
                <a:spcPts val="1413"/>
              </a:spcAft>
              <a:buNone/>
            </a:pPr>
            <a:endParaRPr lang="en-US" sz="2400" dirty="0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49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2688" y="1779588"/>
            <a:ext cx="752951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Arial" pitchFamily="34" charset="0"/>
              </a:rPr>
              <a:t>Over the past years, 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so many algorithms </a:t>
            </a:r>
            <a:r>
              <a:rPr lang="en-US" sz="2400" dirty="0" smtClean="0">
                <a:latin typeface="Arial" pitchFamily="34" charset="0"/>
              </a:rPr>
              <a:t>are published. Mainly </a:t>
            </a:r>
            <a:r>
              <a:rPr lang="en-US" sz="2400" dirty="0">
                <a:latin typeface="Arial" pitchFamily="34" charset="0"/>
              </a:rPr>
              <a:t>All the algorithms can be classified into </a:t>
            </a:r>
            <a:r>
              <a:rPr lang="en-US" sz="2400" dirty="0" smtClean="0">
                <a:latin typeface="Arial" pitchFamily="34" charset="0"/>
              </a:rPr>
              <a:t>three </a:t>
            </a:r>
            <a:r>
              <a:rPr lang="en-US" sz="2400" dirty="0">
                <a:latin typeface="Arial" pitchFamily="34" charset="0"/>
              </a:rPr>
              <a:t>categories:</a:t>
            </a:r>
          </a:p>
          <a:p>
            <a:pPr algn="just"/>
            <a:endParaRPr lang="en-US" sz="2400" dirty="0">
              <a:latin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</a:rPr>
              <a:t>Connected Component Based Detection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</a:rPr>
              <a:t>Edge Based Detection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</a:rPr>
              <a:t>Texture Based Detection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68313" y="179388"/>
            <a:ext cx="8243887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buSzPct val="45000"/>
              <a:buFont typeface="StarSymbol"/>
              <a:buNone/>
              <a:defRPr/>
            </a:pPr>
            <a:r>
              <a:rPr lang="fi-FI" sz="4400" b="1" kern="0" dirty="0">
                <a:latin typeface="Arial" pitchFamily="34" charset="0"/>
                <a:ea typeface="DejaVu Sans"/>
                <a:cs typeface="DejaVu Sans"/>
              </a:rPr>
              <a:t>Approaches</a:t>
            </a:r>
          </a:p>
        </p:txBody>
      </p:sp>
    </p:spTree>
    <p:extLst>
      <p:ext uri="{BB962C8B-B14F-4D97-AF65-F5344CB8AC3E}">
        <p14:creationId xmlns:p14="http://schemas.microsoft.com/office/powerpoint/2010/main" xmlns="" val="42470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68313" y="179388"/>
            <a:ext cx="8370887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buSzPct val="45000"/>
              <a:buFont typeface="StarSymbol"/>
              <a:buNone/>
              <a:defRPr/>
            </a:pPr>
            <a:r>
              <a:rPr lang="fi-FI" sz="4400" b="1" kern="0" dirty="0">
                <a:latin typeface="Arial" pitchFamily="34" charset="0"/>
                <a:ea typeface="DejaVu Sans"/>
                <a:cs typeface="DejaVu Sans"/>
              </a:rPr>
              <a:t>Why Texture Based Method?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6949" y="1353523"/>
            <a:ext cx="7313613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Arial" pitchFamily="34" charset="0"/>
              </a:rPr>
              <a:t>Out of the  </a:t>
            </a:r>
            <a:r>
              <a:rPr lang="en-US" sz="2400" dirty="0" smtClean="0">
                <a:latin typeface="Arial" pitchFamily="34" charset="0"/>
              </a:rPr>
              <a:t>three </a:t>
            </a:r>
            <a:r>
              <a:rPr lang="en-US" sz="2400" dirty="0">
                <a:latin typeface="Arial" pitchFamily="34" charset="0"/>
              </a:rPr>
              <a:t>methods, we preferred Text Based  method </a:t>
            </a:r>
            <a:r>
              <a:rPr lang="en-US" sz="2400" dirty="0" smtClean="0">
                <a:latin typeface="Arial" pitchFamily="34" charset="0"/>
              </a:rPr>
              <a:t>due </a:t>
            </a:r>
            <a:r>
              <a:rPr lang="en-US" sz="2400" dirty="0">
                <a:latin typeface="Arial" pitchFamily="34" charset="0"/>
              </a:rPr>
              <a:t>to following reasons:</a:t>
            </a:r>
          </a:p>
          <a:p>
            <a:pPr algn="just">
              <a:defRPr/>
            </a:pPr>
            <a:endParaRPr lang="en-US" dirty="0">
              <a:latin typeface="Arial" pitchFamily="34" charset="0"/>
            </a:endParaRPr>
          </a:p>
          <a:p>
            <a:pPr algn="just">
              <a:defRPr/>
            </a:pPr>
            <a:endParaRPr lang="en-US" dirty="0">
              <a:latin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US" sz="2400" dirty="0">
                <a:latin typeface="Arial" pitchFamily="34" charset="0"/>
              </a:rPr>
              <a:t>As the texture features don’t capture any language   dependent features, the Texture Based method is language independent.</a:t>
            </a:r>
          </a:p>
          <a:p>
            <a:pPr algn="just">
              <a:buFont typeface="Wingdings" pitchFamily="2" charset="2"/>
              <a:buChar char="q"/>
              <a:defRPr/>
            </a:pPr>
            <a:endParaRPr lang="en-US" sz="2400" dirty="0">
              <a:latin typeface="Arial" pitchFamily="34" charset="0"/>
            </a:endParaRPr>
          </a:p>
          <a:p>
            <a:pPr algn="just">
              <a:defRPr/>
            </a:pPr>
            <a:endParaRPr lang="en-US" sz="2400" dirty="0">
              <a:latin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US" sz="2400" dirty="0">
                <a:latin typeface="Arial" pitchFamily="34" charset="0"/>
              </a:rPr>
              <a:t>The Edge </a:t>
            </a:r>
            <a:r>
              <a:rPr lang="en-US" sz="2400" dirty="0" smtClean="0">
                <a:latin typeface="Arial" pitchFamily="34" charset="0"/>
              </a:rPr>
              <a:t>method and connected component method </a:t>
            </a:r>
            <a:r>
              <a:rPr lang="en-US" sz="2400" dirty="0">
                <a:latin typeface="Arial" pitchFamily="34" charset="0"/>
              </a:rPr>
              <a:t>gives poor results when applied to Indian </a:t>
            </a:r>
            <a:r>
              <a:rPr lang="en-US" sz="2400" dirty="0" smtClean="0">
                <a:latin typeface="Arial" pitchFamily="34" charset="0"/>
              </a:rPr>
              <a:t>languages.</a:t>
            </a:r>
            <a:endParaRPr lang="en-US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6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TextBox 26"/>
          <p:cNvSpPr txBox="1">
            <a:spLocks noChangeArrowheads="1"/>
          </p:cNvSpPr>
          <p:nvPr/>
        </p:nvSpPr>
        <p:spPr bwMode="auto">
          <a:xfrm>
            <a:off x="3048000" y="461019"/>
            <a:ext cx="2802814" cy="142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900" b="1" dirty="0">
                <a:solidFill>
                  <a:schemeClr val="bg1"/>
                </a:solidFill>
              </a:rPr>
              <a:t>Texture Based Method Block Diagram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1295400" y="1082616"/>
            <a:ext cx="6705600" cy="5470583"/>
            <a:chOff x="2914467" y="1231392"/>
            <a:chExt cx="3269543" cy="4118762"/>
          </a:xfrm>
        </p:grpSpPr>
        <p:sp>
          <p:nvSpPr>
            <p:cNvPr id="132" name="Rectangle 131"/>
            <p:cNvSpPr/>
            <p:nvPr/>
          </p:nvSpPr>
          <p:spPr>
            <a:xfrm>
              <a:off x="2914467" y="1565267"/>
              <a:ext cx="3269543" cy="371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Background removal/suppression in the DCT </a:t>
              </a:r>
              <a:r>
                <a:rPr lang="en-US" sz="1200" kern="1200" dirty="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domain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525564" y="2235753"/>
              <a:ext cx="1720986" cy="3128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    </a:t>
              </a:r>
              <a:r>
                <a:rPr lang="en-US" sz="12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Features Extraction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239825" y="3581322"/>
              <a:ext cx="2392319" cy="3640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Merging of text blocks into text </a:t>
              </a:r>
              <a:r>
                <a:rPr lang="en-US" sz="1200" kern="1200" dirty="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regions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183153" y="4317119"/>
              <a:ext cx="2571557" cy="3864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Refinement of identified text </a:t>
              </a:r>
              <a:r>
                <a:rPr lang="en-US" sz="1200" kern="1200" dirty="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regions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6" name="TextBox 8"/>
            <p:cNvSpPr txBox="1">
              <a:spLocks noChangeArrowheads="1"/>
            </p:cNvSpPr>
            <p:nvPr/>
          </p:nvSpPr>
          <p:spPr bwMode="auto">
            <a:xfrm>
              <a:off x="4466959" y="1231392"/>
              <a:ext cx="634913" cy="287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F(x,y)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7" name="TextBox 9"/>
            <p:cNvSpPr txBox="1">
              <a:spLocks noChangeArrowheads="1"/>
            </p:cNvSpPr>
            <p:nvPr/>
          </p:nvSpPr>
          <p:spPr bwMode="auto">
            <a:xfrm>
              <a:off x="4466959" y="1972668"/>
              <a:ext cx="1287729" cy="287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G(x,y)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8" name="TextBox 10"/>
            <p:cNvSpPr txBox="1">
              <a:spLocks noChangeArrowheads="1"/>
            </p:cNvSpPr>
            <p:nvPr/>
          </p:nvSpPr>
          <p:spPr bwMode="auto">
            <a:xfrm flipH="1">
              <a:off x="3759159" y="5063135"/>
              <a:ext cx="1123280" cy="287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Text regions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flipH="1">
              <a:off x="4252710" y="1241425"/>
              <a:ext cx="1669" cy="3238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H="1">
              <a:off x="4263822" y="1936876"/>
              <a:ext cx="101" cy="2891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4278209" y="2600204"/>
              <a:ext cx="3274" cy="2794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4255498" y="3231157"/>
              <a:ext cx="8424" cy="4041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4278209" y="3945165"/>
              <a:ext cx="1687" cy="35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4281483" y="4703289"/>
              <a:ext cx="17360" cy="3827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3525564" y="2879669"/>
              <a:ext cx="1654291" cy="3516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        Classification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084" name="TextBox 2083"/>
          <p:cNvSpPr txBox="1"/>
          <p:nvPr/>
        </p:nvSpPr>
        <p:spPr>
          <a:xfrm>
            <a:off x="3581400" y="228600"/>
            <a:ext cx="17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Work Flow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69041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776" y="1648314"/>
            <a:ext cx="8863224" cy="1745749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en-US" dirty="0"/>
              <a:t>  </a:t>
            </a:r>
            <a:r>
              <a:rPr lang="en-US" dirty="0">
                <a:latin typeface="Arial" pitchFamily="34" charset="0"/>
              </a:rPr>
              <a:t>Suppress the background from the image by  Dividing the image into 8x8 blocks.</a:t>
            </a:r>
          </a:p>
          <a:p>
            <a:pPr algn="just">
              <a:defRPr/>
            </a:pPr>
            <a:endParaRPr lang="en-US" dirty="0">
              <a:latin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en-US" dirty="0">
                <a:latin typeface="Arial" pitchFamily="34" charset="0"/>
              </a:rPr>
              <a:t>Apply DCT for every 8x8 block and suppress the background using high pass filter.</a:t>
            </a:r>
          </a:p>
          <a:p>
            <a:pPr algn="just">
              <a:defRPr/>
            </a:pPr>
            <a:endParaRPr lang="en-US" dirty="0">
              <a:latin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en-US" dirty="0">
                <a:latin typeface="Arial" pitchFamily="34" charset="0"/>
              </a:rPr>
              <a:t>Obtain processed image by performing inverse DCT on every 8x8</a:t>
            </a:r>
          </a:p>
          <a:p>
            <a:pPr algn="just">
              <a:defRPr/>
            </a:pPr>
            <a:r>
              <a:rPr lang="en-US" dirty="0">
                <a:latin typeface="Arial" pitchFamily="34" charset="0"/>
              </a:rPr>
              <a:t>block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52321" y="1142040"/>
            <a:ext cx="7788186" cy="4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200" i="1" dirty="0"/>
              <a:t>  </a:t>
            </a:r>
            <a:r>
              <a:rPr lang="en-US" sz="2200" b="1" dirty="0">
                <a:latin typeface="Arial" pitchFamily="34" charset="0"/>
              </a:rPr>
              <a:t>Background removal/suppression in the DCT domain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1921" y="3886969"/>
            <a:ext cx="1241280" cy="8482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DCT on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every8x8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9521" y="3886969"/>
            <a:ext cx="1110240" cy="8482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 (u, v)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High pass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4960" y="3872568"/>
            <a:ext cx="1110240" cy="8496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Inverse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DCT on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P(</a:t>
            </a:r>
            <a:r>
              <a:rPr lang="en-US" dirty="0" err="1">
                <a:solidFill>
                  <a:schemeClr val="tx1"/>
                </a:solidFill>
              </a:rPr>
              <a:t>u,v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456481" y="4310373"/>
            <a:ext cx="10454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1" y="4310373"/>
            <a:ext cx="10454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9761" y="4310373"/>
            <a:ext cx="10454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32480" y="4212443"/>
            <a:ext cx="104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TextBox 12"/>
          <p:cNvSpPr txBox="1">
            <a:spLocks noChangeArrowheads="1"/>
          </p:cNvSpPr>
          <p:nvPr/>
        </p:nvSpPr>
        <p:spPr bwMode="auto">
          <a:xfrm>
            <a:off x="652321" y="4016582"/>
            <a:ext cx="675662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13324" name="TextBox 13"/>
          <p:cNvSpPr txBox="1">
            <a:spLocks noChangeArrowheads="1"/>
          </p:cNvSpPr>
          <p:nvPr/>
        </p:nvSpPr>
        <p:spPr bwMode="auto">
          <a:xfrm>
            <a:off x="2939040" y="3886969"/>
            <a:ext cx="738179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/>
              <a:t>G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/>
              <a:t>)</a:t>
            </a:r>
          </a:p>
        </p:txBody>
      </p:sp>
      <p:sp>
        <p:nvSpPr>
          <p:cNvPr id="13325" name="TextBox 14"/>
          <p:cNvSpPr txBox="1">
            <a:spLocks noChangeArrowheads="1"/>
          </p:cNvSpPr>
          <p:nvPr/>
        </p:nvSpPr>
        <p:spPr bwMode="auto">
          <a:xfrm>
            <a:off x="5201281" y="3884089"/>
            <a:ext cx="710929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P(u,v)</a:t>
            </a:r>
          </a:p>
        </p:txBody>
      </p:sp>
      <p:sp>
        <p:nvSpPr>
          <p:cNvPr id="13326" name="TextBox 15"/>
          <p:cNvSpPr txBox="1">
            <a:spLocks noChangeArrowheads="1"/>
          </p:cNvSpPr>
          <p:nvPr/>
        </p:nvSpPr>
        <p:spPr bwMode="auto">
          <a:xfrm>
            <a:off x="7524001" y="3849525"/>
            <a:ext cx="715737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G(x,y)</a:t>
            </a: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1828800" y="5319918"/>
            <a:ext cx="457056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dirty="0">
                <a:latin typeface="Arial" pitchFamily="34" charset="0"/>
              </a:rPr>
              <a:t>Where,</a:t>
            </a:r>
          </a:p>
          <a:p>
            <a:r>
              <a:rPr lang="en-US" i="1" dirty="0">
                <a:latin typeface="Arial" pitchFamily="34" charset="0"/>
              </a:rPr>
              <a:t>G(</a:t>
            </a:r>
            <a:r>
              <a:rPr lang="en-US" i="1" dirty="0" err="1">
                <a:latin typeface="Arial" pitchFamily="34" charset="0"/>
              </a:rPr>
              <a:t>u,v</a:t>
            </a:r>
            <a:r>
              <a:rPr lang="en-US" i="1" dirty="0">
                <a:latin typeface="Arial" pitchFamily="34" charset="0"/>
              </a:rPr>
              <a:t>) </a:t>
            </a:r>
            <a:r>
              <a:rPr lang="en-US" dirty="0">
                <a:latin typeface="Arial" pitchFamily="34" charset="0"/>
              </a:rPr>
              <a:t>is DCT matrix of input image </a:t>
            </a:r>
            <a:r>
              <a:rPr lang="en-US" i="1" dirty="0">
                <a:latin typeface="Arial" pitchFamily="34" charset="0"/>
              </a:rPr>
              <a:t>f(</a:t>
            </a:r>
            <a:r>
              <a:rPr lang="en-US" i="1" dirty="0" err="1">
                <a:latin typeface="Arial" pitchFamily="34" charset="0"/>
              </a:rPr>
              <a:t>x,y</a:t>
            </a:r>
            <a:r>
              <a:rPr lang="en-US" i="1" dirty="0">
                <a:latin typeface="Arial" pitchFamily="34" charset="0"/>
              </a:rPr>
              <a:t>).</a:t>
            </a:r>
          </a:p>
          <a:p>
            <a:r>
              <a:rPr lang="en-US" i="1" dirty="0">
                <a:latin typeface="Arial" pitchFamily="34" charset="0"/>
              </a:rPr>
              <a:t>P(</a:t>
            </a:r>
            <a:r>
              <a:rPr lang="en-US" i="1" dirty="0" err="1">
                <a:latin typeface="Arial" pitchFamily="34" charset="0"/>
              </a:rPr>
              <a:t>u,v</a:t>
            </a:r>
            <a:r>
              <a:rPr lang="en-US" i="1" dirty="0">
                <a:latin typeface="Arial" pitchFamily="34" charset="0"/>
              </a:rPr>
              <a:t>) </a:t>
            </a:r>
            <a:r>
              <a:rPr lang="en-US" dirty="0">
                <a:latin typeface="Arial" pitchFamily="34" charset="0"/>
              </a:rPr>
              <a:t>is Processed DCT matrix.</a:t>
            </a:r>
          </a:p>
          <a:p>
            <a:r>
              <a:rPr lang="en-US" i="1" dirty="0">
                <a:latin typeface="Arial" pitchFamily="34" charset="0"/>
              </a:rPr>
              <a:t>g(</a:t>
            </a:r>
            <a:r>
              <a:rPr lang="en-US" i="1" dirty="0" err="1">
                <a:latin typeface="Arial" pitchFamily="34" charset="0"/>
              </a:rPr>
              <a:t>x,y</a:t>
            </a:r>
            <a:r>
              <a:rPr lang="en-US" i="1" dirty="0">
                <a:latin typeface="Arial" pitchFamily="34" charset="0"/>
              </a:rPr>
              <a:t>) </a:t>
            </a:r>
            <a:r>
              <a:rPr lang="en-US" dirty="0">
                <a:latin typeface="Arial" pitchFamily="34" charset="0"/>
              </a:rPr>
              <a:t>is background suppressed image.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1959840" y="4972843"/>
            <a:ext cx="589464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r>
              <a:rPr lang="en-US" dirty="0"/>
              <a:t>Figure 2: High Pass Filter for Background Removal using DCT</a:t>
            </a:r>
          </a:p>
        </p:txBody>
      </p:sp>
      <p:sp>
        <p:nvSpPr>
          <p:cNvPr id="13329" name="TextBox 26"/>
          <p:cNvSpPr txBox="1">
            <a:spLocks noChangeArrowheads="1"/>
          </p:cNvSpPr>
          <p:nvPr/>
        </p:nvSpPr>
        <p:spPr bwMode="auto">
          <a:xfrm>
            <a:off x="748801" y="383080"/>
            <a:ext cx="6156000" cy="52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900" b="1" dirty="0"/>
              <a:t>Texture Based Method </a:t>
            </a:r>
          </a:p>
        </p:txBody>
      </p:sp>
    </p:spTree>
    <p:extLst>
      <p:ext uri="{BB962C8B-B14F-4D97-AF65-F5344CB8AC3E}">
        <p14:creationId xmlns:p14="http://schemas.microsoft.com/office/powerpoint/2010/main" xmlns="" val="35858878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762000" y="838200"/>
            <a:ext cx="3147493" cy="4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i="1" dirty="0"/>
              <a:t> </a:t>
            </a:r>
            <a:r>
              <a:rPr lang="en-US" sz="2200" b="1" dirty="0">
                <a:latin typeface="Arial" pitchFamily="34" charset="0"/>
              </a:rPr>
              <a:t>Features Extraction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09600" y="1371600"/>
            <a:ext cx="809064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pPr algn="just" eaLnBrk="0" hangingPunct="0"/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Extract the texture features like homogeneity and contrast for each block in all four orientations 0, 45, 90and 135 degrees 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/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/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85800" y="2057400"/>
            <a:ext cx="7069440" cy="174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endParaRPr lang="en-US" i="1" dirty="0" smtClean="0">
              <a:latin typeface="Arial" pitchFamily="34" charset="0"/>
            </a:endParaRPr>
          </a:p>
          <a:p>
            <a:r>
              <a:rPr lang="en-US" i="1" dirty="0" smtClean="0">
                <a:latin typeface="Arial" pitchFamily="34" charset="0"/>
              </a:rPr>
              <a:t>D </a:t>
            </a:r>
            <a:r>
              <a:rPr lang="en-US" dirty="0">
                <a:latin typeface="Arial" pitchFamily="34" charset="0"/>
              </a:rPr>
              <a:t>= [ </a:t>
            </a:r>
            <a:r>
              <a:rPr lang="en-US" i="1" dirty="0">
                <a:latin typeface="Arial" pitchFamily="34" charset="0"/>
              </a:rPr>
              <a:t>X1, X2, X3…………………… XN</a:t>
            </a:r>
            <a:r>
              <a:rPr lang="en-US" dirty="0">
                <a:latin typeface="Arial" pitchFamily="34" charset="0"/>
              </a:rPr>
              <a:t>] T is a 50*50 block </a:t>
            </a:r>
          </a:p>
          <a:p>
            <a:r>
              <a:rPr lang="en-US" i="1" dirty="0">
                <a:latin typeface="Arial" pitchFamily="34" charset="0"/>
              </a:rPr>
              <a:t>Xi </a:t>
            </a:r>
            <a:r>
              <a:rPr lang="en-US" dirty="0">
                <a:latin typeface="Arial" pitchFamily="34" charset="0"/>
              </a:rPr>
              <a:t>= [</a:t>
            </a:r>
            <a:r>
              <a:rPr lang="en-US" i="1" dirty="0" err="1">
                <a:latin typeface="Arial" pitchFamily="34" charset="0"/>
              </a:rPr>
              <a:t>rmin</a:t>
            </a:r>
            <a:r>
              <a:rPr lang="en-US" i="1" dirty="0">
                <a:latin typeface="Arial" pitchFamily="34" charset="0"/>
              </a:rPr>
              <a:t>, </a:t>
            </a:r>
            <a:r>
              <a:rPr lang="en-US" i="1" dirty="0" err="1">
                <a:latin typeface="Arial" pitchFamily="34" charset="0"/>
              </a:rPr>
              <a:t>rmax</a:t>
            </a:r>
            <a:r>
              <a:rPr lang="en-US" i="1" dirty="0">
                <a:latin typeface="Arial" pitchFamily="34" charset="0"/>
              </a:rPr>
              <a:t>, </a:t>
            </a:r>
            <a:r>
              <a:rPr lang="en-US" i="1" dirty="0" err="1">
                <a:latin typeface="Arial" pitchFamily="34" charset="0"/>
              </a:rPr>
              <a:t>cmin</a:t>
            </a:r>
            <a:r>
              <a:rPr lang="en-US" i="1" dirty="0">
                <a:latin typeface="Arial" pitchFamily="34" charset="0"/>
              </a:rPr>
              <a:t>, </a:t>
            </a:r>
            <a:r>
              <a:rPr lang="en-US" i="1" dirty="0" err="1">
                <a:latin typeface="Arial" pitchFamily="34" charset="0"/>
              </a:rPr>
              <a:t>cmax</a:t>
            </a:r>
            <a:r>
              <a:rPr lang="en-US" i="1" dirty="0">
                <a:latin typeface="Arial" pitchFamily="34" charset="0"/>
              </a:rPr>
              <a:t>, f1,f2,f3,f4,f5,f6,f7,f8</a:t>
            </a:r>
            <a:r>
              <a:rPr lang="en-US" dirty="0">
                <a:latin typeface="Arial" pitchFamily="34" charset="0"/>
              </a:rPr>
              <a:t>]</a:t>
            </a:r>
          </a:p>
          <a:p>
            <a:r>
              <a:rPr lang="en-US" dirty="0">
                <a:latin typeface="Arial" pitchFamily="34" charset="0"/>
              </a:rPr>
              <a:t>f1,f3,f5,f7 are Homogeneity at 0,45,90,135 degree orientations</a:t>
            </a:r>
          </a:p>
          <a:p>
            <a:r>
              <a:rPr lang="en-US" dirty="0">
                <a:latin typeface="Arial" pitchFamily="34" charset="0"/>
              </a:rPr>
              <a:t>f2,f4,f6,f8 are Contrast at 0,45,90,135 degree orientations</a:t>
            </a:r>
          </a:p>
          <a:p>
            <a:endParaRPr lang="en-US" dirty="0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085760" y="5332880"/>
            <a:ext cx="568224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i="1" dirty="0"/>
              <a:t>P corresponds to </a:t>
            </a:r>
            <a:r>
              <a:rPr lang="en-US" i="1" dirty="0" err="1"/>
              <a:t>cooccurrence</a:t>
            </a:r>
            <a:r>
              <a:rPr lang="en-US" i="1" dirty="0"/>
              <a:t> matrix at a given degree.</a:t>
            </a:r>
          </a:p>
          <a:p>
            <a:r>
              <a:rPr lang="en-US" i="1" dirty="0"/>
              <a:t>R is normalized value of </a:t>
            </a:r>
            <a:r>
              <a:rPr lang="en-US" i="1" dirty="0" err="1"/>
              <a:t>cooccurrence</a:t>
            </a:r>
            <a:r>
              <a:rPr lang="en-US" i="1" dirty="0"/>
              <a:t> matrix P.</a:t>
            </a:r>
          </a:p>
          <a:p>
            <a:r>
              <a:rPr lang="en-US" i="1" dirty="0"/>
              <a:t>N is total number of blocks.</a:t>
            </a:r>
          </a:p>
          <a:p>
            <a:r>
              <a:rPr lang="en-US" i="1" dirty="0" err="1"/>
              <a:t>QxQ</a:t>
            </a:r>
            <a:r>
              <a:rPr lang="en-US" i="1" dirty="0"/>
              <a:t> is dimension of block size which is chosen as 50x50.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3581400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</a:t>
            </a:r>
            <a:r>
              <a:rPr lang="en-US" sz="1200" dirty="0" smtClean="0"/>
              <a:t>Q   Q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Homogeneity                   =      ∑ ∑ ( P(</a:t>
            </a:r>
            <a:r>
              <a:rPr lang="en-US" dirty="0" err="1" smtClean="0"/>
              <a:t>i,j</a:t>
            </a:r>
            <a:r>
              <a:rPr lang="en-US" dirty="0" smtClean="0"/>
              <a:t>)/R)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                                                    </a:t>
            </a:r>
            <a:r>
              <a:rPr lang="en-US" sz="1000" dirty="0" err="1" smtClean="0"/>
              <a:t>i</a:t>
            </a:r>
            <a:r>
              <a:rPr lang="en-US" sz="1000" dirty="0" smtClean="0"/>
              <a:t>=1  j=1</a:t>
            </a:r>
          </a:p>
          <a:p>
            <a:r>
              <a:rPr lang="en-US" dirty="0" smtClean="0"/>
              <a:t>                                                    </a:t>
            </a:r>
            <a:r>
              <a:rPr lang="en-US" sz="1100" dirty="0" smtClean="0"/>
              <a:t>Q-1         Q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Contrast                            =      ∑ n2 ∑ ( P(</a:t>
            </a:r>
            <a:r>
              <a:rPr lang="en-US" dirty="0" err="1" smtClean="0"/>
              <a:t>i,j</a:t>
            </a:r>
            <a:r>
              <a:rPr lang="en-US" dirty="0" smtClean="0"/>
              <a:t>) /R)</a:t>
            </a:r>
          </a:p>
          <a:p>
            <a:r>
              <a:rPr lang="en-US" dirty="0" smtClean="0"/>
              <a:t>                                                    </a:t>
            </a:r>
            <a:r>
              <a:rPr lang="en-US" sz="850" dirty="0" smtClean="0"/>
              <a:t>n=1  |i-j|=n</a:t>
            </a:r>
          </a:p>
        </p:txBody>
      </p:sp>
    </p:spTree>
    <p:extLst>
      <p:ext uri="{BB962C8B-B14F-4D97-AF65-F5344CB8AC3E}">
        <p14:creationId xmlns:p14="http://schemas.microsoft.com/office/powerpoint/2010/main" xmlns="" val="35410547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619430"/>
            <a:ext cx="8229600" cy="5831012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fi-FI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marL="400326" indent="0">
              <a:buNone/>
              <a:tabLst>
                <a:tab pos="728651" algn="l"/>
              </a:tabLst>
              <a:defRPr/>
            </a:pPr>
            <a:endParaRPr sz="2200" dirty="0" smtClean="0"/>
          </a:p>
          <a:p>
            <a:pPr marL="400326" indent="0">
              <a:buNone/>
              <a:tabLst>
                <a:tab pos="728651" algn="l"/>
              </a:tabLst>
              <a:defRPr/>
            </a:pPr>
            <a:r>
              <a:rPr sz="2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 blocks, having lesser homogenity and higher contrast are possible text blocks</a:t>
            </a:r>
            <a:endParaRPr sz="2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300" dirty="0"/>
              <a:t>Class </a:t>
            </a:r>
            <a:r>
              <a:rPr lang="en-US" sz="1300" i="1" dirty="0"/>
              <a:t>w1 if d1(Xi) is satisfied, and d2(Xi) is satisfied</a:t>
            </a:r>
          </a:p>
          <a:p>
            <a:pPr>
              <a:defRPr/>
            </a:pPr>
            <a:r>
              <a:rPr lang="en-US" sz="1300" dirty="0"/>
              <a:t>Class </a:t>
            </a:r>
            <a:r>
              <a:rPr lang="en-US" sz="1300" i="1" dirty="0"/>
              <a:t>w2 otherwise</a:t>
            </a:r>
          </a:p>
          <a:p>
            <a:pPr>
              <a:defRPr/>
            </a:pPr>
            <a:r>
              <a:rPr lang="en-US" sz="1300" i="1" dirty="0"/>
              <a:t>Where,</a:t>
            </a:r>
          </a:p>
          <a:p>
            <a:pPr>
              <a:defRPr/>
            </a:pPr>
            <a:r>
              <a:rPr lang="en-US" sz="1300" i="1" dirty="0"/>
              <a:t>d1(Xi) is a discriminant function which defines/specifies constraint on homogeneity value.</a:t>
            </a:r>
          </a:p>
          <a:p>
            <a:pPr>
              <a:defRPr/>
            </a:pPr>
            <a:r>
              <a:rPr lang="en-US" sz="1300" i="1" dirty="0"/>
              <a:t>d2(Xi) is a discriminant function which defines/specifies constraint on  Contrast value.</a:t>
            </a:r>
          </a:p>
          <a:p>
            <a:pPr marL="97967" indent="0">
              <a:buNone/>
              <a:defRPr/>
            </a:pPr>
            <a:r>
              <a:rPr lang="en-US" sz="1300" i="1" dirty="0"/>
              <a:t>       d1(Xi)=           satisfied if Xi (</a:t>
            </a:r>
            <a:r>
              <a:rPr lang="en-US" sz="1300" i="1" dirty="0" err="1"/>
              <a:t>fj</a:t>
            </a:r>
            <a:r>
              <a:rPr lang="en-US" sz="1300" i="1" dirty="0"/>
              <a:t>) &lt;= T1, </a:t>
            </a:r>
            <a:r>
              <a:rPr lang="en-US" sz="1300" dirty="0"/>
              <a:t>∀ </a:t>
            </a:r>
            <a:r>
              <a:rPr lang="en-US" sz="1300" i="1" dirty="0"/>
              <a:t>i=1, N and j = 1,3,5,7 </a:t>
            </a:r>
            <a:endParaRPr lang="en-US" sz="1300" dirty="0"/>
          </a:p>
          <a:p>
            <a:pPr marL="97967" indent="0">
              <a:buNone/>
              <a:defRPr/>
            </a:pPr>
            <a:r>
              <a:rPr lang="en-US" sz="1300" i="1" dirty="0"/>
              <a:t>                              Not satisfied otherwise</a:t>
            </a:r>
          </a:p>
          <a:p>
            <a:pPr marL="97967" indent="0">
              <a:buNone/>
              <a:defRPr/>
            </a:pPr>
            <a:r>
              <a:rPr lang="en-US" sz="1300" i="1" dirty="0"/>
              <a:t>     d2(Xi)=             satisfied if Xi(</a:t>
            </a:r>
            <a:r>
              <a:rPr lang="en-US" sz="1300" i="1" dirty="0" err="1"/>
              <a:t>fj</a:t>
            </a:r>
            <a:r>
              <a:rPr lang="en-US" sz="1300" i="1" dirty="0"/>
              <a:t>) &gt;=T2 </a:t>
            </a:r>
            <a:r>
              <a:rPr lang="en-US" sz="1300" dirty="0"/>
              <a:t>∀ </a:t>
            </a:r>
            <a:r>
              <a:rPr lang="en-US" sz="1300" i="1" dirty="0"/>
              <a:t>i=1,N and ,j = 2,4,6,8 </a:t>
            </a:r>
            <a:r>
              <a:rPr lang="en-US" sz="1300" dirty="0"/>
              <a:t>(11)</a:t>
            </a:r>
          </a:p>
          <a:p>
            <a:pPr marL="97967" indent="0">
              <a:buNone/>
              <a:defRPr/>
            </a:pPr>
            <a:r>
              <a:rPr lang="en-US" sz="1300" i="1" dirty="0"/>
              <a:t>                             Not satisfied otherwise</a:t>
            </a:r>
            <a:endParaRPr lang="en-US" sz="1300" dirty="0"/>
          </a:p>
          <a:p>
            <a:pPr>
              <a:defRPr/>
            </a:pPr>
            <a:r>
              <a:rPr lang="en-US" sz="1300" i="1" dirty="0"/>
              <a:t>Where,</a:t>
            </a:r>
          </a:p>
          <a:p>
            <a:pPr>
              <a:defRPr/>
            </a:pPr>
            <a:r>
              <a:rPr lang="en-US" sz="1300" i="1" dirty="0"/>
              <a:t>T1 corresponds to threshold on homogeneity (T1 = 0.4), chosen empirically.</a:t>
            </a:r>
          </a:p>
          <a:p>
            <a:pPr>
              <a:defRPr/>
            </a:pPr>
            <a:r>
              <a:rPr lang="en-US" sz="1300" i="1" dirty="0"/>
              <a:t>T2 corresponds to threshold on contrast T2 = (50), chosen empirically.</a:t>
            </a:r>
          </a:p>
          <a:p>
            <a:pPr marL="97967" indent="0">
              <a:buNone/>
              <a:defRPr/>
            </a:pPr>
            <a:endParaRPr sz="1100" dirty="0">
              <a:solidFill>
                <a:sysClr val="windowText" lastClr="000000"/>
              </a:solidFill>
            </a:endParaRPr>
          </a:p>
          <a:p>
            <a:pPr marL="1575928" lvl="3" indent="0">
              <a:buNone/>
              <a:tabLst>
                <a:tab pos="728651" algn="l"/>
              </a:tabLst>
              <a:defRPr/>
            </a:pPr>
            <a:endParaRPr lang="en-IN" sz="1100" dirty="0">
              <a:solidFill>
                <a:sysClr val="windowText" lastClr="000000"/>
              </a:solidFill>
            </a:endParaRPr>
          </a:p>
          <a:p>
            <a:pPr marL="0" indent="0">
              <a:defRPr/>
            </a:pPr>
            <a:endParaRPr lang="en-IN" sz="1100" dirty="0">
              <a:solidFill>
                <a:sysClr val="windowText" lastClr="000000"/>
              </a:solidFill>
            </a:endParaRPr>
          </a:p>
          <a:p>
            <a:pPr marL="571689" indent="-171363">
              <a:buFont typeface="Wingdings" pitchFamily="2" charset="2"/>
              <a:buChar char="q"/>
              <a:tabLst>
                <a:tab pos="728651" algn="l"/>
              </a:tabLst>
              <a:defRPr/>
            </a:pPr>
            <a:endParaRPr sz="22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620073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Classification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9448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685800" y="609600"/>
            <a:ext cx="6781800" cy="69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pPr marL="743226" indent="-342900">
              <a:buFont typeface="Wingdings" pitchFamily="2" charset="2"/>
              <a:buChar char="§"/>
              <a:tabLst>
                <a:tab pos="728651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Merging of text </a:t>
            </a:r>
            <a:r>
              <a:rPr lang="en-US" sz="2200" b="1" dirty="0" smtClean="0">
                <a:solidFill>
                  <a:srgbClr val="000000"/>
                </a:solidFill>
              </a:rPr>
              <a:t>blocks</a:t>
            </a:r>
          </a:p>
          <a:p>
            <a:pPr marL="400326">
              <a:tabLst>
                <a:tab pos="728651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Merging </a:t>
            </a:r>
            <a:r>
              <a:rPr lang="en-US" dirty="0">
                <a:solidFill>
                  <a:srgbClr val="000000"/>
                </a:solidFill>
              </a:rPr>
              <a:t>the adjacent text blocks (to a bigger rectangular block)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810152" y="1676400"/>
            <a:ext cx="6923520" cy="47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sz="1500" b="1" i="1" dirty="0"/>
              <a:t>Algorithm:</a:t>
            </a:r>
          </a:p>
          <a:p>
            <a:r>
              <a:rPr lang="en-US" sz="1500" b="1" i="1" dirty="0"/>
              <a:t>Input</a:t>
            </a:r>
            <a:r>
              <a:rPr lang="en-US" sz="1500" i="1" dirty="0"/>
              <a:t>: </a:t>
            </a:r>
            <a:r>
              <a:rPr lang="en-US" sz="1500" dirty="0"/>
              <a:t>Vector </a:t>
            </a:r>
            <a:r>
              <a:rPr lang="en-US" sz="1500" b="1" i="1" dirty="0"/>
              <a:t>B </a:t>
            </a:r>
            <a:r>
              <a:rPr lang="en-US" sz="1500" dirty="0"/>
              <a:t>which contains coordinates of identified text</a:t>
            </a:r>
          </a:p>
          <a:p>
            <a:r>
              <a:rPr lang="en-US" sz="1500" dirty="0"/>
              <a:t>blocks</a:t>
            </a:r>
          </a:p>
          <a:p>
            <a:r>
              <a:rPr lang="en-US" sz="1500" b="1" i="1" dirty="0"/>
              <a:t>Output</a:t>
            </a:r>
            <a:r>
              <a:rPr lang="en-US" sz="1500" i="1" dirty="0"/>
              <a:t>: </a:t>
            </a:r>
            <a:r>
              <a:rPr lang="en-US" sz="1500" dirty="0"/>
              <a:t>Vector </a:t>
            </a:r>
            <a:r>
              <a:rPr lang="en-US" sz="1500" b="1" i="1" dirty="0"/>
              <a:t>R </a:t>
            </a:r>
            <a:r>
              <a:rPr lang="en-US" sz="1500" dirty="0"/>
              <a:t>which records text regions</a:t>
            </a:r>
          </a:p>
          <a:p>
            <a:r>
              <a:rPr lang="en-US" sz="1500" b="1" i="1" dirty="0"/>
              <a:t>Begin</a:t>
            </a:r>
          </a:p>
          <a:p>
            <a:r>
              <a:rPr lang="en-US" sz="1500" i="1" dirty="0"/>
              <a:t>1. </a:t>
            </a:r>
            <a:r>
              <a:rPr lang="en-US" sz="1500" dirty="0"/>
              <a:t>Choose the first block </a:t>
            </a:r>
            <a:r>
              <a:rPr lang="en-US" sz="1500" b="1" i="1" dirty="0"/>
              <a:t>Cs </a:t>
            </a:r>
            <a:r>
              <a:rPr lang="en-US" sz="1500" dirty="0"/>
              <a:t>from vector </a:t>
            </a:r>
            <a:r>
              <a:rPr lang="en-US" sz="1500" b="1" i="1" dirty="0"/>
              <a:t>B</a:t>
            </a:r>
            <a:r>
              <a:rPr lang="en-US" sz="1500" i="1" dirty="0"/>
              <a:t>.</a:t>
            </a:r>
          </a:p>
          <a:p>
            <a:r>
              <a:rPr lang="en-US" sz="1500" i="1" dirty="0"/>
              <a:t>2. </a:t>
            </a:r>
            <a:r>
              <a:rPr lang="en-US" sz="1500" dirty="0"/>
              <a:t>Initialize coordinates of a new text region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dirty="0"/>
              <a:t>to coordinates of</a:t>
            </a:r>
          </a:p>
          <a:p>
            <a:r>
              <a:rPr lang="en-US" sz="1500" b="1" i="1" dirty="0"/>
              <a:t>block Cs</a:t>
            </a:r>
            <a:r>
              <a:rPr lang="en-US" sz="1500" i="1" dirty="0"/>
              <a:t>.</a:t>
            </a:r>
          </a:p>
          <a:p>
            <a:r>
              <a:rPr lang="en-US" sz="1500" i="1" dirty="0"/>
              <a:t>3. </a:t>
            </a:r>
            <a:r>
              <a:rPr lang="en-US" sz="1500" b="1" dirty="0"/>
              <a:t>Se</a:t>
            </a:r>
            <a:r>
              <a:rPr lang="en-US" sz="1500" dirty="0"/>
              <a:t>lect next block </a:t>
            </a:r>
            <a:r>
              <a:rPr lang="en-US" sz="1500" b="1" i="1" dirty="0" err="1"/>
              <a:t>Cp</a:t>
            </a:r>
            <a:r>
              <a:rPr lang="en-US" sz="1500" b="1" i="1" dirty="0"/>
              <a:t> </a:t>
            </a:r>
            <a:r>
              <a:rPr lang="en-US" sz="1500" dirty="0"/>
              <a:t>from the vector </a:t>
            </a:r>
            <a:r>
              <a:rPr lang="en-US" sz="1500" b="1" i="1" dirty="0"/>
              <a:t>B</a:t>
            </a:r>
            <a:r>
              <a:rPr lang="en-US" sz="1500" i="1" dirty="0"/>
              <a:t>.</a:t>
            </a:r>
          </a:p>
          <a:p>
            <a:r>
              <a:rPr lang="en-US" sz="1500" i="1" dirty="0"/>
              <a:t>4. </a:t>
            </a:r>
            <a:r>
              <a:rPr lang="en-US" sz="1500" b="1" i="1" dirty="0"/>
              <a:t>if </a:t>
            </a:r>
            <a:r>
              <a:rPr lang="en-US" sz="1500" dirty="0"/>
              <a:t>(the block </a:t>
            </a:r>
            <a:r>
              <a:rPr lang="en-US" sz="1500" i="1" dirty="0" err="1"/>
              <a:t>Cp</a:t>
            </a:r>
            <a:r>
              <a:rPr lang="en-US" sz="1500" i="1" dirty="0"/>
              <a:t> </a:t>
            </a:r>
            <a:r>
              <a:rPr lang="en-US" sz="1500" dirty="0"/>
              <a:t>is connected to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i="1" dirty="0"/>
              <a:t>in </a:t>
            </a:r>
            <a:r>
              <a:rPr lang="en-US" sz="1500" dirty="0"/>
              <a:t>row or column) </a:t>
            </a:r>
            <a:r>
              <a:rPr lang="en-US" sz="1500" b="1" i="1" dirty="0"/>
              <a:t>then</a:t>
            </a:r>
          </a:p>
          <a:p>
            <a:r>
              <a:rPr lang="en-US" sz="1500" b="1" i="1" dirty="0"/>
              <a:t>begin</a:t>
            </a:r>
          </a:p>
          <a:p>
            <a:r>
              <a:rPr lang="en-US" sz="1500" dirty="0"/>
              <a:t>Merge and update coordinates </a:t>
            </a:r>
            <a:r>
              <a:rPr lang="en-US" sz="1500" i="1" dirty="0" err="1"/>
              <a:t>rmin</a:t>
            </a:r>
            <a:r>
              <a:rPr lang="en-US" sz="1500" i="1" dirty="0"/>
              <a:t>, </a:t>
            </a:r>
            <a:r>
              <a:rPr lang="en-US" sz="1500" i="1" dirty="0" err="1"/>
              <a:t>rmax</a:t>
            </a:r>
            <a:r>
              <a:rPr lang="en-US" sz="1500" i="1" dirty="0"/>
              <a:t>, </a:t>
            </a:r>
            <a:r>
              <a:rPr lang="en-US" sz="1500" i="1" dirty="0" err="1"/>
              <a:t>cmin</a:t>
            </a:r>
            <a:r>
              <a:rPr lang="en-US" sz="1500" i="1" dirty="0"/>
              <a:t>, </a:t>
            </a:r>
            <a:r>
              <a:rPr lang="en-US" sz="1500" i="1" dirty="0" err="1"/>
              <a:t>cmax</a:t>
            </a:r>
            <a:r>
              <a:rPr lang="en-US" sz="1500" i="1" dirty="0"/>
              <a:t> </a:t>
            </a:r>
            <a:r>
              <a:rPr lang="en-US" sz="1500" dirty="0"/>
              <a:t>of block </a:t>
            </a:r>
            <a:r>
              <a:rPr lang="en-US" sz="1500" b="1" i="1" dirty="0" err="1"/>
              <a:t>ri</a:t>
            </a:r>
            <a:r>
              <a:rPr lang="en-US" sz="1500" i="1" dirty="0"/>
              <a:t>.</a:t>
            </a:r>
          </a:p>
          <a:p>
            <a:r>
              <a:rPr lang="en-US" sz="1500" i="1" dirty="0" err="1"/>
              <a:t>rmin</a:t>
            </a:r>
            <a:r>
              <a:rPr lang="en-US" sz="1500" i="1" dirty="0"/>
              <a:t> = min{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i="1" dirty="0"/>
              <a:t>[</a:t>
            </a:r>
            <a:r>
              <a:rPr lang="en-US" sz="1500" i="1" dirty="0" err="1"/>
              <a:t>rmin</a:t>
            </a:r>
            <a:r>
              <a:rPr lang="en-US" sz="1500" i="1" dirty="0"/>
              <a:t> ], </a:t>
            </a:r>
            <a:r>
              <a:rPr lang="en-US" sz="1500" i="1" dirty="0" err="1"/>
              <a:t>Cp</a:t>
            </a:r>
            <a:r>
              <a:rPr lang="en-US" sz="1500" i="1" dirty="0"/>
              <a:t>[</a:t>
            </a:r>
            <a:r>
              <a:rPr lang="en-US" sz="1500" i="1" dirty="0" err="1"/>
              <a:t>rmin</a:t>
            </a:r>
            <a:r>
              <a:rPr lang="en-US" sz="1500" i="1" dirty="0"/>
              <a:t>] } </a:t>
            </a:r>
            <a:r>
              <a:rPr lang="en-US" sz="1500" i="1" dirty="0" err="1"/>
              <a:t>rmax</a:t>
            </a:r>
            <a:r>
              <a:rPr lang="en-US" sz="1500" i="1" dirty="0"/>
              <a:t> = max{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i="1" dirty="0"/>
              <a:t>[</a:t>
            </a:r>
            <a:r>
              <a:rPr lang="en-US" sz="1500" i="1" dirty="0" err="1"/>
              <a:t>rmax</a:t>
            </a:r>
            <a:r>
              <a:rPr lang="en-US" sz="1500" i="1" dirty="0"/>
              <a:t> ], </a:t>
            </a:r>
            <a:r>
              <a:rPr lang="en-US" sz="1500" i="1" dirty="0" err="1"/>
              <a:t>Cp</a:t>
            </a:r>
            <a:r>
              <a:rPr lang="en-US" sz="1500" i="1" dirty="0"/>
              <a:t>[</a:t>
            </a:r>
            <a:r>
              <a:rPr lang="en-US" sz="1500" i="1" dirty="0" err="1"/>
              <a:t>rmax</a:t>
            </a:r>
            <a:r>
              <a:rPr lang="en-US" sz="1500" i="1" dirty="0"/>
              <a:t>] }</a:t>
            </a:r>
          </a:p>
          <a:p>
            <a:r>
              <a:rPr lang="en-US" sz="1500" i="1" dirty="0" err="1"/>
              <a:t>cmin</a:t>
            </a:r>
            <a:r>
              <a:rPr lang="en-US" sz="1500" i="1" dirty="0"/>
              <a:t> = min{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i="1" dirty="0"/>
              <a:t>[</a:t>
            </a:r>
            <a:r>
              <a:rPr lang="en-US" sz="1500" i="1" dirty="0" err="1"/>
              <a:t>cmin</a:t>
            </a:r>
            <a:r>
              <a:rPr lang="en-US" sz="1500" i="1" dirty="0"/>
              <a:t> ], </a:t>
            </a:r>
            <a:r>
              <a:rPr lang="en-US" sz="1500" i="1" dirty="0" err="1"/>
              <a:t>Cp</a:t>
            </a:r>
            <a:r>
              <a:rPr lang="en-US" sz="1500" i="1" dirty="0"/>
              <a:t>[</a:t>
            </a:r>
            <a:r>
              <a:rPr lang="en-US" sz="1500" i="1" dirty="0" err="1"/>
              <a:t>cmin</a:t>
            </a:r>
            <a:r>
              <a:rPr lang="en-US" sz="1500" i="1" dirty="0"/>
              <a:t>] } </a:t>
            </a:r>
            <a:r>
              <a:rPr lang="en-US" sz="1500" i="1" dirty="0" err="1"/>
              <a:t>cmax</a:t>
            </a:r>
            <a:r>
              <a:rPr lang="en-US" sz="1500" i="1" dirty="0"/>
              <a:t> = max{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i="1" dirty="0"/>
              <a:t>[</a:t>
            </a:r>
            <a:r>
              <a:rPr lang="en-US" sz="1500" i="1" dirty="0" err="1"/>
              <a:t>cmax</a:t>
            </a:r>
            <a:r>
              <a:rPr lang="en-US" sz="1500" i="1" dirty="0"/>
              <a:t> ], </a:t>
            </a:r>
            <a:r>
              <a:rPr lang="en-US" sz="1500" i="1" dirty="0" err="1"/>
              <a:t>Cp</a:t>
            </a:r>
            <a:r>
              <a:rPr lang="en-US" sz="1500" i="1" dirty="0"/>
              <a:t>[</a:t>
            </a:r>
            <a:r>
              <a:rPr lang="en-US" sz="1500" i="1" dirty="0" err="1"/>
              <a:t>cmax</a:t>
            </a:r>
            <a:r>
              <a:rPr lang="en-US" sz="1500" i="1" dirty="0"/>
              <a:t>] }</a:t>
            </a:r>
          </a:p>
          <a:p>
            <a:r>
              <a:rPr lang="en-US" sz="1500" b="1" i="1" dirty="0"/>
              <a:t>else</a:t>
            </a:r>
          </a:p>
          <a:p>
            <a:r>
              <a:rPr lang="en-US" sz="1500" dirty="0"/>
              <a:t>Store text region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dirty="0"/>
              <a:t>into vector </a:t>
            </a:r>
            <a:r>
              <a:rPr lang="en-US" sz="1500" b="1" i="1" dirty="0"/>
              <a:t>R</a:t>
            </a:r>
            <a:r>
              <a:rPr lang="en-US" sz="1500" i="1" dirty="0"/>
              <a:t>.</a:t>
            </a:r>
          </a:p>
          <a:p>
            <a:r>
              <a:rPr lang="en-US" sz="1500" dirty="0"/>
              <a:t>Initialize coordinates of a new text region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dirty="0"/>
              <a:t>to coordinates of</a:t>
            </a:r>
          </a:p>
          <a:p>
            <a:r>
              <a:rPr lang="en-US" sz="1500" dirty="0"/>
              <a:t>current </a:t>
            </a:r>
            <a:r>
              <a:rPr lang="en-US" sz="1500" i="1" dirty="0"/>
              <a:t>block </a:t>
            </a:r>
            <a:r>
              <a:rPr lang="en-US" sz="1500" b="1" i="1" dirty="0"/>
              <a:t>Cp</a:t>
            </a:r>
            <a:r>
              <a:rPr lang="en-US" sz="1500" i="1" dirty="0"/>
              <a:t>.</a:t>
            </a:r>
          </a:p>
          <a:p>
            <a:r>
              <a:rPr lang="en-US" sz="1500" b="1" i="1" dirty="0"/>
              <a:t>end</a:t>
            </a:r>
          </a:p>
          <a:p>
            <a:r>
              <a:rPr lang="en-US" sz="1500" i="1" dirty="0"/>
              <a:t>5. </a:t>
            </a:r>
            <a:r>
              <a:rPr lang="en-US" sz="1500" dirty="0"/>
              <a:t>Repeat steps </a:t>
            </a:r>
            <a:r>
              <a:rPr lang="en-US" sz="1500" i="1" dirty="0"/>
              <a:t>2 -5 </a:t>
            </a:r>
            <a:r>
              <a:rPr lang="en-US" sz="1500" dirty="0"/>
              <a:t>until </a:t>
            </a:r>
            <a:r>
              <a:rPr lang="en-US" sz="1500" i="1" dirty="0"/>
              <a:t>p=N1.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14153338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759</Words>
  <Application>Microsoft Office PowerPoint</Application>
  <PresentationFormat>On-screen Show (4:3)</PresentationFormat>
  <Paragraphs>123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RESULTS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Hina Bindu</dc:creator>
  <cp:lastModifiedBy>HP</cp:lastModifiedBy>
  <cp:revision>42</cp:revision>
  <dcterms:created xsi:type="dcterms:W3CDTF">2012-05-05T14:04:08Z</dcterms:created>
  <dcterms:modified xsi:type="dcterms:W3CDTF">2019-12-02T05:53:52Z</dcterms:modified>
</cp:coreProperties>
</file>