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167D6-D5D6-472F-8BA4-0E779997E01C}" v="300" dt="2021-01-17T23:37:33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4269" y="3946768"/>
            <a:ext cx="5518066" cy="2268559"/>
          </a:xfrm>
        </p:spPr>
        <p:txBody>
          <a:bodyPr/>
          <a:lstStyle/>
          <a:p>
            <a:r>
              <a:rPr lang="tr-TR" dirty="0">
                <a:cs typeface="Arial"/>
              </a:rPr>
              <a:t>DATABASES</a:t>
            </a:r>
            <a:endParaRPr lang="tr-T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E63234-983A-4ACB-A5A8-FEDE9A5B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3DD812-B7B7-467B-91F2-D135652D2DBD}"/>
              </a:ext>
            </a:extLst>
          </p:cNvPr>
          <p:cNvSpPr txBox="1"/>
          <p:nvPr/>
        </p:nvSpPr>
        <p:spPr>
          <a:xfrm>
            <a:off x="5706979" y="58874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/>
              <a:t>Amine FATHALLAH </a:t>
            </a:r>
            <a:endParaRPr lang="fr-FR" sz="1400" dirty="0">
              <a:cs typeface="Arial"/>
            </a:endParaRPr>
          </a:p>
          <a:p>
            <a:pPr algn="ctr"/>
            <a:r>
              <a:rPr lang="fr-FR" sz="1400" dirty="0" err="1">
                <a:cs typeface="Arial"/>
              </a:rPr>
              <a:t>GoMyCode</a:t>
            </a:r>
            <a:r>
              <a:rPr lang="fr-FR" sz="1400" dirty="0">
                <a:cs typeface="Arial"/>
              </a:rPr>
              <a:t> 20/21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D76F-C75F-4D10-B281-4069B665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Arial"/>
              </a:rPr>
              <a:t>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25926-3A58-47E9-AE6A-4B6A3576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907" y="2052116"/>
            <a:ext cx="8294770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1200" dirty="0">
                <a:latin typeface="Times New Roman"/>
                <a:ea typeface="+mn-lt"/>
                <a:cs typeface="+mn-lt"/>
              </a:rPr>
              <a:t>MySQL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an Oracle-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backed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open source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management system (RDBMS) 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based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on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Structured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Query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Language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(SQL). MySQL runs on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virtually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all platforms,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including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Linux, UNIX and Windows.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Although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it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can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be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used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in a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wide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range of applications, MySQL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most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often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associated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with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web applications and online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publishing</a:t>
            </a:r>
            <a:r>
              <a:rPr lang="fr-FR" sz="1200" dirty="0">
                <a:latin typeface="Times New Roman"/>
                <a:ea typeface="+mn-lt"/>
                <a:cs typeface="+mn-lt"/>
              </a:rPr>
              <a:t>.</a:t>
            </a:r>
            <a:endParaRPr lang="fr-FR" sz="1200">
              <a:latin typeface="Times New Roman"/>
              <a:cs typeface="Arial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200" dirty="0">
                <a:latin typeface="Times New Roman"/>
                <a:ea typeface="+mn-lt"/>
                <a:cs typeface="+mn-lt"/>
              </a:rPr>
              <a:t>MySQL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an important component of an open source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enterprise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stack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called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LAMP. LAMP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a web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development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platform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that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uses Linux as the operating system, Apache as the web server, MySQL as the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management system and PHP as the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object-oriented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scripting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language</a:t>
            </a:r>
            <a:r>
              <a:rPr lang="fr-FR" sz="1200" dirty="0">
                <a:latin typeface="Times New Roman"/>
                <a:ea typeface="+mn-lt"/>
                <a:cs typeface="+mn-lt"/>
              </a:rPr>
              <a:t>. (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Sometimes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Perl or Python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used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dirty="0" err="1">
                <a:latin typeface="Times New Roman"/>
                <a:ea typeface="+mn-lt"/>
                <a:cs typeface="+mn-lt"/>
              </a:rPr>
              <a:t>instead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of PHP.)</a:t>
            </a:r>
            <a:endParaRPr lang="fr-FR" sz="1200">
              <a:latin typeface="Times New Roman"/>
              <a:cs typeface="Arial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200" err="1">
                <a:latin typeface="Times New Roman"/>
                <a:ea typeface="+mn-lt"/>
                <a:cs typeface="+mn-lt"/>
              </a:rPr>
              <a:t>Originally</a:t>
            </a:r>
            <a:r>
              <a:rPr lang="fr-FR" sz="1200" dirty="0">
                <a:latin typeface="Times New Roman"/>
                <a:ea typeface="+mn-lt"/>
                <a:cs typeface="+mn-lt"/>
              </a:rPr>
              <a:t>, </a:t>
            </a:r>
            <a:r>
              <a:rPr lang="fr-FR" sz="1200" err="1">
                <a:latin typeface="Times New Roman"/>
                <a:ea typeface="+mn-lt"/>
                <a:cs typeface="+mn-lt"/>
              </a:rPr>
              <a:t>conceived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by the </a:t>
            </a:r>
            <a:r>
              <a:rPr lang="fr-FR" sz="1200" err="1">
                <a:latin typeface="Times New Roman"/>
                <a:ea typeface="+mn-lt"/>
                <a:cs typeface="+mn-lt"/>
              </a:rPr>
              <a:t>Swedish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err="1">
                <a:latin typeface="Times New Roman"/>
                <a:ea typeface="+mn-lt"/>
                <a:cs typeface="+mn-lt"/>
              </a:rPr>
              <a:t>company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MySQL AB, MySQL </a:t>
            </a:r>
            <a:r>
              <a:rPr lang="fr-FR" sz="1200" err="1">
                <a:latin typeface="Times New Roman"/>
                <a:ea typeface="+mn-lt"/>
                <a:cs typeface="+mn-lt"/>
              </a:rPr>
              <a:t>was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err="1">
                <a:latin typeface="Times New Roman"/>
                <a:ea typeface="+mn-lt"/>
                <a:cs typeface="+mn-lt"/>
              </a:rPr>
              <a:t>acquired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by Sun Microsystems in 2008 and </a:t>
            </a:r>
            <a:r>
              <a:rPr lang="fr-FR" sz="1200" err="1">
                <a:latin typeface="Times New Roman"/>
                <a:ea typeface="+mn-lt"/>
                <a:cs typeface="+mn-lt"/>
              </a:rPr>
              <a:t>then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by Oracle </a:t>
            </a:r>
            <a:r>
              <a:rPr lang="fr-FR" sz="1200" err="1">
                <a:latin typeface="Times New Roman"/>
                <a:ea typeface="+mn-lt"/>
                <a:cs typeface="+mn-lt"/>
              </a:rPr>
              <a:t>when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err="1">
                <a:latin typeface="Times New Roman"/>
                <a:ea typeface="+mn-lt"/>
                <a:cs typeface="+mn-lt"/>
              </a:rPr>
              <a:t>it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err="1">
                <a:latin typeface="Times New Roman"/>
                <a:ea typeface="+mn-lt"/>
                <a:cs typeface="+mn-lt"/>
              </a:rPr>
              <a:t>bought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Sun in 2010. </a:t>
            </a:r>
            <a:r>
              <a:rPr lang="fr-FR" sz="1200" err="1">
                <a:latin typeface="Times New Roman"/>
                <a:ea typeface="+mn-lt"/>
                <a:cs typeface="+mn-lt"/>
              </a:rPr>
              <a:t>Developers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can use MySQL </a:t>
            </a:r>
            <a:r>
              <a:rPr lang="fr-FR" sz="1200" err="1">
                <a:latin typeface="Times New Roman"/>
                <a:ea typeface="+mn-lt"/>
                <a:cs typeface="+mn-lt"/>
              </a:rPr>
              <a:t>under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the GNU General Public License (GPL), but </a:t>
            </a:r>
            <a:r>
              <a:rPr lang="fr-FR" sz="1200" err="1">
                <a:latin typeface="Times New Roman"/>
                <a:ea typeface="+mn-lt"/>
                <a:cs typeface="+mn-lt"/>
              </a:rPr>
              <a:t>enterprises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must </a:t>
            </a:r>
            <a:r>
              <a:rPr lang="fr-FR" sz="1200" err="1">
                <a:latin typeface="Times New Roman"/>
                <a:ea typeface="+mn-lt"/>
                <a:cs typeface="+mn-lt"/>
              </a:rPr>
              <a:t>obtain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a commercial </a:t>
            </a:r>
            <a:r>
              <a:rPr lang="fr-FR" sz="1200" err="1">
                <a:latin typeface="Times New Roman"/>
                <a:ea typeface="+mn-lt"/>
                <a:cs typeface="+mn-lt"/>
              </a:rPr>
              <a:t>license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err="1">
                <a:latin typeface="Times New Roman"/>
                <a:ea typeface="+mn-lt"/>
                <a:cs typeface="+mn-lt"/>
              </a:rPr>
              <a:t>from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Oracle.</a:t>
            </a:r>
            <a:endParaRPr lang="fr-FR" sz="1200">
              <a:latin typeface="Times New Roman"/>
              <a:cs typeface="Arial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200" err="1">
                <a:latin typeface="Times New Roman"/>
                <a:ea typeface="+mn-lt"/>
                <a:cs typeface="+mn-lt"/>
              </a:rPr>
              <a:t>Today</a:t>
            </a:r>
            <a:r>
              <a:rPr lang="fr-FR" sz="1200" dirty="0">
                <a:latin typeface="Times New Roman"/>
                <a:ea typeface="+mn-lt"/>
                <a:cs typeface="+mn-lt"/>
              </a:rPr>
              <a:t>, MySQL </a:t>
            </a:r>
            <a:r>
              <a:rPr lang="fr-FR" sz="1200" err="1">
                <a:latin typeface="Times New Roman"/>
                <a:ea typeface="+mn-lt"/>
                <a:cs typeface="+mn-lt"/>
              </a:rPr>
              <a:t>is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the RDBMS </a:t>
            </a:r>
            <a:r>
              <a:rPr lang="fr-FR" sz="1200" err="1">
                <a:latin typeface="Times New Roman"/>
                <a:ea typeface="+mn-lt"/>
                <a:cs typeface="+mn-lt"/>
              </a:rPr>
              <a:t>behind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  <a:r>
              <a:rPr lang="fr-FR" sz="1200" err="1">
                <a:latin typeface="Times New Roman"/>
                <a:ea typeface="+mn-lt"/>
                <a:cs typeface="+mn-lt"/>
              </a:rPr>
              <a:t>many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of the top </a:t>
            </a:r>
            <a:r>
              <a:rPr lang="fr-FR" sz="1200" err="1">
                <a:latin typeface="Times New Roman"/>
                <a:ea typeface="+mn-lt"/>
                <a:cs typeface="+mn-lt"/>
              </a:rPr>
              <a:t>websites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in the world and </a:t>
            </a:r>
            <a:r>
              <a:rPr lang="fr-FR" sz="1200" err="1">
                <a:latin typeface="Times New Roman"/>
                <a:ea typeface="+mn-lt"/>
                <a:cs typeface="+mn-lt"/>
              </a:rPr>
              <a:t>countless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 </a:t>
            </a:r>
            <a:r>
              <a:rPr lang="fr-FR" sz="1200" err="1">
                <a:latin typeface="Times New Roman"/>
                <a:ea typeface="+mn-lt"/>
                <a:cs typeface="+mn-lt"/>
              </a:rPr>
              <a:t>corporate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and consumer-</a:t>
            </a:r>
            <a:r>
              <a:rPr lang="fr-FR" sz="1200" err="1">
                <a:latin typeface="Times New Roman"/>
                <a:ea typeface="+mn-lt"/>
                <a:cs typeface="+mn-lt"/>
              </a:rPr>
              <a:t>facing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web-</a:t>
            </a:r>
            <a:r>
              <a:rPr lang="fr-FR" sz="1200" err="1">
                <a:latin typeface="Times New Roman"/>
                <a:ea typeface="+mn-lt"/>
                <a:cs typeface="+mn-lt"/>
              </a:rPr>
              <a:t>based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applications, </a:t>
            </a:r>
            <a:r>
              <a:rPr lang="fr-FR" sz="1200" err="1">
                <a:latin typeface="Times New Roman"/>
                <a:ea typeface="+mn-lt"/>
                <a:cs typeface="+mn-lt"/>
              </a:rPr>
              <a:t>including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Facebook, Twitter and YouTube.</a:t>
            </a:r>
            <a:endParaRPr lang="fr-FR" sz="1200">
              <a:latin typeface="Times New Roman"/>
              <a:cs typeface="Arial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C30149-7C11-4062-BE7C-D487418C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7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BD76E-DBEF-4EB4-8A86-5E1D3D60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Arial"/>
              </a:rPr>
              <a:t>PostgreSQL</a:t>
            </a:r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E888E91-0309-49F7-97E2-998D9188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369" y="2110731"/>
            <a:ext cx="8294770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1200" dirty="0">
                <a:ea typeface="+mn-lt"/>
                <a:cs typeface="+mn-lt"/>
              </a:rPr>
              <a:t>PostgreSQL </a:t>
            </a:r>
            <a:r>
              <a:rPr lang="fr-FR" sz="1200" dirty="0" err="1">
                <a:ea typeface="+mn-lt"/>
                <a:cs typeface="+mn-lt"/>
              </a:rPr>
              <a:t>also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known</a:t>
            </a:r>
            <a:r>
              <a:rPr lang="fr-FR" sz="1200" dirty="0">
                <a:ea typeface="+mn-lt"/>
                <a:cs typeface="+mn-lt"/>
              </a:rPr>
              <a:t> as </a:t>
            </a:r>
            <a:r>
              <a:rPr lang="fr-FR" sz="1200" dirty="0" err="1">
                <a:ea typeface="+mn-lt"/>
                <a:cs typeface="+mn-lt"/>
              </a:rPr>
              <a:t>Postgres</a:t>
            </a:r>
            <a:r>
              <a:rPr lang="fr-FR" sz="1200" dirty="0">
                <a:ea typeface="+mn-lt"/>
                <a:cs typeface="+mn-lt"/>
              </a:rPr>
              <a:t>, </a:t>
            </a:r>
            <a:r>
              <a:rPr lang="fr-FR" sz="1200" dirty="0" err="1">
                <a:ea typeface="+mn-lt"/>
                <a:cs typeface="+mn-lt"/>
              </a:rPr>
              <a:t>is</a:t>
            </a:r>
            <a:r>
              <a:rPr lang="fr-FR" sz="1200" dirty="0">
                <a:ea typeface="+mn-lt"/>
                <a:cs typeface="+mn-lt"/>
              </a:rPr>
              <a:t> a free and open-source </a:t>
            </a:r>
            <a:r>
              <a:rPr lang="fr-FR" sz="1200" dirty="0" err="1">
                <a:ea typeface="+mn-lt"/>
                <a:cs typeface="+mn-lt"/>
              </a:rPr>
              <a:t>relational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database</a:t>
            </a:r>
            <a:r>
              <a:rPr lang="fr-FR" sz="1200" dirty="0">
                <a:ea typeface="+mn-lt"/>
                <a:cs typeface="+mn-lt"/>
              </a:rPr>
              <a:t> management system (RDBMS) </a:t>
            </a:r>
            <a:r>
              <a:rPr lang="fr-FR" sz="1200" dirty="0" err="1">
                <a:ea typeface="+mn-lt"/>
                <a:cs typeface="+mn-lt"/>
              </a:rPr>
              <a:t>emphasizing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extensibility</a:t>
            </a:r>
            <a:r>
              <a:rPr lang="fr-FR" sz="1200" dirty="0">
                <a:ea typeface="+mn-lt"/>
                <a:cs typeface="+mn-lt"/>
              </a:rPr>
              <a:t> and SQL compliance. It </a:t>
            </a:r>
            <a:r>
              <a:rPr lang="fr-FR" sz="1200" dirty="0" err="1">
                <a:ea typeface="+mn-lt"/>
                <a:cs typeface="+mn-lt"/>
              </a:rPr>
              <a:t>was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originally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named</a:t>
            </a:r>
            <a:r>
              <a:rPr lang="fr-FR" sz="1200" dirty="0">
                <a:ea typeface="+mn-lt"/>
                <a:cs typeface="+mn-lt"/>
              </a:rPr>
              <a:t> POSTGRES, </a:t>
            </a:r>
            <a:r>
              <a:rPr lang="fr-FR" sz="1200" dirty="0" err="1">
                <a:ea typeface="+mn-lt"/>
                <a:cs typeface="+mn-lt"/>
              </a:rPr>
              <a:t>referring</a:t>
            </a:r>
            <a:r>
              <a:rPr lang="fr-FR" sz="1200" dirty="0">
                <a:ea typeface="+mn-lt"/>
                <a:cs typeface="+mn-lt"/>
              </a:rPr>
              <a:t> to </a:t>
            </a:r>
            <a:r>
              <a:rPr lang="fr-FR" sz="1200" dirty="0" err="1">
                <a:ea typeface="+mn-lt"/>
                <a:cs typeface="+mn-lt"/>
              </a:rPr>
              <a:t>its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origins</a:t>
            </a:r>
            <a:r>
              <a:rPr lang="fr-FR" sz="1200" dirty="0">
                <a:ea typeface="+mn-lt"/>
                <a:cs typeface="+mn-lt"/>
              </a:rPr>
              <a:t> as a </a:t>
            </a:r>
            <a:r>
              <a:rPr lang="fr-FR" sz="1200" dirty="0" err="1">
                <a:ea typeface="+mn-lt"/>
                <a:cs typeface="+mn-lt"/>
              </a:rPr>
              <a:t>successor</a:t>
            </a:r>
            <a:r>
              <a:rPr lang="fr-FR" sz="1200" dirty="0">
                <a:ea typeface="+mn-lt"/>
                <a:cs typeface="+mn-lt"/>
              </a:rPr>
              <a:t> to the Ingres </a:t>
            </a:r>
            <a:r>
              <a:rPr lang="fr-FR" sz="1200" dirty="0" err="1">
                <a:ea typeface="+mn-lt"/>
                <a:cs typeface="+mn-lt"/>
              </a:rPr>
              <a:t>database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developed</a:t>
            </a:r>
            <a:r>
              <a:rPr lang="fr-FR" sz="1200" dirty="0">
                <a:ea typeface="+mn-lt"/>
                <a:cs typeface="+mn-lt"/>
              </a:rPr>
              <a:t> at the </a:t>
            </a:r>
            <a:r>
              <a:rPr lang="fr-FR" sz="1200" dirty="0" err="1">
                <a:ea typeface="+mn-lt"/>
                <a:cs typeface="+mn-lt"/>
              </a:rPr>
              <a:t>University</a:t>
            </a:r>
            <a:r>
              <a:rPr lang="fr-FR" sz="1200" dirty="0">
                <a:ea typeface="+mn-lt"/>
                <a:cs typeface="+mn-lt"/>
              </a:rPr>
              <a:t> of California, Berkeley. In 1996, the </a:t>
            </a:r>
            <a:r>
              <a:rPr lang="fr-FR" sz="1200" dirty="0" err="1">
                <a:ea typeface="+mn-lt"/>
                <a:cs typeface="+mn-lt"/>
              </a:rPr>
              <a:t>project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was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renamed</a:t>
            </a:r>
            <a:r>
              <a:rPr lang="fr-FR" sz="1200" dirty="0">
                <a:ea typeface="+mn-lt"/>
                <a:cs typeface="+mn-lt"/>
              </a:rPr>
              <a:t> to PostgreSQL to </a:t>
            </a:r>
            <a:r>
              <a:rPr lang="fr-FR" sz="1200" dirty="0" err="1">
                <a:ea typeface="+mn-lt"/>
                <a:cs typeface="+mn-lt"/>
              </a:rPr>
              <a:t>reflect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its</a:t>
            </a:r>
            <a:r>
              <a:rPr lang="fr-FR" sz="1200" dirty="0">
                <a:ea typeface="+mn-lt"/>
                <a:cs typeface="+mn-lt"/>
              </a:rPr>
              <a:t> support for SQL. </a:t>
            </a:r>
            <a:r>
              <a:rPr lang="fr-FR" sz="1200" dirty="0" err="1">
                <a:ea typeface="+mn-lt"/>
                <a:cs typeface="+mn-lt"/>
              </a:rPr>
              <a:t>After</a:t>
            </a:r>
            <a:r>
              <a:rPr lang="fr-FR" sz="1200" dirty="0">
                <a:ea typeface="+mn-lt"/>
                <a:cs typeface="+mn-lt"/>
              </a:rPr>
              <a:t> a </a:t>
            </a:r>
            <a:r>
              <a:rPr lang="fr-FR" sz="1200" dirty="0" err="1">
                <a:ea typeface="+mn-lt"/>
                <a:cs typeface="+mn-lt"/>
              </a:rPr>
              <a:t>review</a:t>
            </a:r>
            <a:r>
              <a:rPr lang="fr-FR" sz="1200" dirty="0">
                <a:ea typeface="+mn-lt"/>
                <a:cs typeface="+mn-lt"/>
              </a:rPr>
              <a:t> in 2007, the </a:t>
            </a:r>
            <a:r>
              <a:rPr lang="fr-FR" sz="1200" dirty="0" err="1">
                <a:ea typeface="+mn-lt"/>
                <a:cs typeface="+mn-lt"/>
              </a:rPr>
              <a:t>development</a:t>
            </a:r>
            <a:r>
              <a:rPr lang="fr-FR" sz="1200" dirty="0">
                <a:ea typeface="+mn-lt"/>
                <a:cs typeface="+mn-lt"/>
              </a:rPr>
              <a:t> team </a:t>
            </a:r>
            <a:r>
              <a:rPr lang="fr-FR" sz="1200" dirty="0" err="1">
                <a:ea typeface="+mn-lt"/>
                <a:cs typeface="+mn-lt"/>
              </a:rPr>
              <a:t>decided</a:t>
            </a:r>
            <a:r>
              <a:rPr lang="fr-FR" sz="1200" dirty="0">
                <a:ea typeface="+mn-lt"/>
                <a:cs typeface="+mn-lt"/>
              </a:rPr>
              <a:t> to </a:t>
            </a:r>
            <a:r>
              <a:rPr lang="fr-FR" sz="1200" dirty="0" err="1">
                <a:ea typeface="+mn-lt"/>
                <a:cs typeface="+mn-lt"/>
              </a:rPr>
              <a:t>keep</a:t>
            </a:r>
            <a:r>
              <a:rPr lang="fr-FR" sz="1200" dirty="0">
                <a:ea typeface="+mn-lt"/>
                <a:cs typeface="+mn-lt"/>
              </a:rPr>
              <a:t> the </a:t>
            </a:r>
            <a:r>
              <a:rPr lang="fr-FR" sz="1200" dirty="0" err="1">
                <a:ea typeface="+mn-lt"/>
                <a:cs typeface="+mn-lt"/>
              </a:rPr>
              <a:t>name</a:t>
            </a:r>
            <a:r>
              <a:rPr lang="fr-FR" sz="1200" dirty="0">
                <a:ea typeface="+mn-lt"/>
                <a:cs typeface="+mn-lt"/>
              </a:rPr>
              <a:t> PostgreSQL and the alias </a:t>
            </a:r>
            <a:r>
              <a:rPr lang="fr-FR" sz="1200" dirty="0" err="1">
                <a:ea typeface="+mn-lt"/>
                <a:cs typeface="+mn-lt"/>
              </a:rPr>
              <a:t>Postgres</a:t>
            </a:r>
            <a:r>
              <a:rPr lang="fr-FR" sz="1200" dirty="0">
                <a:ea typeface="+mn-lt"/>
                <a:cs typeface="+mn-lt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200" dirty="0">
                <a:ea typeface="+mn-lt"/>
                <a:cs typeface="+mn-lt"/>
              </a:rPr>
              <a:t>PostgreSQL </a:t>
            </a:r>
            <a:r>
              <a:rPr lang="fr-FR" sz="1200" dirty="0" err="1">
                <a:ea typeface="+mn-lt"/>
                <a:cs typeface="+mn-lt"/>
              </a:rPr>
              <a:t>features</a:t>
            </a:r>
            <a:r>
              <a:rPr lang="fr-FR" sz="1200" dirty="0">
                <a:ea typeface="+mn-lt"/>
                <a:cs typeface="+mn-lt"/>
              </a:rPr>
              <a:t> transactions </a:t>
            </a:r>
            <a:r>
              <a:rPr lang="fr-FR" sz="1200" dirty="0" err="1">
                <a:ea typeface="+mn-lt"/>
                <a:cs typeface="+mn-lt"/>
              </a:rPr>
              <a:t>with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Atomicity</a:t>
            </a:r>
            <a:r>
              <a:rPr lang="fr-FR" sz="1200" dirty="0">
                <a:ea typeface="+mn-lt"/>
                <a:cs typeface="+mn-lt"/>
              </a:rPr>
              <a:t>, </a:t>
            </a:r>
            <a:r>
              <a:rPr lang="fr-FR" sz="1200" dirty="0" err="1">
                <a:ea typeface="+mn-lt"/>
                <a:cs typeface="+mn-lt"/>
              </a:rPr>
              <a:t>Consistency</a:t>
            </a:r>
            <a:r>
              <a:rPr lang="fr-FR" sz="1200" dirty="0">
                <a:ea typeface="+mn-lt"/>
                <a:cs typeface="+mn-lt"/>
              </a:rPr>
              <a:t>, Isolation, </a:t>
            </a:r>
            <a:r>
              <a:rPr lang="fr-FR" sz="1200" dirty="0" err="1">
                <a:ea typeface="+mn-lt"/>
                <a:cs typeface="+mn-lt"/>
              </a:rPr>
              <a:t>Durability</a:t>
            </a:r>
            <a:r>
              <a:rPr lang="fr-FR" sz="1200" dirty="0">
                <a:ea typeface="+mn-lt"/>
                <a:cs typeface="+mn-lt"/>
              </a:rPr>
              <a:t> (ACID) </a:t>
            </a:r>
            <a:r>
              <a:rPr lang="fr-FR" sz="1200" dirty="0" err="1">
                <a:ea typeface="+mn-lt"/>
                <a:cs typeface="+mn-lt"/>
              </a:rPr>
              <a:t>properties</a:t>
            </a:r>
            <a:r>
              <a:rPr lang="fr-FR" sz="1200" dirty="0">
                <a:ea typeface="+mn-lt"/>
                <a:cs typeface="+mn-lt"/>
              </a:rPr>
              <a:t>, </a:t>
            </a:r>
            <a:r>
              <a:rPr lang="fr-FR" sz="1200" dirty="0" err="1">
                <a:ea typeface="+mn-lt"/>
                <a:cs typeface="+mn-lt"/>
              </a:rPr>
              <a:t>automatically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updatable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views</a:t>
            </a:r>
            <a:r>
              <a:rPr lang="fr-FR" sz="1200" dirty="0">
                <a:ea typeface="+mn-lt"/>
                <a:cs typeface="+mn-lt"/>
              </a:rPr>
              <a:t>, </a:t>
            </a:r>
            <a:r>
              <a:rPr lang="fr-FR" sz="1200" dirty="0" err="1">
                <a:ea typeface="+mn-lt"/>
                <a:cs typeface="+mn-lt"/>
              </a:rPr>
              <a:t>materialized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views</a:t>
            </a:r>
            <a:r>
              <a:rPr lang="fr-FR" sz="1200" dirty="0">
                <a:ea typeface="+mn-lt"/>
                <a:cs typeface="+mn-lt"/>
              </a:rPr>
              <a:t>, triggers, </a:t>
            </a:r>
            <a:r>
              <a:rPr lang="fr-FR" sz="1200" dirty="0" err="1">
                <a:ea typeface="+mn-lt"/>
                <a:cs typeface="+mn-lt"/>
              </a:rPr>
              <a:t>foreign</a:t>
            </a:r>
            <a:r>
              <a:rPr lang="fr-FR" sz="1200" dirty="0">
                <a:ea typeface="+mn-lt"/>
                <a:cs typeface="+mn-lt"/>
              </a:rPr>
              <a:t> keys, and </a:t>
            </a:r>
            <a:r>
              <a:rPr lang="fr-FR" sz="1200" dirty="0" err="1">
                <a:ea typeface="+mn-lt"/>
                <a:cs typeface="+mn-lt"/>
              </a:rPr>
              <a:t>stored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procedures.It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is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designed</a:t>
            </a:r>
            <a:r>
              <a:rPr lang="fr-FR" sz="1200" dirty="0">
                <a:ea typeface="+mn-lt"/>
                <a:cs typeface="+mn-lt"/>
              </a:rPr>
              <a:t> to </a:t>
            </a:r>
            <a:r>
              <a:rPr lang="fr-FR" sz="1200" dirty="0" err="1">
                <a:ea typeface="+mn-lt"/>
                <a:cs typeface="+mn-lt"/>
              </a:rPr>
              <a:t>handle</a:t>
            </a:r>
            <a:r>
              <a:rPr lang="fr-FR" sz="1200" dirty="0">
                <a:ea typeface="+mn-lt"/>
                <a:cs typeface="+mn-lt"/>
              </a:rPr>
              <a:t> a range of </a:t>
            </a:r>
            <a:r>
              <a:rPr lang="fr-FR" sz="1200" dirty="0" err="1">
                <a:ea typeface="+mn-lt"/>
                <a:cs typeface="+mn-lt"/>
              </a:rPr>
              <a:t>workloads</a:t>
            </a:r>
            <a:r>
              <a:rPr lang="fr-FR" sz="1200" dirty="0">
                <a:ea typeface="+mn-lt"/>
                <a:cs typeface="+mn-lt"/>
              </a:rPr>
              <a:t>, </a:t>
            </a:r>
            <a:r>
              <a:rPr lang="fr-FR" sz="1200" dirty="0" err="1">
                <a:ea typeface="+mn-lt"/>
                <a:cs typeface="+mn-lt"/>
              </a:rPr>
              <a:t>from</a:t>
            </a:r>
            <a:r>
              <a:rPr lang="fr-FR" sz="1200" dirty="0">
                <a:ea typeface="+mn-lt"/>
                <a:cs typeface="+mn-lt"/>
              </a:rPr>
              <a:t> single machines to data </a:t>
            </a:r>
            <a:r>
              <a:rPr lang="fr-FR" sz="1200" dirty="0" err="1">
                <a:ea typeface="+mn-lt"/>
                <a:cs typeface="+mn-lt"/>
              </a:rPr>
              <a:t>warehouses</a:t>
            </a:r>
            <a:r>
              <a:rPr lang="fr-FR" sz="1200" dirty="0">
                <a:ea typeface="+mn-lt"/>
                <a:cs typeface="+mn-lt"/>
              </a:rPr>
              <a:t> or Web services </a:t>
            </a:r>
            <a:r>
              <a:rPr lang="fr-FR" sz="1200" dirty="0" err="1">
                <a:ea typeface="+mn-lt"/>
                <a:cs typeface="+mn-lt"/>
              </a:rPr>
              <a:t>with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many</a:t>
            </a:r>
            <a:r>
              <a:rPr lang="fr-FR" sz="1200" dirty="0">
                <a:ea typeface="+mn-lt"/>
                <a:cs typeface="+mn-lt"/>
              </a:rPr>
              <a:t> concurrent </a:t>
            </a:r>
            <a:r>
              <a:rPr lang="fr-FR" sz="1200" dirty="0" err="1">
                <a:ea typeface="+mn-lt"/>
                <a:cs typeface="+mn-lt"/>
              </a:rPr>
              <a:t>users</a:t>
            </a:r>
            <a:r>
              <a:rPr lang="fr-FR" sz="1200" dirty="0">
                <a:ea typeface="+mn-lt"/>
                <a:cs typeface="+mn-lt"/>
              </a:rPr>
              <a:t>. It </a:t>
            </a:r>
            <a:r>
              <a:rPr lang="fr-FR" sz="1200" dirty="0" err="1">
                <a:ea typeface="+mn-lt"/>
                <a:cs typeface="+mn-lt"/>
              </a:rPr>
              <a:t>is</a:t>
            </a:r>
            <a:r>
              <a:rPr lang="fr-FR" sz="1200" dirty="0">
                <a:ea typeface="+mn-lt"/>
                <a:cs typeface="+mn-lt"/>
              </a:rPr>
              <a:t> the default </a:t>
            </a:r>
            <a:r>
              <a:rPr lang="fr-FR" sz="1200" dirty="0" err="1">
                <a:ea typeface="+mn-lt"/>
                <a:cs typeface="+mn-lt"/>
              </a:rPr>
              <a:t>database</a:t>
            </a:r>
            <a:r>
              <a:rPr lang="fr-FR" sz="1200" dirty="0">
                <a:ea typeface="+mn-lt"/>
                <a:cs typeface="+mn-lt"/>
              </a:rPr>
              <a:t> for </a:t>
            </a:r>
            <a:r>
              <a:rPr lang="fr-FR" sz="1200" dirty="0" err="1">
                <a:ea typeface="+mn-lt"/>
                <a:cs typeface="+mn-lt"/>
              </a:rPr>
              <a:t>macOS</a:t>
            </a:r>
            <a:r>
              <a:rPr lang="fr-FR" sz="1200" dirty="0">
                <a:ea typeface="+mn-lt"/>
                <a:cs typeface="+mn-lt"/>
              </a:rPr>
              <a:t> Server, and </a:t>
            </a:r>
            <a:r>
              <a:rPr lang="fr-FR" sz="1200" dirty="0" err="1">
                <a:ea typeface="+mn-lt"/>
                <a:cs typeface="+mn-lt"/>
              </a:rPr>
              <a:t>is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also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available</a:t>
            </a:r>
            <a:r>
              <a:rPr lang="fr-FR" sz="1200" dirty="0">
                <a:ea typeface="+mn-lt"/>
                <a:cs typeface="+mn-lt"/>
              </a:rPr>
              <a:t> for Linux, FreeBSD, </a:t>
            </a:r>
            <a:r>
              <a:rPr lang="fr-FR" sz="1200" dirty="0" err="1">
                <a:ea typeface="+mn-lt"/>
                <a:cs typeface="+mn-lt"/>
              </a:rPr>
              <a:t>OpenBSD</a:t>
            </a:r>
            <a:r>
              <a:rPr lang="fr-FR" sz="1200" dirty="0">
                <a:ea typeface="+mn-lt"/>
                <a:cs typeface="+mn-lt"/>
              </a:rPr>
              <a:t>, and Windows.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25B24B-36CB-48B7-A013-8352BC7B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7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EB186-8441-4B4F-9B1E-2DD8988A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a typeface="+mj-lt"/>
                <a:cs typeface="+mj-lt"/>
              </a:rPr>
              <a:t>SQL SERVER</a:t>
            </a:r>
            <a:endParaRPr lang="fr-FR" dirty="0">
              <a:cs typeface="Arial" panose="020B0604020202020204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2D20146-2F90-401B-AFBF-A797E226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523" y="1612500"/>
            <a:ext cx="8294770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1200" dirty="0">
                <a:ea typeface="+mn-lt"/>
                <a:cs typeface="+mn-lt"/>
              </a:rPr>
              <a:t>Microsoft SQL Server </a:t>
            </a:r>
            <a:r>
              <a:rPr lang="fr-FR" sz="1200" dirty="0" err="1">
                <a:ea typeface="+mn-lt"/>
                <a:cs typeface="+mn-lt"/>
              </a:rPr>
              <a:t>is</a:t>
            </a:r>
            <a:r>
              <a:rPr lang="fr-FR" sz="1200" dirty="0">
                <a:ea typeface="+mn-lt"/>
                <a:cs typeface="+mn-lt"/>
              </a:rPr>
              <a:t> a </a:t>
            </a:r>
            <a:r>
              <a:rPr lang="fr-FR" sz="1200" dirty="0" err="1">
                <a:ea typeface="+mn-lt"/>
                <a:cs typeface="+mn-lt"/>
              </a:rPr>
              <a:t>relational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database</a:t>
            </a:r>
            <a:r>
              <a:rPr lang="fr-FR" sz="1200" dirty="0">
                <a:ea typeface="+mn-lt"/>
                <a:cs typeface="+mn-lt"/>
              </a:rPr>
              <a:t> management system </a:t>
            </a:r>
            <a:r>
              <a:rPr lang="fr-FR" sz="1200" dirty="0" err="1">
                <a:ea typeface="+mn-lt"/>
                <a:cs typeface="+mn-lt"/>
              </a:rPr>
              <a:t>developed</a:t>
            </a:r>
            <a:r>
              <a:rPr lang="fr-FR" sz="1200" dirty="0">
                <a:ea typeface="+mn-lt"/>
                <a:cs typeface="+mn-lt"/>
              </a:rPr>
              <a:t> by Microsoft. As a </a:t>
            </a:r>
            <a:r>
              <a:rPr lang="fr-FR" sz="1200" dirty="0" err="1">
                <a:ea typeface="+mn-lt"/>
                <a:cs typeface="+mn-lt"/>
              </a:rPr>
              <a:t>database</a:t>
            </a:r>
            <a:r>
              <a:rPr lang="fr-FR" sz="1200" dirty="0">
                <a:ea typeface="+mn-lt"/>
                <a:cs typeface="+mn-lt"/>
              </a:rPr>
              <a:t> server, </a:t>
            </a:r>
            <a:r>
              <a:rPr lang="fr-FR" sz="1200" dirty="0" err="1">
                <a:ea typeface="+mn-lt"/>
                <a:cs typeface="+mn-lt"/>
              </a:rPr>
              <a:t>it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is</a:t>
            </a:r>
            <a:r>
              <a:rPr lang="fr-FR" sz="1200" dirty="0">
                <a:ea typeface="+mn-lt"/>
                <a:cs typeface="+mn-lt"/>
              </a:rPr>
              <a:t> a software </a:t>
            </a:r>
            <a:r>
              <a:rPr lang="fr-FR" sz="1200" dirty="0" err="1">
                <a:ea typeface="+mn-lt"/>
                <a:cs typeface="+mn-lt"/>
              </a:rPr>
              <a:t>product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with</a:t>
            </a:r>
            <a:r>
              <a:rPr lang="fr-FR" sz="1200" dirty="0">
                <a:ea typeface="+mn-lt"/>
                <a:cs typeface="+mn-lt"/>
              </a:rPr>
              <a:t> the </a:t>
            </a:r>
            <a:r>
              <a:rPr lang="fr-FR" sz="1200" dirty="0" err="1">
                <a:ea typeface="+mn-lt"/>
                <a:cs typeface="+mn-lt"/>
              </a:rPr>
              <a:t>primary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function</a:t>
            </a:r>
            <a:r>
              <a:rPr lang="fr-FR" sz="1200" dirty="0">
                <a:ea typeface="+mn-lt"/>
                <a:cs typeface="+mn-lt"/>
              </a:rPr>
              <a:t> of </a:t>
            </a:r>
            <a:r>
              <a:rPr lang="fr-FR" sz="1200" dirty="0" err="1">
                <a:ea typeface="+mn-lt"/>
                <a:cs typeface="+mn-lt"/>
              </a:rPr>
              <a:t>storing</a:t>
            </a:r>
            <a:r>
              <a:rPr lang="fr-FR" sz="1200" dirty="0">
                <a:ea typeface="+mn-lt"/>
                <a:cs typeface="+mn-lt"/>
              </a:rPr>
              <a:t> and </a:t>
            </a:r>
            <a:r>
              <a:rPr lang="fr-FR" sz="1200" dirty="0" err="1">
                <a:ea typeface="+mn-lt"/>
                <a:cs typeface="+mn-lt"/>
              </a:rPr>
              <a:t>retrieving</a:t>
            </a:r>
            <a:r>
              <a:rPr lang="fr-FR" sz="1200" dirty="0">
                <a:ea typeface="+mn-lt"/>
                <a:cs typeface="+mn-lt"/>
              </a:rPr>
              <a:t> data as </a:t>
            </a:r>
            <a:r>
              <a:rPr lang="fr-FR" sz="1200" dirty="0" err="1">
                <a:ea typeface="+mn-lt"/>
                <a:cs typeface="+mn-lt"/>
              </a:rPr>
              <a:t>requested</a:t>
            </a:r>
            <a:r>
              <a:rPr lang="fr-FR" sz="1200" dirty="0">
                <a:ea typeface="+mn-lt"/>
                <a:cs typeface="+mn-lt"/>
              </a:rPr>
              <a:t> by </a:t>
            </a:r>
            <a:r>
              <a:rPr lang="fr-FR" sz="1200" dirty="0" err="1">
                <a:ea typeface="+mn-lt"/>
                <a:cs typeface="+mn-lt"/>
              </a:rPr>
              <a:t>other</a:t>
            </a:r>
            <a:r>
              <a:rPr lang="fr-FR" sz="1200" dirty="0">
                <a:ea typeface="+mn-lt"/>
                <a:cs typeface="+mn-lt"/>
              </a:rPr>
              <a:t> software applications—</a:t>
            </a:r>
            <a:r>
              <a:rPr lang="fr-FR" sz="1200" dirty="0" err="1">
                <a:ea typeface="+mn-lt"/>
                <a:cs typeface="+mn-lt"/>
              </a:rPr>
              <a:t>which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may</a:t>
            </a:r>
            <a:r>
              <a:rPr lang="fr-FR" sz="1200" dirty="0">
                <a:ea typeface="+mn-lt"/>
                <a:cs typeface="+mn-lt"/>
              </a:rPr>
              <a:t> run </a:t>
            </a:r>
            <a:r>
              <a:rPr lang="fr-FR" sz="1200" dirty="0" err="1">
                <a:ea typeface="+mn-lt"/>
                <a:cs typeface="+mn-lt"/>
              </a:rPr>
              <a:t>either</a:t>
            </a:r>
            <a:r>
              <a:rPr lang="fr-FR" sz="1200" dirty="0">
                <a:ea typeface="+mn-lt"/>
                <a:cs typeface="+mn-lt"/>
              </a:rPr>
              <a:t> on the </a:t>
            </a:r>
            <a:r>
              <a:rPr lang="fr-FR" sz="1200" dirty="0" err="1">
                <a:ea typeface="+mn-lt"/>
                <a:cs typeface="+mn-lt"/>
              </a:rPr>
              <a:t>same</a:t>
            </a:r>
            <a:r>
              <a:rPr lang="fr-FR" sz="1200" dirty="0">
                <a:ea typeface="+mn-lt"/>
                <a:cs typeface="+mn-lt"/>
              </a:rPr>
              <a:t> computer or on </a:t>
            </a:r>
            <a:r>
              <a:rPr lang="fr-FR" sz="1200" dirty="0" err="1">
                <a:ea typeface="+mn-lt"/>
                <a:cs typeface="+mn-lt"/>
              </a:rPr>
              <a:t>another</a:t>
            </a:r>
            <a:r>
              <a:rPr lang="fr-FR" sz="1200" dirty="0">
                <a:ea typeface="+mn-lt"/>
                <a:cs typeface="+mn-lt"/>
              </a:rPr>
              <a:t> computer </a:t>
            </a:r>
            <a:r>
              <a:rPr lang="fr-FR" sz="1200" dirty="0" err="1">
                <a:ea typeface="+mn-lt"/>
                <a:cs typeface="+mn-lt"/>
              </a:rPr>
              <a:t>across</a:t>
            </a:r>
            <a:r>
              <a:rPr lang="fr-FR" sz="1200" dirty="0">
                <a:ea typeface="+mn-lt"/>
                <a:cs typeface="+mn-lt"/>
              </a:rPr>
              <a:t> a network (</a:t>
            </a:r>
            <a:r>
              <a:rPr lang="fr-FR" sz="1200" dirty="0" err="1">
                <a:ea typeface="+mn-lt"/>
                <a:cs typeface="+mn-lt"/>
              </a:rPr>
              <a:t>including</a:t>
            </a:r>
            <a:r>
              <a:rPr lang="fr-FR" sz="1200" dirty="0">
                <a:ea typeface="+mn-lt"/>
                <a:cs typeface="+mn-lt"/>
              </a:rPr>
              <a:t> the Internet). Microsoft </a:t>
            </a:r>
            <a:r>
              <a:rPr lang="fr-FR" sz="1200" dirty="0" err="1">
                <a:ea typeface="+mn-lt"/>
                <a:cs typeface="+mn-lt"/>
              </a:rPr>
              <a:t>markets</a:t>
            </a:r>
            <a:r>
              <a:rPr lang="fr-FR" sz="1200" dirty="0">
                <a:ea typeface="+mn-lt"/>
                <a:cs typeface="+mn-lt"/>
              </a:rPr>
              <a:t> at least a </a:t>
            </a:r>
            <a:r>
              <a:rPr lang="fr-FR" sz="1200" dirty="0" err="1">
                <a:ea typeface="+mn-lt"/>
                <a:cs typeface="+mn-lt"/>
              </a:rPr>
              <a:t>dozen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different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editions</a:t>
            </a:r>
            <a:r>
              <a:rPr lang="fr-FR" sz="1200" dirty="0">
                <a:ea typeface="+mn-lt"/>
                <a:cs typeface="+mn-lt"/>
              </a:rPr>
              <a:t> of Microsoft SQL Server, </a:t>
            </a:r>
            <a:r>
              <a:rPr lang="fr-FR" sz="1200" dirty="0" err="1">
                <a:ea typeface="+mn-lt"/>
                <a:cs typeface="+mn-lt"/>
              </a:rPr>
              <a:t>aimed</a:t>
            </a:r>
            <a:r>
              <a:rPr lang="fr-FR" sz="1200" dirty="0">
                <a:ea typeface="+mn-lt"/>
                <a:cs typeface="+mn-lt"/>
              </a:rPr>
              <a:t> at </a:t>
            </a:r>
            <a:r>
              <a:rPr lang="fr-FR" sz="1200" dirty="0" err="1">
                <a:ea typeface="+mn-lt"/>
                <a:cs typeface="+mn-lt"/>
              </a:rPr>
              <a:t>different</a:t>
            </a:r>
            <a:r>
              <a:rPr lang="fr-FR" sz="1200" dirty="0">
                <a:ea typeface="+mn-lt"/>
                <a:cs typeface="+mn-lt"/>
              </a:rPr>
              <a:t> audiences and for </a:t>
            </a:r>
            <a:r>
              <a:rPr lang="fr-FR" sz="1200" dirty="0" err="1">
                <a:ea typeface="+mn-lt"/>
                <a:cs typeface="+mn-lt"/>
              </a:rPr>
              <a:t>workloads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ranging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from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small</a:t>
            </a:r>
            <a:r>
              <a:rPr lang="fr-FR" sz="1200" dirty="0">
                <a:ea typeface="+mn-lt"/>
                <a:cs typeface="+mn-lt"/>
              </a:rPr>
              <a:t> single-machine applications to large Internet-</a:t>
            </a:r>
            <a:r>
              <a:rPr lang="fr-FR" sz="1200" dirty="0" err="1">
                <a:ea typeface="+mn-lt"/>
                <a:cs typeface="+mn-lt"/>
              </a:rPr>
              <a:t>facing</a:t>
            </a:r>
            <a:r>
              <a:rPr lang="fr-FR" sz="1200" dirty="0">
                <a:ea typeface="+mn-lt"/>
                <a:cs typeface="+mn-lt"/>
              </a:rPr>
              <a:t> applications </a:t>
            </a:r>
            <a:r>
              <a:rPr lang="fr-FR" sz="1200" dirty="0" err="1">
                <a:ea typeface="+mn-lt"/>
                <a:cs typeface="+mn-lt"/>
              </a:rPr>
              <a:t>with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many</a:t>
            </a:r>
            <a:r>
              <a:rPr lang="fr-FR" sz="1200" dirty="0">
                <a:ea typeface="+mn-lt"/>
                <a:cs typeface="+mn-lt"/>
              </a:rPr>
              <a:t> concurrent </a:t>
            </a:r>
            <a:r>
              <a:rPr lang="fr-FR" sz="1200" dirty="0" err="1">
                <a:ea typeface="+mn-lt"/>
                <a:cs typeface="+mn-lt"/>
              </a:rPr>
              <a:t>users</a:t>
            </a:r>
            <a:r>
              <a:rPr lang="fr-FR" sz="1200" dirty="0">
                <a:ea typeface="+mn-lt"/>
                <a:cs typeface="+mn-lt"/>
              </a:rPr>
              <a:t>.</a:t>
            </a:r>
            <a:endParaRPr lang="fr-FR" dirty="0">
              <a:ea typeface="+mn-lt"/>
              <a:cs typeface="+mn-lt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98B723-2CE0-400B-8655-B1D47BDF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02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AE62D-17C2-4FE7-B3F3-ECE7E84C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4507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 err="1">
                <a:cs typeface="Arial"/>
              </a:rPr>
              <a:t>Difference</a:t>
            </a:r>
            <a:r>
              <a:rPr lang="fr-FR" sz="2400" dirty="0">
                <a:cs typeface="Arial"/>
              </a:rPr>
              <a:t> </a:t>
            </a:r>
            <a:r>
              <a:rPr lang="fr-FR" sz="2400" dirty="0" err="1">
                <a:cs typeface="Arial"/>
              </a:rPr>
              <a:t>between</a:t>
            </a:r>
            <a:r>
              <a:rPr lang="fr-FR" sz="2400" dirty="0">
                <a:cs typeface="Arial"/>
              </a:rPr>
              <a:t> MySQL, PostgreSQL and SQL Server</a:t>
            </a:r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B28D813-F9C6-4F73-B576-33C4E145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62" y="1552581"/>
            <a:ext cx="7588737" cy="5022838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B33B96-8B32-405B-A9EC-26F6934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68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B3A1BEBD-591F-43E7-A1DB-48D28FAD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54" y="951425"/>
            <a:ext cx="7745045" cy="538499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4DCFE-B31D-4418-81EF-FBD6DD82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99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D9D83D2F-8D68-4596-891F-750F8F8E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8" y="855680"/>
            <a:ext cx="7666891" cy="567418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4814-CA25-4466-8E4C-6E494019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6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6D9E753A-B626-45D4-978F-D11C0C5F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62" y="1068694"/>
            <a:ext cx="7373815" cy="525792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35E2C-3268-4161-B538-C3256E0B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8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434-FD7D-4AF5-AA9B-B65AEF97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Arial"/>
              </a:rPr>
              <a:t>Conclusion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22D3B72-480B-4816-8FD9-59F405BF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523" y="1612500"/>
            <a:ext cx="8294770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1200" dirty="0">
                <a:ea typeface="+mn-lt"/>
                <a:cs typeface="+mn-lt"/>
              </a:rPr>
              <a:t>The </a:t>
            </a:r>
            <a:r>
              <a:rPr lang="fr-FR" sz="1200" dirty="0" err="1">
                <a:ea typeface="+mn-lt"/>
                <a:cs typeface="+mn-lt"/>
              </a:rPr>
              <a:t>choice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between</a:t>
            </a:r>
            <a:r>
              <a:rPr lang="fr-FR" sz="1200" dirty="0">
                <a:ea typeface="+mn-lt"/>
                <a:cs typeface="+mn-lt"/>
              </a:rPr>
              <a:t> the </a:t>
            </a:r>
            <a:r>
              <a:rPr lang="fr-FR" sz="1200" dirty="0" err="1">
                <a:ea typeface="+mn-lt"/>
                <a:cs typeface="+mn-lt"/>
              </a:rPr>
              <a:t>three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most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popular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databases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ultimately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boils</a:t>
            </a:r>
            <a:r>
              <a:rPr lang="fr-FR" sz="1200" dirty="0">
                <a:ea typeface="+mn-lt"/>
                <a:cs typeface="+mn-lt"/>
              </a:rPr>
              <a:t> down to the </a:t>
            </a:r>
            <a:r>
              <a:rPr lang="fr-FR" sz="1200" dirty="0" err="1">
                <a:ea typeface="+mn-lt"/>
                <a:cs typeface="+mn-lt"/>
              </a:rPr>
              <a:t>comparison</a:t>
            </a:r>
            <a:r>
              <a:rPr lang="fr-FR" sz="1200" dirty="0">
                <a:ea typeface="+mn-lt"/>
                <a:cs typeface="+mn-lt"/>
              </a:rPr>
              <a:t> of the </a:t>
            </a:r>
            <a:r>
              <a:rPr lang="fr-FR" sz="1200" dirty="0" err="1">
                <a:ea typeface="+mn-lt"/>
                <a:cs typeface="+mn-lt"/>
              </a:rPr>
              <a:t>functionality</a:t>
            </a:r>
            <a:r>
              <a:rPr lang="fr-FR" sz="1200" dirty="0">
                <a:ea typeface="+mn-lt"/>
                <a:cs typeface="+mn-lt"/>
              </a:rPr>
              <a:t>, use cases, and </a:t>
            </a:r>
            <a:r>
              <a:rPr lang="fr-FR" sz="1200" dirty="0" err="1">
                <a:ea typeface="+mn-lt"/>
                <a:cs typeface="+mn-lt"/>
              </a:rPr>
              <a:t>ecosystems</a:t>
            </a:r>
            <a:r>
              <a:rPr lang="fr-FR" sz="1200" dirty="0">
                <a:ea typeface="+mn-lt"/>
                <a:cs typeface="+mn-lt"/>
              </a:rPr>
              <a:t>. </a:t>
            </a:r>
            <a:r>
              <a:rPr lang="fr-FR" sz="1200" dirty="0" err="1">
                <a:ea typeface="+mn-lt"/>
                <a:cs typeface="+mn-lt"/>
              </a:rPr>
              <a:t>Companies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that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prioritize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flexibility</a:t>
            </a:r>
            <a:r>
              <a:rPr lang="fr-FR" sz="1200" dirty="0">
                <a:ea typeface="+mn-lt"/>
                <a:cs typeface="+mn-lt"/>
              </a:rPr>
              <a:t>, </a:t>
            </a:r>
            <a:r>
              <a:rPr lang="fr-FR" sz="1200" dirty="0" err="1">
                <a:ea typeface="+mn-lt"/>
                <a:cs typeface="+mn-lt"/>
              </a:rPr>
              <a:t>cost-efficiency</a:t>
            </a:r>
            <a:r>
              <a:rPr lang="fr-FR" sz="1200" dirty="0">
                <a:ea typeface="+mn-lt"/>
                <a:cs typeface="+mn-lt"/>
              </a:rPr>
              <a:t>, and innovation </a:t>
            </a:r>
            <a:r>
              <a:rPr lang="fr-FR" sz="1200" dirty="0" err="1">
                <a:ea typeface="+mn-lt"/>
                <a:cs typeface="+mn-lt"/>
              </a:rPr>
              <a:t>usually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choose</a:t>
            </a:r>
            <a:r>
              <a:rPr lang="fr-FR" sz="1200" dirty="0">
                <a:ea typeface="+mn-lt"/>
                <a:cs typeface="+mn-lt"/>
              </a:rPr>
              <a:t> open-source solutions. </a:t>
            </a:r>
            <a:r>
              <a:rPr lang="fr-FR" sz="1200" dirty="0" err="1">
                <a:ea typeface="+mn-lt"/>
                <a:cs typeface="+mn-lt"/>
              </a:rPr>
              <a:t>They</a:t>
            </a:r>
            <a:r>
              <a:rPr lang="fr-FR" sz="1200" dirty="0">
                <a:ea typeface="+mn-lt"/>
                <a:cs typeface="+mn-lt"/>
              </a:rPr>
              <a:t> can </a:t>
            </a:r>
            <a:r>
              <a:rPr lang="fr-FR" sz="1200" dirty="0" err="1">
                <a:ea typeface="+mn-lt"/>
                <a:cs typeface="+mn-lt"/>
              </a:rPr>
              <a:t>be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integrated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with</a:t>
            </a:r>
            <a:r>
              <a:rPr lang="fr-FR" sz="1200" dirty="0">
                <a:ea typeface="+mn-lt"/>
                <a:cs typeface="+mn-lt"/>
              </a:rPr>
              <a:t> multiple free </a:t>
            </a:r>
            <a:r>
              <a:rPr lang="fr-FR" sz="1200" dirty="0" err="1">
                <a:ea typeface="+mn-lt"/>
                <a:cs typeface="+mn-lt"/>
              </a:rPr>
              <a:t>add-ons</a:t>
            </a:r>
            <a:r>
              <a:rPr lang="fr-FR" sz="1200" dirty="0">
                <a:ea typeface="+mn-lt"/>
                <a:cs typeface="+mn-lt"/>
              </a:rPr>
              <a:t>, have active user </a:t>
            </a:r>
            <a:r>
              <a:rPr lang="fr-FR" sz="1200" dirty="0" err="1">
                <a:ea typeface="+mn-lt"/>
                <a:cs typeface="+mn-lt"/>
              </a:rPr>
              <a:t>communities</a:t>
            </a:r>
            <a:r>
              <a:rPr lang="fr-FR" sz="1200" dirty="0">
                <a:ea typeface="+mn-lt"/>
                <a:cs typeface="+mn-lt"/>
              </a:rPr>
              <a:t>, and are </a:t>
            </a:r>
            <a:r>
              <a:rPr lang="fr-FR" sz="1200" dirty="0" err="1">
                <a:ea typeface="+mn-lt"/>
                <a:cs typeface="+mn-lt"/>
              </a:rPr>
              <a:t>continuously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updated</a:t>
            </a:r>
            <a:r>
              <a:rPr lang="fr-FR" sz="1200" dirty="0">
                <a:ea typeface="+mn-lt"/>
                <a:cs typeface="+mn-lt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200" dirty="0">
                <a:ea typeface="+mn-lt"/>
                <a:cs typeface="+mn-lt"/>
              </a:rPr>
              <a:t>For corporations </a:t>
            </a:r>
            <a:r>
              <a:rPr lang="fr-FR" sz="1200" dirty="0" err="1">
                <a:ea typeface="+mn-lt"/>
                <a:cs typeface="+mn-lt"/>
              </a:rPr>
              <a:t>that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prefer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traditional</a:t>
            </a:r>
            <a:r>
              <a:rPr lang="fr-FR" sz="1200" dirty="0">
                <a:ea typeface="+mn-lt"/>
                <a:cs typeface="+mn-lt"/>
              </a:rPr>
              <a:t> commercial solutions, software like SQL Server </a:t>
            </a:r>
            <a:r>
              <a:rPr lang="fr-FR" sz="1200" dirty="0" err="1">
                <a:ea typeface="+mn-lt"/>
                <a:cs typeface="+mn-lt"/>
              </a:rPr>
              <a:t>backed</a:t>
            </a:r>
            <a:r>
              <a:rPr lang="fr-FR" sz="1200" dirty="0">
                <a:ea typeface="+mn-lt"/>
                <a:cs typeface="+mn-lt"/>
              </a:rPr>
              <a:t> up by a big corporation and compatible </a:t>
            </a:r>
            <a:r>
              <a:rPr lang="fr-FR" sz="1200" dirty="0" err="1">
                <a:ea typeface="+mn-lt"/>
                <a:cs typeface="+mn-lt"/>
              </a:rPr>
              <a:t>with</a:t>
            </a:r>
            <a:r>
              <a:rPr lang="fr-FR" sz="1200" dirty="0">
                <a:ea typeface="+mn-lt"/>
                <a:cs typeface="+mn-lt"/>
              </a:rPr>
              <a:t> an extensive infrastructure, </a:t>
            </a:r>
            <a:r>
              <a:rPr lang="fr-FR" sz="1200" dirty="0" err="1">
                <a:ea typeface="+mn-lt"/>
                <a:cs typeface="+mn-lt"/>
              </a:rPr>
              <a:t>is</a:t>
            </a:r>
            <a:r>
              <a:rPr lang="fr-FR" sz="1200" dirty="0">
                <a:ea typeface="+mn-lt"/>
                <a:cs typeface="+mn-lt"/>
              </a:rPr>
              <a:t> a </a:t>
            </a:r>
            <a:r>
              <a:rPr lang="fr-FR" sz="1200" dirty="0" err="1">
                <a:ea typeface="+mn-lt"/>
                <a:cs typeface="+mn-lt"/>
              </a:rPr>
              <a:t>better</a:t>
            </a:r>
            <a:r>
              <a:rPr lang="fr-FR" sz="1200" dirty="0">
                <a:ea typeface="+mn-lt"/>
                <a:cs typeface="+mn-lt"/>
              </a:rPr>
              <a:t> bet. </a:t>
            </a:r>
            <a:r>
              <a:rPr lang="fr-FR" sz="1200" dirty="0" err="1">
                <a:ea typeface="+mn-lt"/>
                <a:cs typeface="+mn-lt"/>
              </a:rPr>
              <a:t>They</a:t>
            </a:r>
            <a:r>
              <a:rPr lang="fr-FR" sz="1200" dirty="0">
                <a:ea typeface="+mn-lt"/>
                <a:cs typeface="+mn-lt"/>
              </a:rPr>
              <a:t> have </a:t>
            </a:r>
            <a:r>
              <a:rPr lang="fr-FR" sz="1200" dirty="0" err="1">
                <a:ea typeface="+mn-lt"/>
                <a:cs typeface="+mn-lt"/>
              </a:rPr>
              <a:t>access</a:t>
            </a:r>
            <a:r>
              <a:rPr lang="fr-FR" sz="1200" dirty="0">
                <a:ea typeface="+mn-lt"/>
                <a:cs typeface="+mn-lt"/>
              </a:rPr>
              <a:t> to constant </a:t>
            </a:r>
            <a:r>
              <a:rPr lang="fr-FR" sz="1200" dirty="0" err="1">
                <a:ea typeface="+mn-lt"/>
                <a:cs typeface="+mn-lt"/>
              </a:rPr>
              <a:t>technical</a:t>
            </a:r>
            <a:r>
              <a:rPr lang="fr-FR" sz="1200" dirty="0">
                <a:ea typeface="+mn-lt"/>
                <a:cs typeface="+mn-lt"/>
              </a:rPr>
              <a:t> support, </a:t>
            </a:r>
            <a:r>
              <a:rPr lang="fr-FR" sz="1200" dirty="0" err="1">
                <a:ea typeface="+mn-lt"/>
                <a:cs typeface="+mn-lt"/>
              </a:rPr>
              <a:t>personalized</a:t>
            </a:r>
            <a:r>
              <a:rPr lang="fr-FR" sz="1200" dirty="0">
                <a:ea typeface="+mn-lt"/>
                <a:cs typeface="+mn-lt"/>
              </a:rPr>
              <a:t> assistance, and </a:t>
            </a:r>
            <a:r>
              <a:rPr lang="fr-FR" sz="1200" dirty="0" err="1">
                <a:ea typeface="+mn-lt"/>
                <a:cs typeface="+mn-lt"/>
              </a:rPr>
              <a:t>professional</a:t>
            </a:r>
            <a:r>
              <a:rPr lang="fr-FR" sz="1200" dirty="0">
                <a:ea typeface="+mn-lt"/>
                <a:cs typeface="+mn-lt"/>
              </a:rPr>
              <a:t> management </a:t>
            </a:r>
            <a:r>
              <a:rPr lang="fr-FR" sz="1200" dirty="0" err="1">
                <a:ea typeface="+mn-lt"/>
                <a:cs typeface="+mn-lt"/>
              </a:rPr>
              <a:t>tools</a:t>
            </a:r>
            <a:r>
              <a:rPr lang="fr-FR" sz="1200" dirty="0">
                <a:ea typeface="+mn-lt"/>
                <a:cs typeface="+mn-lt"/>
              </a:rPr>
              <a:t>.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E21A9C-A414-41B4-80CE-9190585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31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Madison</vt:lpstr>
      <vt:lpstr>DATABASES</vt:lpstr>
      <vt:lpstr>MySQL</vt:lpstr>
      <vt:lpstr>PostgreSQL</vt:lpstr>
      <vt:lpstr>SQL SERVER</vt:lpstr>
      <vt:lpstr>Difference between MySQL, PostgreSQL and SQL Server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105</cp:revision>
  <dcterms:created xsi:type="dcterms:W3CDTF">2021-01-17T23:02:22Z</dcterms:created>
  <dcterms:modified xsi:type="dcterms:W3CDTF">2021-01-17T23:39:52Z</dcterms:modified>
</cp:coreProperties>
</file>