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52" r:id="rId6"/>
    <p:sldId id="361" r:id="rId7"/>
    <p:sldId id="334" r:id="rId8"/>
    <p:sldId id="354" r:id="rId9"/>
    <p:sldId id="353" r:id="rId10"/>
    <p:sldId id="355" r:id="rId11"/>
    <p:sldId id="356" r:id="rId12"/>
    <p:sldId id="357" r:id="rId13"/>
    <p:sldId id="362" r:id="rId14"/>
    <p:sldId id="363" r:id="rId15"/>
    <p:sldId id="364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1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180851114260928"/>
          <c:y val="0.93997142249110754"/>
          <c:w val="0.23735656033835878"/>
          <c:h val="6.002857750889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5,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Bank+Market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5999" y="2536059"/>
            <a:ext cx="6096000" cy="1514019"/>
          </a:xfrm>
        </p:spPr>
        <p:txBody>
          <a:bodyPr/>
          <a:lstStyle/>
          <a:p>
            <a:r>
              <a:rPr lang="fa-IR" dirty="0"/>
              <a:t>پروژه مبانی داده کاوی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8214" y="4549553"/>
            <a:ext cx="5491570" cy="1453682"/>
          </a:xfrm>
        </p:spPr>
        <p:txBody>
          <a:bodyPr/>
          <a:lstStyle/>
          <a:p>
            <a:pPr algn="ctr" rtl="1"/>
            <a:r>
              <a:rPr lang="en-US" dirty="0"/>
              <a:t> </a:t>
            </a:r>
            <a:r>
              <a:rPr lang="fa-IR" dirty="0"/>
              <a:t>بررسی رفتار کاربران در یک بانک جهت افتتاح حساب</a:t>
            </a:r>
            <a:endParaRPr lang="en-US" dirty="0"/>
          </a:p>
          <a:p>
            <a:pPr algn="ctr" rtl="1"/>
            <a:r>
              <a:rPr lang="fa-IR" dirty="0"/>
              <a:t>امیررضا حسینی – پاشا احمدی</a:t>
            </a:r>
            <a:endParaRPr lang="en-US" dirty="0"/>
          </a:p>
          <a:p>
            <a:pPr algn="ctr" rtl="1"/>
            <a:r>
              <a:rPr lang="fa-IR" dirty="0"/>
              <a:t>بهار ۱۴۰۲</a:t>
            </a:r>
          </a:p>
          <a:p>
            <a:pPr algn="ctr" rtl="1"/>
            <a:r>
              <a:rPr lang="fa-IR" dirty="0"/>
              <a:t>دانشگاه صنعتی اصفهان دانشکده برق و کامپیوتر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1A0F4-A961-D4BE-CB3A-F8C407A0D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170" y="0"/>
            <a:ext cx="1196830" cy="11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Increase customer satisfaction </a:t>
            </a:r>
            <a:br>
              <a:rPr lang="en-US" dirty="0"/>
            </a:br>
            <a:r>
              <a:rPr lang="en-US" dirty="0"/>
              <a:t>by 2%</a:t>
            </a:r>
          </a:p>
          <a:p>
            <a:r>
              <a:rPr lang="en-US" dirty="0"/>
              <a:t>Maintain growth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Added priorities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Decrease the number of rotations </a:t>
            </a:r>
            <a:br>
              <a:rPr lang="en-US" dirty="0"/>
            </a:br>
            <a:r>
              <a:rPr lang="en-US" dirty="0"/>
              <a:t>by at least 2</a:t>
            </a:r>
          </a:p>
          <a:p>
            <a:r>
              <a:rPr lang="en-US" dirty="0"/>
              <a:t>Ensure the cost of development stays below budget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Interns begin</a:t>
            </a:r>
          </a:p>
          <a:p>
            <a:r>
              <a:rPr lang="en-US" dirty="0"/>
              <a:t>Indoor rec leagues</a:t>
            </a:r>
          </a:p>
          <a:p>
            <a:r>
              <a:rPr lang="en-US" dirty="0"/>
              <a:t>Chess tournaments</a:t>
            </a:r>
          </a:p>
          <a:p>
            <a:r>
              <a:rPr lang="en-US" dirty="0"/>
              <a:t>Big Game watching party</a:t>
            </a:r>
          </a:p>
          <a:p>
            <a:r>
              <a:rPr lang="en-US" dirty="0"/>
              <a:t>Food 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پیشنهادات بیزینسی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Our business is good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We’re getting our work done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finished the consolidation project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We’re delivering for our customers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Last year we supported thousands of customers and</a:t>
            </a:r>
          </a:p>
          <a:p>
            <a:r>
              <a:rPr lang="en-US" dirty="0"/>
              <a:t>sold 60,000 units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Our customers keep coming back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increased customer retention by 4%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We’re leaders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 are top leaders in the industry</a:t>
            </a:r>
          </a:p>
          <a:p>
            <a:r>
              <a:rPr lang="en-US" dirty="0"/>
              <a:t>across the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مراجع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429000"/>
            <a:ext cx="4903377" cy="322372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[Moro et al., 2014] S. Moro, P. Cortez and P. Rita. A Data-Driven Approach to Predict the Success of Bank Telemarketing. Decision Support Systems, Elsevier, 62:22-31, June 2014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S. Moro, P. Cortez and P. Rita. A Data-Driven Approach to Predict the Success of Bank Telemarketing. Decision Support Systems, Elsevier, 62:22-31, June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S. Moro, R. Laureano and P. Cortez. Using Data Mining for Bank Direct Marketing: An Application of the CRISP-DM Methodology. In P. </a:t>
            </a:r>
            <a:r>
              <a:rPr lang="en-US" dirty="0" err="1">
                <a:hlinkClick r:id="rId3"/>
              </a:rPr>
              <a:t>Novais</a:t>
            </a:r>
            <a:r>
              <a:rPr lang="en-US" dirty="0">
                <a:hlinkClick r:id="rId3"/>
              </a:rPr>
              <a:t> et al. (Eds.), Proceedings of the European Simulation and Modelling Conference - ESM'2011, pp. 117-121, Guimaraes, Portugal, October, 2011. EUROSIS. [bank.zip]</a:t>
            </a:r>
            <a:endParaRPr lang="fa-IR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archive.ics.uci.edu/ml/datasets/</a:t>
            </a:r>
            <a:r>
              <a:rPr lang="en-US" dirty="0" err="1">
                <a:hlinkClick r:id="rId3"/>
              </a:rPr>
              <a:t>Bank+Marketing</a:t>
            </a:r>
            <a:endParaRPr lang="fa-IR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pPr rtl="1"/>
            <a:r>
              <a:rPr lang="fa-IR" dirty="0"/>
              <a:t>فهرست‌مطالب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pPr algn="r" rtl="1"/>
            <a:r>
              <a:rPr lang="fa-IR" dirty="0"/>
              <a:t>۱- مقدمه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541255"/>
            <a:ext cx="2133600" cy="369332"/>
          </a:xfrm>
        </p:spPr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rgbClr val="1C1C1C"/>
                </a:solidFill>
                <a:effectLst/>
                <a:latin typeface="BZar"/>
              </a:rPr>
              <a:t>مشکل چیست؟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rgbClr val="1C1C1C"/>
                </a:solidFill>
                <a:effectLst/>
                <a:latin typeface="BZar"/>
              </a:rPr>
              <a:t>سوال داده کاوی که برای حل مشکل مطرح شده است چیست؟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rgbClr val="1C1C1C"/>
                </a:solidFill>
                <a:effectLst/>
                <a:latin typeface="BZar"/>
              </a:rPr>
              <a:t>داده های جمع آوری شده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نحوه ارزیابی</a:t>
            </a:r>
            <a:br>
              <a:rPr lang="fa-IR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pPr algn="r" rtl="1"/>
            <a:r>
              <a:rPr lang="fa-IR" dirty="0"/>
              <a:t>۲- آزمایش‌ها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619010"/>
            <a:ext cx="2128157" cy="369332"/>
          </a:xfrm>
        </p:spPr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rgbClr val="1C1C1C"/>
                </a:solidFill>
                <a:effectLst/>
                <a:latin typeface="BZar"/>
              </a:rPr>
              <a:t>اکتشافات داده ای و لیست حقایق کشف شده در این مرحله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 اکتشافات مدل سازی و لیست حقایق کشف شده در این مرحله</a:t>
            </a:r>
            <a:br>
              <a:rPr lang="fa-IR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pPr algn="r" rtl="1"/>
            <a:r>
              <a:rPr lang="fa-IR" dirty="0"/>
              <a:t>۳- نتایج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نتیجه اجرای روش نهایی و لیست حقایق کشف شده در این مرحله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لیست نتایج نهایی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pPr algn="r" rtl="1"/>
            <a:r>
              <a:rPr lang="fa-IR" dirty="0"/>
              <a:t>۴- پیشنهادات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پیشنهادات برای نوآوری و بهبود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pPr algn="r" rtl="1"/>
            <a:r>
              <a:rPr lang="fa-IR" dirty="0"/>
              <a:t>۵- مراجع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لیست مراجع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مقدمه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rgbClr val="1C1C1C"/>
                </a:solidFill>
                <a:effectLst/>
                <a:latin typeface="BZar"/>
              </a:rPr>
              <a:t>کمپین‌های تبلیغاتی سالیانه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1C1C1C"/>
                </a:solidFill>
                <a:latin typeface="BZar"/>
              </a:rPr>
              <a:t>سپرده‌‌های کوتاه مدت و بلند مدت</a:t>
            </a:r>
            <a:endParaRPr lang="fa-IR" b="0" i="0" dirty="0">
              <a:solidFill>
                <a:srgbClr val="1C1C1C"/>
              </a:solidFill>
              <a:effectLst/>
              <a:latin typeface="BZar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1C1C1C"/>
                </a:solidFill>
                <a:latin typeface="BZar"/>
              </a:rPr>
              <a:t>مشتری خوب؟ مشتری بد؟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rgbClr val="1C1C1C"/>
                </a:solidFill>
                <a:effectLst/>
                <a:latin typeface="BZar"/>
              </a:rPr>
              <a:t>جذب مشتری و سوددهی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rgbClr val="1C1C1C"/>
                </a:solidFill>
                <a:effectLst/>
                <a:latin typeface="BZar"/>
              </a:rPr>
              <a:t>پیشنهادات متنوع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92" y="3123568"/>
            <a:ext cx="4941477" cy="610863"/>
          </a:xfrm>
        </p:spPr>
        <p:txBody>
          <a:bodyPr/>
          <a:lstStyle/>
          <a:p>
            <a:r>
              <a:rPr lang="fa-IR" dirty="0"/>
              <a:t>داده‌ مشتریان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27" y="823079"/>
            <a:ext cx="7560545" cy="610863"/>
          </a:xfrm>
        </p:spPr>
        <p:txBody>
          <a:bodyPr>
            <a:normAutofit/>
          </a:bodyPr>
          <a:lstStyle/>
          <a:p>
            <a:pPr algn="ctr" rtl="1"/>
            <a:r>
              <a:rPr lang="fa-IR" dirty="0"/>
              <a:t>مارکتینگ موسسه مالی پرتقال</a:t>
            </a:r>
            <a:endParaRPr lang="en-US" b="1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73532428"/>
              </p:ext>
            </p:extLst>
          </p:nvPr>
        </p:nvGraphicFramePr>
        <p:xfrm>
          <a:off x="952500" y="2209800"/>
          <a:ext cx="10287000" cy="177626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fa-IR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داده‌های مربوط به مشتریان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سن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شغل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وضعیت تاهل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موجودی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fa-IR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داده‌های تماس کمپین قبلی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تعداد تماس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روز هفته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مدت زمان تماس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ماه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fa-IR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ویژگی هدف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chemeClr val="bg1"/>
                          </a:solidFill>
                          <a:latin typeface="+mn-lt"/>
                        </a:rPr>
                        <a:t>آیا مشتری حساب کوتاه مدت باز کرده یا نه؟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fa-IR" dirty="0"/>
              <a:t>مارکتینگ موسسه مالی پرتقال</a:t>
            </a:r>
            <a:endParaRPr lang="en-US" dirty="0"/>
          </a:p>
        </p:txBody>
      </p:sp>
      <p:graphicFrame>
        <p:nvGraphicFramePr>
          <p:cNvPr id="24" name="Chart Placeholder 23" descr="Growth by Sector graph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41867531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/>
          <a:lstStyle/>
          <a:p>
            <a:r>
              <a:rPr lang="en-US" dirty="0"/>
              <a:t>Contoso was great to work with. </a:t>
            </a:r>
            <a:br>
              <a:rPr lang="en-US" dirty="0"/>
            </a:br>
            <a:r>
              <a:rPr lang="en-US" dirty="0"/>
              <a:t>Patrice was my representative and she anticipated my needs and worked diligently to fix my issue.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37" name="Picture Placeholder 36" descr="Portrait of a team member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/>
          <a:lstStyle/>
          <a:p>
            <a:r>
              <a:rPr lang="en-US" dirty="0"/>
              <a:t>CEO</a:t>
            </a:r>
          </a:p>
        </p:txBody>
      </p:sp>
      <p:pic>
        <p:nvPicPr>
          <p:cNvPr id="19" name="Picture Placeholder 13" descr="Portrait of a team member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/>
          <a:lstStyle/>
          <a:p>
            <a:r>
              <a:rPr lang="en-US" dirty="0"/>
              <a:t>Larissa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41" name="Picture Placeholder 40" descr="Portrait of a team member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/>
          <a:lstStyle/>
          <a:p>
            <a:r>
              <a:rPr lang="en-US" dirty="0"/>
              <a:t>Roman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21" name="Picture Placeholder 18" descr="Portrait of a team member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/>
          <a:lstStyle/>
          <a:p>
            <a:r>
              <a:rPr lang="en-US" dirty="0"/>
              <a:t>Federico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/>
          <a:lstStyle/>
          <a:p>
            <a:r>
              <a:rPr lang="en-US" dirty="0"/>
              <a:t>CTO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/>
          <a:lstStyle/>
          <a:p>
            <a:r>
              <a:rPr lang="en-US" dirty="0"/>
              <a:t>Q1. Jul – Sep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/>
          <a:lstStyle/>
          <a:p>
            <a:r>
              <a:rPr lang="en-US" dirty="0"/>
              <a:t>Q2. Oct – Dec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/>
          <a:lstStyle/>
          <a:p>
            <a:r>
              <a:rPr lang="en-US" dirty="0"/>
              <a:t>Q3. Jan – Mar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/>
          <a:lstStyle/>
          <a:p>
            <a:r>
              <a:rPr lang="en-US" dirty="0"/>
              <a:t>Q4. Apr – Jun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118</TotalTime>
  <Words>652</Words>
  <Application>Microsoft Office PowerPoint</Application>
  <PresentationFormat>Widescreen</PresentationFormat>
  <Paragraphs>133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BZar</vt:lpstr>
      <vt:lpstr>Calibri</vt:lpstr>
      <vt:lpstr>Franklin Gothic Book</vt:lpstr>
      <vt:lpstr>Franklin Gothic Demi</vt:lpstr>
      <vt:lpstr>Wingdings</vt:lpstr>
      <vt:lpstr>Theme1</vt:lpstr>
      <vt:lpstr>پروژه مبانی داده کاوی</vt:lpstr>
      <vt:lpstr>فهرست‌مطالب</vt:lpstr>
      <vt:lpstr>مقدمه</vt:lpstr>
      <vt:lpstr>داده‌ مشتریان</vt:lpstr>
      <vt:lpstr>مارکتینگ موسسه مالی پرتقال</vt:lpstr>
      <vt:lpstr>مارکتینگ موسسه مالی پرتقال</vt:lpstr>
      <vt:lpstr>Contoso was great to work with.  Patrice was my representative and she anticipated my needs and worked diligently to fix my issue. </vt:lpstr>
      <vt:lpstr>Our team</vt:lpstr>
      <vt:lpstr>Timeline</vt:lpstr>
      <vt:lpstr>Goals for Q1</vt:lpstr>
      <vt:lpstr>Goals for Q2</vt:lpstr>
      <vt:lpstr>پیشنهادات بیزینسی</vt:lpstr>
      <vt:lpstr>مراجع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مبانی داده کاوی</dc:title>
  <dc:creator>Amirreza Hosseini</dc:creator>
  <cp:lastModifiedBy>Amirreza Hosseini</cp:lastModifiedBy>
  <cp:revision>4</cp:revision>
  <dcterms:created xsi:type="dcterms:W3CDTF">2023-05-05T11:55:11Z</dcterms:created>
  <dcterms:modified xsi:type="dcterms:W3CDTF">2023-05-05T13:53:12Z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