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65" r:id="rId4"/>
    <p:sldId id="280" r:id="rId5"/>
    <p:sldId id="279" r:id="rId6"/>
    <p:sldId id="281" r:id="rId7"/>
    <p:sldId id="282" r:id="rId8"/>
    <p:sldId id="266" r:id="rId9"/>
    <p:sldId id="277" r:id="rId10"/>
    <p:sldId id="278" r:id="rId11"/>
    <p:sldId id="28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1F6A4-8B52-48D9-8071-14EB786D061D}" v="20" dt="2021-09-15T18:46:34.663"/>
    <p1510:client id="{4950DF87-B873-446F-A94A-DE3648FAFBB1}" v="10" dt="2021-09-15T18:53:00.921"/>
    <p1510:client id="{5F055E8D-DAE3-4BF3-9271-B35B64AEDCAC}" v="117" dt="2021-09-15T17:16:39.774"/>
    <p1510:client id="{7C0D74D0-9C90-4CBD-8A94-514BED0795CA}" v="2" dt="2021-09-15T18:51:04.116"/>
    <p1510:client id="{AC09BB2A-D828-4B95-BF50-8A5A7DAD1A4F}" v="2" dt="2021-09-15T18:48:22.863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sita Koley" userId="S::ipsitakoley@iitkgp.ac.in::af10f056-51d5-412a-a9aa-656a396dd6cc" providerId="AD" clId="Web-{AC09BB2A-D828-4B95-BF50-8A5A7DAD1A4F}"/>
    <pc:docChg chg="modSld">
      <pc:chgData name="Ipsita Koley" userId="S::ipsitakoley@iitkgp.ac.in::af10f056-51d5-412a-a9aa-656a396dd6cc" providerId="AD" clId="Web-{AC09BB2A-D828-4B95-BF50-8A5A7DAD1A4F}" dt="2021-09-15T18:48:22.863" v="1" actId="20577"/>
      <pc:docMkLst>
        <pc:docMk/>
      </pc:docMkLst>
      <pc:sldChg chg="modSp">
        <pc:chgData name="Ipsita Koley" userId="S::ipsitakoley@iitkgp.ac.in::af10f056-51d5-412a-a9aa-656a396dd6cc" providerId="AD" clId="Web-{AC09BB2A-D828-4B95-BF50-8A5A7DAD1A4F}" dt="2021-09-15T18:48:22.863" v="1" actId="20577"/>
        <pc:sldMkLst>
          <pc:docMk/>
          <pc:sldMk cId="0" sldId="280"/>
        </pc:sldMkLst>
        <pc:spChg chg="mod">
          <ac:chgData name="Ipsita Koley" userId="S::ipsitakoley@iitkgp.ac.in::af10f056-51d5-412a-a9aa-656a396dd6cc" providerId="AD" clId="Web-{AC09BB2A-D828-4B95-BF50-8A5A7DAD1A4F}" dt="2021-09-15T18:48:22.863" v="1" actId="20577"/>
          <ac:spMkLst>
            <pc:docMk/>
            <pc:sldMk cId="0" sldId="280"/>
            <ac:spMk id="111" creationId="{00000000-0000-0000-0000-000000000000}"/>
          </ac:spMkLst>
        </pc:spChg>
      </pc:sldChg>
    </pc:docChg>
  </pc:docChgLst>
  <pc:docChgLst>
    <pc:chgData name="Sunandan Adhikary" userId="S::mesunandan@kgpian.iitkgp.ac.in::80f1472a-daa1-4c12-b7be-f180f58c6bbb" providerId="AD" clId="Web-{2F91F6A4-8B52-48D9-8071-14EB786D061D}"/>
    <pc:docChg chg="modSld">
      <pc:chgData name="Sunandan Adhikary" userId="S::mesunandan@kgpian.iitkgp.ac.in::80f1472a-daa1-4c12-b7be-f180f58c6bbb" providerId="AD" clId="Web-{2F91F6A4-8B52-48D9-8071-14EB786D061D}" dt="2021-09-15T18:46:32.320" v="3"/>
      <pc:docMkLst>
        <pc:docMk/>
      </pc:docMkLst>
      <pc:sldChg chg="modSp">
        <pc:chgData name="Sunandan Adhikary" userId="S::mesunandan@kgpian.iitkgp.ac.in::80f1472a-daa1-4c12-b7be-f180f58c6bbb" providerId="AD" clId="Web-{2F91F6A4-8B52-48D9-8071-14EB786D061D}" dt="2021-09-15T18:46:32.320" v="3"/>
        <pc:sldMkLst>
          <pc:docMk/>
          <pc:sldMk cId="0" sldId="265"/>
        </pc:sldMkLst>
        <pc:graphicFrameChg chg="mod modGraphic">
          <ac:chgData name="Sunandan Adhikary" userId="S::mesunandan@kgpian.iitkgp.ac.in::80f1472a-daa1-4c12-b7be-f180f58c6bbb" providerId="AD" clId="Web-{2F91F6A4-8B52-48D9-8071-14EB786D061D}" dt="2021-09-15T18:46:32.320" v="3"/>
          <ac:graphicFrameMkLst>
            <pc:docMk/>
            <pc:sldMk cId="0" sldId="265"/>
            <ac:graphicFrameMk id="2" creationId="{00000000-0000-0000-0000-000000000000}"/>
          </ac:graphicFrameMkLst>
        </pc:graphicFrameChg>
      </pc:sldChg>
    </pc:docChg>
  </pc:docChgLst>
  <pc:docChgLst>
    <pc:chgData name="Ipsita Koley" userId="S::ipsitakoley@iitkgp.ac.in::af10f056-51d5-412a-a9aa-656a396dd6cc" providerId="AD" clId="Web-{4950DF87-B873-446F-A94A-DE3648FAFBB1}"/>
    <pc:docChg chg="modSld">
      <pc:chgData name="Ipsita Koley" userId="S::ipsitakoley@iitkgp.ac.in::af10f056-51d5-412a-a9aa-656a396dd6cc" providerId="AD" clId="Web-{4950DF87-B873-446F-A94A-DE3648FAFBB1}" dt="2021-09-15T18:53:00.921" v="4" actId="20577"/>
      <pc:docMkLst>
        <pc:docMk/>
      </pc:docMkLst>
      <pc:sldChg chg="modSp">
        <pc:chgData name="Ipsita Koley" userId="S::ipsitakoley@iitkgp.ac.in::af10f056-51d5-412a-a9aa-656a396dd6cc" providerId="AD" clId="Web-{4950DF87-B873-446F-A94A-DE3648FAFBB1}" dt="2021-09-15T18:53:00.921" v="4" actId="20577"/>
        <pc:sldMkLst>
          <pc:docMk/>
          <pc:sldMk cId="0" sldId="266"/>
        </pc:sldMkLst>
        <pc:spChg chg="mod">
          <ac:chgData name="Ipsita Koley" userId="S::ipsitakoley@iitkgp.ac.in::af10f056-51d5-412a-a9aa-656a396dd6cc" providerId="AD" clId="Web-{4950DF87-B873-446F-A94A-DE3648FAFBB1}" dt="2021-09-15T18:53:00.921" v="4" actId="20577"/>
          <ac:spMkLst>
            <pc:docMk/>
            <pc:sldMk cId="0" sldId="266"/>
            <ac:spMk id="8" creationId="{00000000-0000-0000-0000-000000000000}"/>
          </ac:spMkLst>
        </pc:spChg>
      </pc:sldChg>
    </pc:docChg>
  </pc:docChgLst>
  <pc:docChgLst>
    <pc:chgData name="Sunandan Adhikary" userId="S::mesunandan@kgpian.iitkgp.ac.in::80f1472a-daa1-4c12-b7be-f180f58c6bbb" providerId="AD" clId="Web-{5F055E8D-DAE3-4BF3-9271-B35B64AEDCAC}"/>
    <pc:docChg chg="modSld">
      <pc:chgData name="Sunandan Adhikary" userId="S::mesunandan@kgpian.iitkgp.ac.in::80f1472a-daa1-4c12-b7be-f180f58c6bbb" providerId="AD" clId="Web-{5F055E8D-DAE3-4BF3-9271-B35B64AEDCAC}" dt="2021-09-15T17:16:39.774" v="60" actId="1076"/>
      <pc:docMkLst>
        <pc:docMk/>
      </pc:docMkLst>
      <pc:sldChg chg="modSp">
        <pc:chgData name="Sunandan Adhikary" userId="S::mesunandan@kgpian.iitkgp.ac.in::80f1472a-daa1-4c12-b7be-f180f58c6bbb" providerId="AD" clId="Web-{5F055E8D-DAE3-4BF3-9271-B35B64AEDCAC}" dt="2021-09-15T17:09:34.885" v="0" actId="20577"/>
        <pc:sldMkLst>
          <pc:docMk/>
          <pc:sldMk cId="0" sldId="265"/>
        </pc:sldMkLst>
        <pc:spChg chg="mod">
          <ac:chgData name="Sunandan Adhikary" userId="S::mesunandan@kgpian.iitkgp.ac.in::80f1472a-daa1-4c12-b7be-f180f58c6bbb" providerId="AD" clId="Web-{5F055E8D-DAE3-4BF3-9271-B35B64AEDCAC}" dt="2021-09-15T17:09:34.885" v="0" actId="20577"/>
          <ac:spMkLst>
            <pc:docMk/>
            <pc:sldMk cId="0" sldId="265"/>
            <ac:spMk id="111" creationId="{00000000-0000-0000-0000-000000000000}"/>
          </ac:spMkLst>
        </pc:spChg>
      </pc:sldChg>
      <pc:sldChg chg="modSp">
        <pc:chgData name="Sunandan Adhikary" userId="S::mesunandan@kgpian.iitkgp.ac.in::80f1472a-daa1-4c12-b7be-f180f58c6bbb" providerId="AD" clId="Web-{5F055E8D-DAE3-4BF3-9271-B35B64AEDCAC}" dt="2021-09-15T17:12:21.350" v="12" actId="20577"/>
        <pc:sldMkLst>
          <pc:docMk/>
          <pc:sldMk cId="0" sldId="266"/>
        </pc:sldMkLst>
        <pc:spChg chg="mod">
          <ac:chgData name="Sunandan Adhikary" userId="S::mesunandan@kgpian.iitkgp.ac.in::80f1472a-daa1-4c12-b7be-f180f58c6bbb" providerId="AD" clId="Web-{5F055E8D-DAE3-4BF3-9271-B35B64AEDCAC}" dt="2021-09-15T17:12:21.350" v="12" actId="20577"/>
          <ac:spMkLst>
            <pc:docMk/>
            <pc:sldMk cId="0" sldId="266"/>
            <ac:spMk id="9" creationId="{00000000-0000-0000-0000-000000000000}"/>
          </ac:spMkLst>
        </pc:spChg>
      </pc:sldChg>
      <pc:sldChg chg="modSp">
        <pc:chgData name="Sunandan Adhikary" userId="S::mesunandan@kgpian.iitkgp.ac.in::80f1472a-daa1-4c12-b7be-f180f58c6bbb" providerId="AD" clId="Web-{5F055E8D-DAE3-4BF3-9271-B35B64AEDCAC}" dt="2021-09-15T17:13:25.792" v="31" actId="20577"/>
        <pc:sldMkLst>
          <pc:docMk/>
          <pc:sldMk cId="0" sldId="277"/>
        </pc:sldMkLst>
        <pc:spChg chg="mod">
          <ac:chgData name="Sunandan Adhikary" userId="S::mesunandan@kgpian.iitkgp.ac.in::80f1472a-daa1-4c12-b7be-f180f58c6bbb" providerId="AD" clId="Web-{5F055E8D-DAE3-4BF3-9271-B35B64AEDCAC}" dt="2021-09-15T17:13:25.792" v="31" actId="20577"/>
          <ac:spMkLst>
            <pc:docMk/>
            <pc:sldMk cId="0" sldId="277"/>
            <ac:spMk id="8" creationId="{00000000-0000-0000-0000-000000000000}"/>
          </ac:spMkLst>
        </pc:spChg>
        <pc:spChg chg="mod">
          <ac:chgData name="Sunandan Adhikary" userId="S::mesunandan@kgpian.iitkgp.ac.in::80f1472a-daa1-4c12-b7be-f180f58c6bbb" providerId="AD" clId="Web-{5F055E8D-DAE3-4BF3-9271-B35B64AEDCAC}" dt="2021-09-15T17:12:24.756" v="13" actId="20577"/>
          <ac:spMkLst>
            <pc:docMk/>
            <pc:sldMk cId="0" sldId="277"/>
            <ac:spMk id="9" creationId="{00000000-0000-0000-0000-000000000000}"/>
          </ac:spMkLst>
        </pc:spChg>
      </pc:sldChg>
      <pc:sldChg chg="modSp">
        <pc:chgData name="Sunandan Adhikary" userId="S::mesunandan@kgpian.iitkgp.ac.in::80f1472a-daa1-4c12-b7be-f180f58c6bbb" providerId="AD" clId="Web-{5F055E8D-DAE3-4BF3-9271-B35B64AEDCAC}" dt="2021-09-15T17:13:37.589" v="35" actId="20577"/>
        <pc:sldMkLst>
          <pc:docMk/>
          <pc:sldMk cId="0" sldId="278"/>
        </pc:sldMkLst>
        <pc:spChg chg="mod">
          <ac:chgData name="Sunandan Adhikary" userId="S::mesunandan@kgpian.iitkgp.ac.in::80f1472a-daa1-4c12-b7be-f180f58c6bbb" providerId="AD" clId="Web-{5F055E8D-DAE3-4BF3-9271-B35B64AEDCAC}" dt="2021-09-15T17:13:37.589" v="35" actId="20577"/>
          <ac:spMkLst>
            <pc:docMk/>
            <pc:sldMk cId="0" sldId="278"/>
            <ac:spMk id="8" creationId="{00000000-0000-0000-0000-000000000000}"/>
          </ac:spMkLst>
        </pc:spChg>
        <pc:spChg chg="mod">
          <ac:chgData name="Sunandan Adhikary" userId="S::mesunandan@kgpian.iitkgp.ac.in::80f1472a-daa1-4c12-b7be-f180f58c6bbb" providerId="AD" clId="Web-{5F055E8D-DAE3-4BF3-9271-B35B64AEDCAC}" dt="2021-09-15T17:12:39.867" v="15" actId="1076"/>
          <ac:spMkLst>
            <pc:docMk/>
            <pc:sldMk cId="0" sldId="278"/>
            <ac:spMk id="9" creationId="{00000000-0000-0000-0000-000000000000}"/>
          </ac:spMkLst>
        </pc:spChg>
      </pc:sldChg>
      <pc:sldChg chg="modSp">
        <pc:chgData name="Sunandan Adhikary" userId="S::mesunandan@kgpian.iitkgp.ac.in::80f1472a-daa1-4c12-b7be-f180f58c6bbb" providerId="AD" clId="Web-{5F055E8D-DAE3-4BF3-9271-B35B64AEDCAC}" dt="2021-09-15T17:10:14.747" v="2" actId="20577"/>
        <pc:sldMkLst>
          <pc:docMk/>
          <pc:sldMk cId="0" sldId="279"/>
        </pc:sldMkLst>
        <pc:spChg chg="mod">
          <ac:chgData name="Sunandan Adhikary" userId="S::mesunandan@kgpian.iitkgp.ac.in::80f1472a-daa1-4c12-b7be-f180f58c6bbb" providerId="AD" clId="Web-{5F055E8D-DAE3-4BF3-9271-B35B64AEDCAC}" dt="2021-09-15T17:10:14.747" v="2" actId="20577"/>
          <ac:spMkLst>
            <pc:docMk/>
            <pc:sldMk cId="0" sldId="279"/>
            <ac:spMk id="9" creationId="{00000000-0000-0000-0000-000000000000}"/>
          </ac:spMkLst>
        </pc:spChg>
      </pc:sldChg>
      <pc:sldChg chg="modSp">
        <pc:chgData name="Sunandan Adhikary" userId="S::mesunandan@kgpian.iitkgp.ac.in::80f1472a-daa1-4c12-b7be-f180f58c6bbb" providerId="AD" clId="Web-{5F055E8D-DAE3-4BF3-9271-B35B64AEDCAC}" dt="2021-09-15T17:16:39.774" v="60" actId="1076"/>
        <pc:sldMkLst>
          <pc:docMk/>
          <pc:sldMk cId="0" sldId="282"/>
        </pc:sldMkLst>
        <pc:spChg chg="mod">
          <ac:chgData name="Sunandan Adhikary" userId="S::mesunandan@kgpian.iitkgp.ac.in::80f1472a-daa1-4c12-b7be-f180f58c6bbb" providerId="AD" clId="Web-{5F055E8D-DAE3-4BF3-9271-B35B64AEDCAC}" dt="2021-09-15T17:11:18.799" v="4" actId="20577"/>
          <ac:spMkLst>
            <pc:docMk/>
            <pc:sldMk cId="0" sldId="282"/>
            <ac:spMk id="9" creationId="{00000000-0000-0000-0000-000000000000}"/>
          </ac:spMkLst>
        </pc:spChg>
        <pc:spChg chg="mod">
          <ac:chgData name="Sunandan Adhikary" userId="S::mesunandan@kgpian.iitkgp.ac.in::80f1472a-daa1-4c12-b7be-f180f58c6bbb" providerId="AD" clId="Web-{5F055E8D-DAE3-4BF3-9271-B35B64AEDCAC}" dt="2021-09-15T17:15:56.942" v="51"/>
          <ac:spMkLst>
            <pc:docMk/>
            <pc:sldMk cId="0" sldId="282"/>
            <ac:spMk id="10" creationId="{00000000-0000-0000-0000-000000000000}"/>
          </ac:spMkLst>
        </pc:spChg>
        <pc:spChg chg="mod">
          <ac:chgData name="Sunandan Adhikary" userId="S::mesunandan@kgpian.iitkgp.ac.in::80f1472a-daa1-4c12-b7be-f180f58c6bbb" providerId="AD" clId="Web-{5F055E8D-DAE3-4BF3-9271-B35B64AEDCAC}" dt="2021-09-15T17:16:28.601" v="58" actId="1076"/>
          <ac:spMkLst>
            <pc:docMk/>
            <pc:sldMk cId="0" sldId="282"/>
            <ac:spMk id="23" creationId="{00000000-0000-0000-0000-000000000000}"/>
          </ac:spMkLst>
        </pc:spChg>
        <pc:spChg chg="mod">
          <ac:chgData name="Sunandan Adhikary" userId="S::mesunandan@kgpian.iitkgp.ac.in::80f1472a-daa1-4c12-b7be-f180f58c6bbb" providerId="AD" clId="Web-{5F055E8D-DAE3-4BF3-9271-B35B64AEDCAC}" dt="2021-09-15T17:16:39.774" v="60" actId="1076"/>
          <ac:spMkLst>
            <pc:docMk/>
            <pc:sldMk cId="0" sldId="282"/>
            <ac:spMk id="39" creationId="{00000000-0000-0000-0000-000000000000}"/>
          </ac:spMkLst>
        </pc:spChg>
        <pc:spChg chg="mod">
          <ac:chgData name="Sunandan Adhikary" userId="S::mesunandan@kgpian.iitkgp.ac.in::80f1472a-daa1-4c12-b7be-f180f58c6bbb" providerId="AD" clId="Web-{5F055E8D-DAE3-4BF3-9271-B35B64AEDCAC}" dt="2021-09-15T17:16:35.179" v="59" actId="1076"/>
          <ac:spMkLst>
            <pc:docMk/>
            <pc:sldMk cId="0" sldId="282"/>
            <ac:spMk id="41" creationId="{00000000-0000-0000-0000-000000000000}"/>
          </ac:spMkLst>
        </pc:spChg>
      </pc:sldChg>
      <pc:sldChg chg="modSp">
        <pc:chgData name="Sunandan Adhikary" userId="S::mesunandan@kgpian.iitkgp.ac.in::80f1472a-daa1-4c12-b7be-f180f58c6bbb" providerId="AD" clId="Web-{5F055E8D-DAE3-4BF3-9271-B35B64AEDCAC}" dt="2021-09-15T17:14:46.453" v="46" actId="20577"/>
        <pc:sldMkLst>
          <pc:docMk/>
          <pc:sldMk cId="0" sldId="283"/>
        </pc:sldMkLst>
        <pc:spChg chg="mod">
          <ac:chgData name="Sunandan Adhikary" userId="S::mesunandan@kgpian.iitkgp.ac.in::80f1472a-daa1-4c12-b7be-f180f58c6bbb" providerId="AD" clId="Web-{5F055E8D-DAE3-4BF3-9271-B35B64AEDCAC}" dt="2021-09-15T17:14:46.453" v="46" actId="20577"/>
          <ac:spMkLst>
            <pc:docMk/>
            <pc:sldMk cId="0" sldId="283"/>
            <ac:spMk id="9" creationId="{00000000-0000-0000-0000-000000000000}"/>
          </ac:spMkLst>
        </pc:spChg>
      </pc:sldChg>
    </pc:docChg>
  </pc:docChgLst>
  <pc:docChgLst>
    <pc:chgData name="Ipsita Koley" userId="S::ipsitakoley@iitkgp.ac.in::af10f056-51d5-412a-a9aa-656a396dd6cc" providerId="AD" clId="Web-{7C0D74D0-9C90-4CBD-8A94-514BED0795CA}"/>
    <pc:docChg chg="modSld">
      <pc:chgData name="Ipsita Koley" userId="S::ipsitakoley@iitkgp.ac.in::af10f056-51d5-412a-a9aa-656a396dd6cc" providerId="AD" clId="Web-{7C0D74D0-9C90-4CBD-8A94-514BED0795CA}" dt="2021-09-15T18:51:04.116" v="0" actId="20577"/>
      <pc:docMkLst>
        <pc:docMk/>
      </pc:docMkLst>
      <pc:sldChg chg="modSp">
        <pc:chgData name="Ipsita Koley" userId="S::ipsitakoley@iitkgp.ac.in::af10f056-51d5-412a-a9aa-656a396dd6cc" providerId="AD" clId="Web-{7C0D74D0-9C90-4CBD-8A94-514BED0795CA}" dt="2021-09-15T18:51:04.116" v="0" actId="20577"/>
        <pc:sldMkLst>
          <pc:docMk/>
          <pc:sldMk cId="0" sldId="266"/>
        </pc:sldMkLst>
        <pc:spChg chg="mod">
          <ac:chgData name="Ipsita Koley" userId="S::ipsitakoley@iitkgp.ac.in::af10f056-51d5-412a-a9aa-656a396dd6cc" providerId="AD" clId="Web-{7C0D74D0-9C90-4CBD-8A94-514BED0795CA}" dt="2021-09-15T18:51:04.116" v="0" actId="20577"/>
          <ac:spMkLst>
            <pc:docMk/>
            <pc:sldMk cId="0" sldId="26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83c3b456a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983c3b456a_4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983c3b456a_4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83c3b456a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983c3b456a_4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983c3b456a_4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3c3b456a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983c3b456a_4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983c3b456a_4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3c3b456a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983c3b456a_4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983c3b456a_4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3c3b456a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983c3b456a_4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983c3b456a_4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310342" cy="6858000"/>
          </a:xfrm>
          <a:prstGeom prst="rect">
            <a:avLst/>
          </a:prstGeom>
          <a:solidFill>
            <a:srgbClr val="860F0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1881658" y="0"/>
            <a:ext cx="310342" cy="6858000"/>
          </a:xfrm>
          <a:prstGeom prst="rect">
            <a:avLst/>
          </a:prstGeom>
          <a:solidFill>
            <a:srgbClr val="860F0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310342" cy="6858000"/>
          </a:xfrm>
          <a:prstGeom prst="rect">
            <a:avLst/>
          </a:prstGeom>
          <a:solidFill>
            <a:srgbClr val="860F0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1881658" y="0"/>
            <a:ext cx="310342" cy="6858000"/>
          </a:xfrm>
          <a:prstGeom prst="rect">
            <a:avLst/>
          </a:prstGeom>
          <a:solidFill>
            <a:srgbClr val="860F0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897004" y="9552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960" cap="small"/>
              <a:t>Computational Foundations of Cyber Physical Systems (CS61063)</a:t>
            </a:r>
            <a:br>
              <a:rPr lang="en-US" sz="3960" cap="small"/>
            </a:br>
            <a:br>
              <a:rPr lang="en-US" sz="3960"/>
            </a:br>
            <a:endParaRPr sz="3960"/>
          </a:p>
        </p:txBody>
      </p:sp>
      <p:sp>
        <p:nvSpPr>
          <p:cNvPr id="41" name="Google Shape;41;p5"/>
          <p:cNvSpPr txBox="1"/>
          <p:nvPr/>
        </p:nvSpPr>
        <p:spPr>
          <a:xfrm>
            <a:off x="897890" y="2390775"/>
            <a:ext cx="10514965" cy="174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 sz="5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Strategies of </a:t>
            </a:r>
            <a:r>
              <a:rPr lang="en-US" altLang="en-US" sz="5400" b="0" i="0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Delay-Aware CPS Design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In a Nutshell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38200" y="1593850"/>
            <a:ext cx="11029315" cy="34150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Among these 3 solutions we chose the one with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Least Processor Utilization</a:t>
            </a:r>
            <a:endParaRPr lang="" alt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Least increment in control cost/ minimal worsening of control performance</a:t>
            </a:r>
            <a:endParaRPr lang="" alt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There are tool-chains available to analyze such delay-aware control strategies </a:t>
            </a:r>
          </a:p>
          <a:p>
            <a:pPr marL="457200" lvl="1"/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eg. </a:t>
            </a:r>
            <a:r>
              <a:rPr lang="" altLang="en-US" sz="240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Truetime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, </a:t>
            </a:r>
            <a:r>
              <a:rPr lang="" altLang="en-US" sz="240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Jittertime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etc. </a:t>
            </a:r>
            <a:endParaRPr lang="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(We will see more on these in tutorial)</a:t>
            </a:r>
            <a:endParaRPr lang="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837565" y="250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"/>
              <a:t>The Problem</a:t>
            </a:r>
          </a:p>
        </p:txBody>
      </p:sp>
      <p:sp>
        <p:nvSpPr>
          <p:cNvPr id="111" name="Google Shape;111;p14"/>
          <p:cNvSpPr txBox="1"/>
          <p:nvPr/>
        </p:nvSpPr>
        <p:spPr>
          <a:xfrm>
            <a:off x="838835" y="1329690"/>
            <a:ext cx="105143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  <a:buSzPts val="2400"/>
            </a:pP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Consider two control tasks T1 and T2 are running on a single processor with periodicity</a:t>
            </a:r>
            <a:r>
              <a:rPr 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p1= 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0.</a:t>
            </a:r>
            <a:r>
              <a:rPr 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and </a:t>
            </a:r>
            <a:r>
              <a:rPr 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p2= 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0.</a:t>
            </a:r>
            <a:r>
              <a:rPr 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</a:t>
            </a: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</a:t>
            </a: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They are RM schedulable. Now </a:t>
            </a: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authentication task T3 is also introduced with periodicity p3 = </a:t>
            </a: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0.</a:t>
            </a: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 </a:t>
            </a: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order to secure the system against unauthorized access. </a:t>
            </a:r>
            <a:endParaRPr lang="en-US" sz="24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2650334565"/>
              </p:ext>
            </p:extLst>
          </p:nvPr>
        </p:nvGraphicFramePr>
        <p:xfrm>
          <a:off x="977900" y="3771900"/>
          <a:ext cx="10375265" cy="219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1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Task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Time for </a:t>
                      </a:r>
                      <a:r>
                        <a:rPr lang="" altLang="en-US" sz="1400" b="1">
                          <a:solidFill>
                            <a:schemeClr val="bg1"/>
                          </a:solidFill>
                        </a:rPr>
                        <a:t>Control Task Execution (s)</a:t>
                      </a:r>
                      <a:endParaRPr lang="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Deadline (s)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(</a:t>
                      </a:r>
                      <a:r>
                        <a:rPr lang="" altLang="en-US"/>
                        <a:t>same as their </a:t>
                      </a:r>
                      <a:r>
                        <a:rPr lang="en-US" altLang="en-US"/>
                        <a:t>periodicit</a:t>
                      </a:r>
                      <a:r>
                        <a:rPr lang="" altLang="en-US"/>
                        <a:t>ies</a:t>
                      </a:r>
                      <a:r>
                        <a:rPr lang="en-US" altLang="en-US"/>
                        <a:t>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Priority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Control Task T1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0.15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Control Task T2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0.25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0.6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Security Task T3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0.05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0.3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" altLang="en-US"/>
              <a:t>Observations</a:t>
            </a:r>
          </a:p>
        </p:txBody>
      </p:sp>
      <p:sp>
        <p:nvSpPr>
          <p:cNvPr id="111" name="Google Shape;111;p14"/>
          <p:cNvSpPr txBox="1"/>
          <p:nvPr/>
        </p:nvSpPr>
        <p:spPr>
          <a:xfrm>
            <a:off x="838835" y="1329690"/>
            <a:ext cx="105143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Notice that they are not RM schedulable anymore </a:t>
            </a: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(why? we will discuss)</a:t>
            </a:r>
            <a:endParaRPr lang="en-US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are the strategies that can be useful in such case to schedule them?</a:t>
            </a:r>
          </a:p>
          <a:p>
            <a:pPr marL="342900" marR="0" indent="-342900" algn="just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Such strategies 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can be 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useful </a:t>
            </a:r>
          </a:p>
          <a:p>
            <a:pPr marL="800100" marR="0" lvl="1" indent="-342900" algn="just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to handle delay in embedded controller implementations</a:t>
            </a:r>
          </a:p>
          <a:p>
            <a:pPr marL="800100" marR="0" lvl="1" indent="-342900" algn="just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to handle packet drops in networked CPS</a:t>
            </a:r>
            <a:endParaRPr lang="" altLang="en-US" sz="24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Sensor to Actuator Delay Scenarios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38200" y="4997450"/>
            <a:ext cx="10236200" cy="127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93800" y="4171950"/>
            <a:ext cx="990600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4400" y="41719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4900" y="4171950"/>
            <a:ext cx="394335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0200" y="4171950"/>
            <a:ext cx="7747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5035" y="4171950"/>
            <a:ext cx="520700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4400" y="1618615"/>
            <a:ext cx="10439400" cy="17532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Scenario 1 </a:t>
            </a: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Sensor to actuator delay &lt; Deadline </a:t>
            </a:r>
            <a:br>
              <a:rPr lang="" altLang="en-US" sz="2400" i="1">
                <a:latin typeface="Calibri" panose="020F0502020204030204"/>
                <a:ea typeface="Calibri" panose="020F0502020204030204"/>
                <a:cs typeface="Calibri" panose="020F0502020204030204"/>
              </a:rPr>
            </a:b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Strategy : 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Consider Delay while discretizing the continuous closed-loop system 										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(Learnt earlier)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162050" y="3443605"/>
            <a:ext cx="31750" cy="25190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72250" y="3443605"/>
            <a:ext cx="19050" cy="24174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39235" y="41719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93800" y="3813810"/>
            <a:ext cx="4051300" cy="254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100" y="3473450"/>
            <a:ext cx="0" cy="2197100"/>
          </a:xfrm>
          <a:prstGeom prst="line">
            <a:avLst/>
          </a:prstGeom>
          <a:ln w="28575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91300" y="4171950"/>
            <a:ext cx="990600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81900" y="41719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42400" y="4171950"/>
            <a:ext cx="394335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7700" y="4171950"/>
            <a:ext cx="7747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22535" y="4171950"/>
            <a:ext cx="520700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36735" y="41719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3"/>
              <p:cNvSpPr txBox="1"/>
              <p:nvPr/>
            </p:nvSpPr>
            <p:spPr>
              <a:xfrm>
                <a:off x="2152650" y="3473450"/>
                <a:ext cx="21342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𝑢</m:t>
                      </m:r>
                      <m:r>
                        <a:rPr lang="en-US" altLang="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  <m:r>
                            <a:rPr lang="en-US" altLang="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b>
                      </m:sSub>
                      <m:r>
                        <a:rPr lang="en-US" altLang="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" altLang="en-US"/>
              </a:p>
            </p:txBody>
          </p:sp>
        </mc:Choice>
        <mc:Fallback>
          <p:sp>
            <p:nvSpPr>
              <p:cNvPr id="2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3473450"/>
                <a:ext cx="2134235" cy="306705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24"/>
              <p:cNvSpPr txBox="1"/>
              <p:nvPr/>
            </p:nvSpPr>
            <p:spPr>
              <a:xfrm>
                <a:off x="4888865" y="3371850"/>
                <a:ext cx="21342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𝑢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65" y="3371850"/>
                <a:ext cx="2134235" cy="306705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5245100" y="3678555"/>
            <a:ext cx="133350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6534150" y="3443605"/>
                <a:ext cx="3378835" cy="31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𝒙</m:t>
                      </m:r>
                      <m:r>
                        <a:rPr lang="en-US" altLang="en-US" b="1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𝒌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b="1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f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k</m:t>
                          </m:r>
                        </m:sub>
                      </m:sSub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u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k</m:t>
                          </m:r>
                        </m:sub>
                      </m:sSub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u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k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50" y="3443605"/>
                <a:ext cx="3378835" cy="311150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1194435" y="5236210"/>
            <a:ext cx="4051300" cy="254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194435" y="5556250"/>
            <a:ext cx="5339715" cy="2286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1194435" y="3473450"/>
                <a:ext cx="3689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35" y="3473450"/>
                <a:ext cx="368935" cy="306705"/>
              </a:xfrm>
              <a:prstGeom prst="rect">
                <a:avLst/>
              </a:prstGeom>
              <a:blipFill>
                <a:blip r:embed="rId5"/>
                <a:stretch>
                  <a:fillRect r="-583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838200" y="5861050"/>
                <a:ext cx="6483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61050"/>
                <a:ext cx="648335" cy="306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31"/>
              <p:cNvSpPr txBox="1"/>
              <p:nvPr/>
            </p:nvSpPr>
            <p:spPr>
              <a:xfrm>
                <a:off x="6257290" y="5772150"/>
                <a:ext cx="648335" cy="31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90" y="5772150"/>
                <a:ext cx="648335" cy="311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2609850" y="5236210"/>
                <a:ext cx="648335" cy="30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𝑑𝑒𝑙𝑎𝑦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0" y="5236210"/>
                <a:ext cx="648335" cy="309245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>
                <a:off x="2870200" y="5655310"/>
                <a:ext cx="6483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𝑑𝑒𝑎𝑑𝑙𝑖𝑛𝑒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00" y="5655310"/>
                <a:ext cx="648335" cy="306705"/>
              </a:xfrm>
              <a:prstGeom prst="rect">
                <a:avLst/>
              </a:prstGeom>
              <a:blipFill>
                <a:blip r:embed="rId9"/>
                <a:stretch>
                  <a:fillRect r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5245735" y="4171950"/>
            <a:ext cx="1129665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cxnSp>
        <p:nvCxnSpPr>
          <p:cNvPr id="37" name="Straight Connector 36"/>
          <p:cNvCxnSpPr>
            <a:stCxn id="20" idx="3"/>
          </p:cNvCxnSpPr>
          <p:nvPr/>
        </p:nvCxnSpPr>
        <p:spPr>
          <a:xfrm>
            <a:off x="10643235" y="4572000"/>
            <a:ext cx="399415" cy="6350"/>
          </a:xfrm>
          <a:prstGeom prst="line">
            <a:avLst/>
          </a:prstGeom>
          <a:ln w="28575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446135" y="5312410"/>
            <a:ext cx="418465" cy="233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446135" y="5655310"/>
            <a:ext cx="418465" cy="205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8959850" y="5275580"/>
            <a:ext cx="2082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Control Task of interest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8959850" y="5604510"/>
            <a:ext cx="1370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Other</a:t>
            </a:r>
            <a:r>
              <a:rPr lang="en-US" altLang="en-US"/>
              <a:t>Task</a:t>
            </a:r>
            <a:r>
              <a:rPr lang="" altLang="en-US"/>
              <a:t>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18300" y="4489450"/>
            <a:ext cx="990600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Sensor to Actuator Delay Scenarios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65200" y="5314950"/>
            <a:ext cx="10236200" cy="127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20800" y="4489450"/>
            <a:ext cx="990600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1400" y="44894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0850" y="4489450"/>
            <a:ext cx="394335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5185" y="4489450"/>
            <a:ext cx="7747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2650" y="4489450"/>
            <a:ext cx="1023620" cy="800100"/>
          </a:xfrm>
          <a:prstGeom prst="rect">
            <a:avLst/>
          </a:prstGeom>
          <a:pattFill prst="wdDnDiag">
            <a:fgClr>
              <a:schemeClr val="accent2">
                <a:lumMod val="50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  <a:ln w="508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200" y="1429385"/>
            <a:ext cx="102368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Scenario </a:t>
            </a: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: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Sensor to actuator delay 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&gt;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Deadline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In every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hyperperiod : </a:t>
            </a:r>
            <a:endParaRPr lang="" alt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same 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fixed-priority static RM schedule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will be </a:t>
            </a: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repeated </a:t>
            </a:r>
            <a:endParaRPr lang="" alt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The control task 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will 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miss its deadline</a:t>
            </a:r>
            <a:endParaRPr lang="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b="1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This gives rise to a Deadline Hit/Miss Pattern (we will see)</a:t>
            </a:r>
            <a:endParaRPr lang="" altLang="en-US" sz="2400" b="1" i="1">
              <a:solidFill>
                <a:schemeClr val="accent2">
                  <a:lumMod val="50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289050" y="3761105"/>
            <a:ext cx="31750" cy="25190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99250" y="3761105"/>
            <a:ext cx="19050" cy="24174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59885" y="44894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20800" y="4121150"/>
            <a:ext cx="5365750" cy="1016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86270" y="3794125"/>
            <a:ext cx="0" cy="2197100"/>
          </a:xfrm>
          <a:prstGeom prst="line">
            <a:avLst/>
          </a:prstGeom>
          <a:ln w="28575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08900" y="44894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69400" y="4489450"/>
            <a:ext cx="394335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4700" y="4489450"/>
            <a:ext cx="7747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49535" y="4489450"/>
            <a:ext cx="520700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63735" y="44894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3"/>
              <p:cNvSpPr txBox="1"/>
              <p:nvPr/>
            </p:nvSpPr>
            <p:spPr>
              <a:xfrm>
                <a:off x="2279650" y="3689350"/>
                <a:ext cx="21342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𝑢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2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50" y="3689350"/>
                <a:ext cx="2134235" cy="306705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6718300" y="3810000"/>
                <a:ext cx="2505710" cy="31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𝒙</m:t>
                      </m:r>
                      <m:r>
                        <a:rPr lang="en-US" altLang="en-US" b="1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𝒌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b="1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f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k</m:t>
                          </m:r>
                        </m:sub>
                      </m:sSub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u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k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00" y="3810000"/>
                <a:ext cx="2505710" cy="311150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321435" y="5543550"/>
            <a:ext cx="5644515" cy="1016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321435" y="5873750"/>
            <a:ext cx="5339715" cy="2286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1289050" y="3761105"/>
                <a:ext cx="59690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50" y="3761105"/>
                <a:ext cx="596900" cy="306705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965200" y="6178550"/>
                <a:ext cx="6483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6178550"/>
                <a:ext cx="648335" cy="3067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31"/>
              <p:cNvSpPr txBox="1"/>
              <p:nvPr/>
            </p:nvSpPr>
            <p:spPr>
              <a:xfrm>
                <a:off x="6384290" y="6177915"/>
                <a:ext cx="6483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90" y="6177915"/>
                <a:ext cx="648335" cy="306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2736850" y="5553710"/>
                <a:ext cx="648335" cy="30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𝑑𝑒𝑙𝑎𝑦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850" y="5553710"/>
                <a:ext cx="648335" cy="309245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>
                <a:off x="2997200" y="5972810"/>
                <a:ext cx="6483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𝑑𝑒𝑎𝑑𝑙𝑖𝑛𝑒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0" y="5972810"/>
                <a:ext cx="648335" cy="306705"/>
              </a:xfrm>
              <a:prstGeom prst="rect">
                <a:avLst/>
              </a:prstGeom>
              <a:blipFill>
                <a:blip r:embed="rId8"/>
                <a:stretch>
                  <a:fillRect r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845685" y="4489450"/>
            <a:ext cx="1129665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cxnSp>
        <p:nvCxnSpPr>
          <p:cNvPr id="37" name="Straight Connector 36"/>
          <p:cNvCxnSpPr>
            <a:stCxn id="20" idx="3"/>
          </p:cNvCxnSpPr>
          <p:nvPr/>
        </p:nvCxnSpPr>
        <p:spPr>
          <a:xfrm>
            <a:off x="10770235" y="4889500"/>
            <a:ext cx="399415" cy="6350"/>
          </a:xfrm>
          <a:prstGeom prst="line">
            <a:avLst/>
          </a:prstGeom>
          <a:ln w="28575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573135" y="5629910"/>
            <a:ext cx="418465" cy="233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73135" y="5972810"/>
            <a:ext cx="418465" cy="205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9086850" y="5593080"/>
            <a:ext cx="2082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Control Task of interest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9086850" y="5922010"/>
            <a:ext cx="1370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OtherTasks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73770" y="6228715"/>
            <a:ext cx="417830" cy="257175"/>
          </a:xfrm>
          <a:prstGeom prst="rect">
            <a:avLst/>
          </a:prstGeom>
          <a:pattFill prst="wdDnDiag">
            <a:fgClr>
              <a:schemeClr val="accent2">
                <a:lumMod val="50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  <a:ln w="508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169400" y="6177915"/>
            <a:ext cx="1827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Delayed Execution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578600" y="4552950"/>
            <a:ext cx="990600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Sensor to Actuator Delay Scenarios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25500" y="5378450"/>
            <a:ext cx="10236200" cy="127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71700" y="45529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5485" y="4552950"/>
            <a:ext cx="7747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24535" y="1371600"/>
            <a:ext cx="1062926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Strategy : 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Kill 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 Control Task that misse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the deadline 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Strategically 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rop 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 control task  to accommodate the current 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Strategy chosen depending on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(</a:t>
            </a:r>
            <a:r>
              <a:rPr lang="" altLang="en-US" sz="2400" i="1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 control performance (ii) processor utilization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b="1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This gives rise to</a:t>
            </a:r>
            <a:r>
              <a:rPr lang="en-US" altLang="en-US" sz="2400" b="1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a </a:t>
            </a:r>
            <a:r>
              <a:rPr lang="" altLang="en-US" sz="2400" b="1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Control Execution/Skip</a:t>
            </a:r>
            <a:r>
              <a:rPr lang="en-US" altLang="en-US" sz="2400" b="1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Pattern </a:t>
            </a:r>
            <a:r>
              <a:rPr lang="" altLang="en-US" sz="2400" b="1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(We will see)</a:t>
            </a:r>
            <a:endParaRPr lang="" altLang="en-US" sz="2400" b="1" i="1">
              <a:solidFill>
                <a:schemeClr val="accent2">
                  <a:lumMod val="50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149350" y="3824605"/>
            <a:ext cx="31750" cy="25190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59550" y="3824605"/>
            <a:ext cx="19050" cy="24174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20185" y="45529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81100" y="4184650"/>
            <a:ext cx="5365750" cy="1016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46570" y="3857625"/>
            <a:ext cx="0" cy="2197100"/>
          </a:xfrm>
          <a:prstGeom prst="line">
            <a:avLst/>
          </a:prstGeom>
          <a:ln w="28575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569200" y="45529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29700" y="4552950"/>
            <a:ext cx="394335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55000" y="4552950"/>
            <a:ext cx="7747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09835" y="4552950"/>
            <a:ext cx="520700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24035" y="4552950"/>
            <a:ext cx="685800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3"/>
              <p:cNvSpPr txBox="1"/>
              <p:nvPr/>
            </p:nvSpPr>
            <p:spPr>
              <a:xfrm>
                <a:off x="2114550" y="3857625"/>
                <a:ext cx="21342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𝑢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2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3857625"/>
                <a:ext cx="2134235" cy="306705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6578600" y="4034155"/>
                <a:ext cx="2505710" cy="31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𝒙</m:t>
                      </m:r>
                      <m:r>
                        <a:rPr lang="en-US" altLang="en-US" b="1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𝒌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b="1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f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k</m:t>
                          </m:r>
                        </m:sub>
                      </m:sSub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u</m:t>
                      </m:r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k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00" y="4034155"/>
                <a:ext cx="2505710" cy="311150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181735" y="5607050"/>
            <a:ext cx="5644515" cy="1016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181735" y="5937250"/>
            <a:ext cx="5339715" cy="2286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1181735" y="3888105"/>
                <a:ext cx="59690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735" y="3888105"/>
                <a:ext cx="596900" cy="306705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825500" y="6242050"/>
                <a:ext cx="6483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6242050"/>
                <a:ext cx="648335" cy="3067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31"/>
              <p:cNvSpPr txBox="1"/>
              <p:nvPr/>
            </p:nvSpPr>
            <p:spPr>
              <a:xfrm>
                <a:off x="6244590" y="6241415"/>
                <a:ext cx="6483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590" y="6241415"/>
                <a:ext cx="648335" cy="306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2597150" y="5617210"/>
                <a:ext cx="648335" cy="30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𝑑𝑒𝑙𝑎𝑦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50" y="5617210"/>
                <a:ext cx="648335" cy="309245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>
                <a:off x="2857500" y="6036310"/>
                <a:ext cx="64833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𝑑𝑒𝑎𝑑𝑙𝑖𝑛𝑒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6036310"/>
                <a:ext cx="648335" cy="306705"/>
              </a:xfrm>
              <a:prstGeom prst="rect">
                <a:avLst/>
              </a:prstGeom>
              <a:blipFill>
                <a:blip r:embed="rId8"/>
                <a:stretch>
                  <a:fillRect r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705985" y="4552950"/>
            <a:ext cx="1129665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cxnSp>
        <p:nvCxnSpPr>
          <p:cNvPr id="37" name="Straight Connector 36"/>
          <p:cNvCxnSpPr>
            <a:stCxn id="20" idx="3"/>
          </p:cNvCxnSpPr>
          <p:nvPr/>
        </p:nvCxnSpPr>
        <p:spPr>
          <a:xfrm>
            <a:off x="10630535" y="4953000"/>
            <a:ext cx="399415" cy="6350"/>
          </a:xfrm>
          <a:prstGeom prst="line">
            <a:avLst/>
          </a:prstGeom>
          <a:ln w="28575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433435" y="5693410"/>
            <a:ext cx="418465" cy="233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433435" y="6006231"/>
            <a:ext cx="418465" cy="205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8947150" y="5656580"/>
            <a:ext cx="2082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Control Task of interest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8947150" y="5985510"/>
            <a:ext cx="1370965" cy="3067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en-US"/>
              <a:t>Other Tasks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34070" y="6292215"/>
            <a:ext cx="417830" cy="25717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029699" y="6271494"/>
            <a:ext cx="1827530" cy="3067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en-US"/>
              <a:t>Idle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838835" y="365125"/>
            <a:ext cx="10883265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" altLang="en-US"/>
              <a:t>Scheduling with </a:t>
            </a:r>
            <a:r>
              <a:rPr lang=""/>
              <a:t>Deadline Hit/Miss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" y="3671570"/>
            <a:ext cx="10781030" cy="16535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1593850"/>
            <a:ext cx="10509250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" altLang="en-US" sz="2400" b="1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Problem:</a:t>
            </a:r>
            <a:r>
              <a:rPr lang="" altLang="en-US" sz="2400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" altLang="en-US" sz="2400" b="1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Not</a:t>
            </a:r>
            <a:r>
              <a:rPr lang="" altLang="en-US" sz="2400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RM schedulable 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 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1st instance of T2 (T2,1) can miss its deadline.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" altLang="en-US" sz="2400" b="1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Solution 1</a:t>
            </a: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(T2,1)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should be dropped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in 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every </a:t>
            </a:r>
            <a:r>
              <a:rPr lang="" altLang="en-US" sz="2400" b="1" i="1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hyperperiod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to accommodate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" altLang="en-US" sz="24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lvl="1" indent="0" algn="ctr">
              <a:buNone/>
            </a:pPr>
            <a:r>
              <a:rPr lang="en-US" altLang="en-US" sz="2400" b="1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We can see a </a:t>
            </a:r>
            <a:r>
              <a:rPr lang="" altLang="en-US" sz="2400" b="1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Deadline Hit/Miss</a:t>
            </a:r>
            <a:r>
              <a:rPr lang="en-US" altLang="en-US" sz="2400" b="1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Pattern Here!</a:t>
            </a:r>
            <a:endParaRPr lang="en-US" altLang="en-US" sz="2400" b="1">
              <a:solidFill>
                <a:schemeClr val="accent2">
                  <a:lumMod val="50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Deadline Miss is denoted using 0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and 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Deadline Hit is denoted using 1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025525" y="5325110"/>
            <a:ext cx="10509250" cy="1198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Deadline Hit/Miss Pattern for 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 : 1 1 1	 [Arrives 3 times in a </a:t>
            </a:r>
            <a:r>
              <a:rPr lang="" altLang="en-US" sz="240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hyperperiod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]</a:t>
            </a:r>
          </a:p>
          <a:p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Deadline Hit/Miss Pattern for T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2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: 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0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 1 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	 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[Arrives 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2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times in a </a:t>
            </a:r>
            <a:r>
              <a:rPr lang="en-US" altLang="en-US" sz="240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hyperperiod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]</a:t>
            </a:r>
            <a:endParaRPr lang="en-US" alt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Deadline Hit/Miss Pattern for T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3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: 1 1 1 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1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  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	 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[Arrives 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4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times in a </a:t>
            </a:r>
            <a:r>
              <a:rPr lang="en-US" altLang="en-US" sz="240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hyperperiod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]</a:t>
            </a:r>
            <a:endParaRPr lang="" altLang="en-US" sz="2400" b="1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711200" y="377825"/>
            <a:ext cx="11029315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US">
                <a:sym typeface="+mn-ea"/>
              </a:rPr>
              <a:t>Scheduling with </a:t>
            </a:r>
            <a:r>
              <a:rPr lang="" altLang="en-US">
                <a:sym typeface="+mn-ea"/>
              </a:rPr>
              <a:t>Control Execution/Skip</a:t>
            </a:r>
            <a:r>
              <a:rPr lang="en-US">
                <a:sym typeface="+mn-ea"/>
              </a:rPr>
              <a:t> Pattern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30" y="3715385"/>
            <a:ext cx="10366375" cy="16478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1593850"/>
            <a:ext cx="11029315" cy="2676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Solution </a:t>
            </a:r>
            <a:r>
              <a:rPr lang="" altLang="en-US" sz="2400" b="1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2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: 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(Considering the robustness of control) 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Execution of the 2nd instance of T1 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(T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1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,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2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) 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can 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be 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skipped</a:t>
            </a:r>
            <a:r>
              <a:rPr lang="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in 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every </a:t>
            </a:r>
            <a:r>
              <a:rPr lang="en-US" altLang="en-US" sz="2400" b="1" i="1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hyperperiod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to accommodate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  <a:p>
            <a:pPr marL="457200" lvl="1" indent="0" algn="ctr">
              <a:buNone/>
            </a:pPr>
            <a:r>
              <a:rPr lang="en-US" altLang="en-US" sz="2400" b="1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We can see a Control Execution Pattern Here!</a:t>
            </a:r>
            <a:endParaRPr lang="en-US" altLang="en-US" sz="2400" b="1">
              <a:solidFill>
                <a:schemeClr val="accent2">
                  <a:lumMod val="50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lvl="2" indent="0" algn="l">
              <a:buFont typeface="Arial" panose="020B0604020202020204" pitchFamily="34" charset="0"/>
              <a:buNone/>
            </a:pP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Control Execution denoted using 1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and 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Control Execution Skip denoted using 0</a:t>
            </a:r>
            <a:endParaRPr lang="en-US" altLang="en-US" sz="2400" b="1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lvl="1" indent="0" algn="ctr">
              <a:buNone/>
            </a:pPr>
            <a:endParaRPr lang="en-US" altLang="en-US" sz="24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" altLang="en-US" sz="2400" b="1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42010" y="5363210"/>
            <a:ext cx="10509250" cy="1198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Control Execution</a:t>
            </a:r>
            <a:r>
              <a:rPr lang="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/Skip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Pattern for T1 : 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 </a:t>
            </a: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1	 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     [Arrives 3 times in a </a:t>
            </a:r>
            <a:r>
              <a:rPr lang="en-US" altLang="en-US" sz="240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hyperperiod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]</a:t>
            </a:r>
          </a:p>
          <a:p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Control Execution/Skip Pattern for T2 : 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1 </a:t>
            </a: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1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          [Arrives 2 times in a </a:t>
            </a:r>
            <a:r>
              <a:rPr lang="en-US" altLang="en-US" sz="240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hyperperiod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]</a:t>
            </a:r>
            <a:endParaRPr lang="en-US" alt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Control Execution/Skip Pattern for T3 : 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1 1 1 1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     [Arrives 4 times in a </a:t>
            </a:r>
            <a:r>
              <a:rPr lang="en-US" altLang="en-US" sz="240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hyperperiod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]</a:t>
            </a:r>
            <a:endParaRPr lang="en-US" altLang="en-US" sz="2400" b="1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5260"/>
            <a:ext cx="10487025" cy="16319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7231" y="4639310"/>
            <a:ext cx="10769934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Control Execution/Skip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Pattern for T1 :  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0 1</a:t>
            </a:r>
            <a:r>
              <a:rPr lang="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	 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     [Arrives 3 times in a </a:t>
            </a:r>
            <a:r>
              <a:rPr lang="en-US" altLang="en-US" sz="240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hyperperiod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]</a:t>
            </a:r>
          </a:p>
          <a:p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Control Execution/Skip Pattern for T2 : 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1 1 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         [Arrives 2 times in a </a:t>
            </a:r>
            <a:r>
              <a:rPr lang="en-US" altLang="en-US" sz="240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hyperperiod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]</a:t>
            </a:r>
            <a:endParaRPr lang="en-US" alt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Control Execution/Skip Pattern for T3 : 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1 1 1 1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     [Arrives 4 times in a </a:t>
            </a:r>
            <a:r>
              <a:rPr lang="en-US" altLang="en-US" sz="240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hyperperiod</a:t>
            </a:r>
            <a:r>
              <a:rPr lang="en-US" alt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]</a:t>
            </a:r>
            <a:endParaRPr lang="en-US" alt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[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Control Execution denoted using 1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and 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Control Execution Skip denoted using 0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]</a:t>
            </a:r>
            <a:endParaRPr lang="" altLang="en-US" sz="2400" b="1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200" y="1664034"/>
            <a:ext cx="10768965" cy="829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Solution </a:t>
            </a:r>
            <a:r>
              <a:rPr lang="" altLang="en-US" sz="2400" b="1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3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: 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(Considering the robustness of control) 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Execution of the 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1st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instance of T1 (T1,</a:t>
            </a:r>
            <a:r>
              <a:rPr lang="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1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) can be skipped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in </a:t>
            </a:r>
            <a:r>
              <a:rPr lang="en-US" altLang="en-US" sz="2400" b="1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every </a:t>
            </a:r>
            <a:r>
              <a:rPr lang="en-US" altLang="en-US" sz="2400" b="1" i="1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hyperperiod</a:t>
            </a:r>
            <a:r>
              <a:rPr lang="en-US" altLang="en-US" sz="2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to accommodate others.</a:t>
            </a:r>
            <a:endParaRPr lang="en-US" altLang="en-US" sz="2400" b="1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370" y="365125"/>
            <a:ext cx="10968990" cy="1325880"/>
          </a:xfrm>
        </p:spPr>
        <p:txBody>
          <a:bodyPr/>
          <a:lstStyle/>
          <a:p>
            <a:r>
              <a:rPr lang="en-US" altLang="en-US">
                <a:sym typeface="+mn-ea"/>
              </a:rPr>
              <a:t>Scheduling with Control Execution/Skip</a:t>
            </a:r>
            <a:r>
              <a:rPr lang="en-US">
                <a:sym typeface="+mn-ea"/>
              </a:rPr>
              <a:t> Pattern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93033C77BF104192A683DD3CAA3E2E" ma:contentTypeVersion="4" ma:contentTypeDescription="Create a new document." ma:contentTypeScope="" ma:versionID="211c29eda459d747daf53776b3f48654">
  <xsd:schema xmlns:xsd="http://www.w3.org/2001/XMLSchema" xmlns:xs="http://www.w3.org/2001/XMLSchema" xmlns:p="http://schemas.microsoft.com/office/2006/metadata/properties" xmlns:ns2="0bcab71f-9311-49ad-afaf-761d54826199" targetNamespace="http://schemas.microsoft.com/office/2006/metadata/properties" ma:root="true" ma:fieldsID="198a9ed42692ad99dccc422db00951e5" ns2:_="">
    <xsd:import namespace="0bcab71f-9311-49ad-afaf-761d548261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cab71f-9311-49ad-afaf-761d548261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1874E3-87AA-46F5-B032-0AD0EFD73442}"/>
</file>

<file path=customXml/itemProps2.xml><?xml version="1.0" encoding="utf-8"?>
<ds:datastoreItem xmlns:ds="http://schemas.openxmlformats.org/officeDocument/2006/customXml" ds:itemID="{BA4BD98A-15BE-4D43-B64F-4F9EA6940870}"/>
</file>

<file path=customXml/itemProps3.xml><?xml version="1.0" encoding="utf-8"?>
<ds:datastoreItem xmlns:ds="http://schemas.openxmlformats.org/officeDocument/2006/customXml" ds:itemID="{D376A4D9-5960-4535-8286-CB09E7059E50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1_Office Theme</vt:lpstr>
      <vt:lpstr>1_Office Theme</vt:lpstr>
      <vt:lpstr>Computational Foundations of Cyber Physical Systems (CS61063)  </vt:lpstr>
      <vt:lpstr>The Problem</vt:lpstr>
      <vt:lpstr>Observations</vt:lpstr>
      <vt:lpstr>Sensor to Actuator Delay Scenarios</vt:lpstr>
      <vt:lpstr>Sensor to Actuator Delay Scenarios</vt:lpstr>
      <vt:lpstr>Sensor to Actuator Delay Scenarios</vt:lpstr>
      <vt:lpstr>Scheduling with Deadline Hit/Miss Pattern</vt:lpstr>
      <vt:lpstr>Scheduling with Control Execution/Skip Pattern</vt:lpstr>
      <vt:lpstr>Scheduling with Control Execution/Skip Pattern</vt:lpstr>
      <vt:lpstr>In a Nutshell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Foundations of Cyber Physical Systems (CS61063)  </dc:title>
  <dc:creator/>
  <cp:revision>1</cp:revision>
  <dcterms:created xsi:type="dcterms:W3CDTF">2021-09-15T16:48:11Z</dcterms:created>
  <dcterms:modified xsi:type="dcterms:W3CDTF">2021-09-15T18:53:04Z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  <property fmtid="{D5CDD505-2E9C-101B-9397-08002B2CF9AE}" pid="3" name="ContentTypeId">
    <vt:lpwstr>0x0101001293033C77BF104192A683DD3CAA3E2E</vt:lpwstr>
  </property>
</Properties>
</file>