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26.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Masters/slideMaster2.xml" ContentType="application/vnd.openxmlformats-officedocument.presentationml.slideMaster+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3.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4.xml" ContentType="application/vnd.openxmlformats-officedocument.theme+xml"/>
  <Override PartName="/ppt/theme/theme2.xml" ContentType="application/vnd.openxmlformats-officedocument.theme+xml"/>
  <Override PartName="/ppt/theme/theme5.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65" r:id="rId3"/>
  </p:sldMasterIdLst>
  <p:notesMasterIdLst>
    <p:notesMasterId r:id="rId37"/>
  </p:notesMasterIdLst>
  <p:handoutMasterIdLst>
    <p:handoutMasterId r:id="rId38"/>
  </p:handoutMasterIdLst>
  <p:sldIdLst>
    <p:sldId id="256" r:id="rId4"/>
    <p:sldId id="297" r:id="rId5"/>
    <p:sldId id="298" r:id="rId6"/>
    <p:sldId id="299" r:id="rId7"/>
    <p:sldId id="300" r:id="rId8"/>
    <p:sldId id="301" r:id="rId9"/>
    <p:sldId id="302" r:id="rId10"/>
    <p:sldId id="303" r:id="rId11"/>
    <p:sldId id="264" r:id="rId12"/>
    <p:sldId id="304" r:id="rId13"/>
    <p:sldId id="320" r:id="rId14"/>
    <p:sldId id="327" r:id="rId15"/>
    <p:sldId id="328" r:id="rId16"/>
    <p:sldId id="321" r:id="rId17"/>
    <p:sldId id="329" r:id="rId18"/>
    <p:sldId id="330" r:id="rId19"/>
    <p:sldId id="331" r:id="rId20"/>
    <p:sldId id="332" r:id="rId21"/>
    <p:sldId id="309" r:id="rId22"/>
    <p:sldId id="310" r:id="rId23"/>
    <p:sldId id="311" r:id="rId24"/>
    <p:sldId id="323" r:id="rId25"/>
    <p:sldId id="324" r:id="rId26"/>
    <p:sldId id="325" r:id="rId27"/>
    <p:sldId id="314" r:id="rId28"/>
    <p:sldId id="326" r:id="rId29"/>
    <p:sldId id="333" r:id="rId30"/>
    <p:sldId id="315" r:id="rId31"/>
    <p:sldId id="316" r:id="rId32"/>
    <p:sldId id="317" r:id="rId33"/>
    <p:sldId id="334" r:id="rId34"/>
    <p:sldId id="335" r:id="rId35"/>
    <p:sldId id="31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64" autoAdjust="0"/>
    <p:restoredTop sz="94559"/>
  </p:normalViewPr>
  <p:slideViewPr>
    <p:cSldViewPr snapToGrid="0">
      <p:cViewPr varScale="1">
        <p:scale>
          <a:sx n="107" d="100"/>
          <a:sy n="107" d="100"/>
        </p:scale>
        <p:origin x="176" y="33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5" d="100"/>
          <a:sy n="95" d="100"/>
        </p:scale>
        <p:origin x="348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ustomXml" Target="../customXml/item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4B12C-2F8D-BB4D-BA08-5D0027D54E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B013026-264E-5F4E-9613-57A0905F4E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418A25-602C-B04C-8891-870C18210232}" type="datetimeFigureOut">
              <a:rPr lang="en-US" smtClean="0"/>
              <a:t>11/4/21</a:t>
            </a:fld>
            <a:endParaRPr lang="en-US"/>
          </a:p>
        </p:txBody>
      </p:sp>
      <p:sp>
        <p:nvSpPr>
          <p:cNvPr id="4" name="Footer Placeholder 3">
            <a:extLst>
              <a:ext uri="{FF2B5EF4-FFF2-40B4-BE49-F238E27FC236}">
                <a16:creationId xmlns:a16="http://schemas.microsoft.com/office/drawing/2014/main" id="{4CE604E7-0F9A-CA49-95BC-F34D581151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812CBEB-E291-B644-BE70-F6BF4AA021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C2B050-9DE7-124C-8E74-0CA73941B966}" type="slidenum">
              <a:rPr lang="en-US" smtClean="0"/>
              <a:t>‹#›</a:t>
            </a:fld>
            <a:endParaRPr lang="en-US"/>
          </a:p>
        </p:txBody>
      </p:sp>
    </p:spTree>
    <p:extLst>
      <p:ext uri="{BB962C8B-B14F-4D97-AF65-F5344CB8AC3E}">
        <p14:creationId xmlns:p14="http://schemas.microsoft.com/office/powerpoint/2010/main" val="848852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F4466-B315-41FB-8BCA-3ABD05892469}" type="datetimeFigureOut">
              <a:rPr lang="en-IN" smtClean="0"/>
              <a:t>04/11/21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7D12C-A06B-47A1-8603-47213E670A39}" type="slidenum">
              <a:rPr lang="en-IN" smtClean="0"/>
              <a:t>‹#›</a:t>
            </a:fld>
            <a:endParaRPr lang="en-IN"/>
          </a:p>
        </p:txBody>
      </p:sp>
    </p:spTree>
    <p:extLst>
      <p:ext uri="{BB962C8B-B14F-4D97-AF65-F5344CB8AC3E}">
        <p14:creationId xmlns:p14="http://schemas.microsoft.com/office/powerpoint/2010/main" val="413251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800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(1-z^{-1})M(z) = </a:t>
            </a:r>
            <a:r>
              <a:rPr lang="en-IN" sz="1200" kern="1200" dirty="0" err="1">
                <a:solidFill>
                  <a:schemeClr val="tx1"/>
                </a:solidFill>
                <a:effectLst/>
                <a:latin typeface="+mn-lt"/>
                <a:ea typeface="+mn-ea"/>
                <a:cs typeface="+mn-cs"/>
              </a:rPr>
              <a:t>G_MG_Az</a:t>
            </a:r>
            <a:r>
              <a:rPr lang="en-IN" sz="1200" kern="1200" dirty="0">
                <a:solidFill>
                  <a:schemeClr val="tx1"/>
                </a:solidFill>
                <a:effectLst/>
                <a:latin typeface="+mn-lt"/>
                <a:ea typeface="+mn-ea"/>
                <a:cs typeface="+mn-cs"/>
              </a:rPr>
              <a:t>^{-1}D_B(z)\\</a:t>
            </a:r>
          </a:p>
          <a:p>
            <a:r>
              <a:rPr lang="en-IN" sz="1200" kern="1200" dirty="0">
                <a:solidFill>
                  <a:schemeClr val="tx1"/>
                </a:solidFill>
                <a:effectLst/>
                <a:latin typeface="+mn-lt"/>
                <a:ea typeface="+mn-ea"/>
                <a:cs typeface="+mn-cs"/>
              </a:rPr>
              <a:t>\frac{M(z)}{D_B(z)}=G_MG_A\frac{z^{-1}}{(1-z^{-1})}=G_MG_A\frac{1}{(z-1)}</a:t>
            </a:r>
          </a:p>
        </p:txBody>
      </p:sp>
      <p:sp>
        <p:nvSpPr>
          <p:cNvPr id="4" name="Slide Number Placeholder 3"/>
          <p:cNvSpPr>
            <a:spLocks noGrp="1"/>
          </p:cNvSpPr>
          <p:nvPr>
            <p:ph type="sldNum" sz="quarter" idx="5"/>
          </p:nvPr>
        </p:nvSpPr>
        <p:spPr/>
        <p:txBody>
          <a:bodyPr/>
          <a:lstStyle/>
          <a:p>
            <a:fld id="{F9F7D12C-A06B-47A1-8603-47213E670A39}" type="slidenum">
              <a:rPr lang="en-IN" smtClean="0"/>
              <a:t>16</a:t>
            </a:fld>
            <a:endParaRPr lang="en-IN"/>
          </a:p>
        </p:txBody>
      </p:sp>
    </p:spTree>
    <p:extLst>
      <p:ext uri="{BB962C8B-B14F-4D97-AF65-F5344CB8AC3E}">
        <p14:creationId xmlns:p14="http://schemas.microsoft.com/office/powerpoint/2010/main" val="2040501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0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2" name="Google Shape;202;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951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7D12C-A06B-47A1-8603-47213E670A39}" type="slidenum">
              <a:rPr lang="en-IN" smtClean="0"/>
              <a:t>24</a:t>
            </a:fld>
            <a:endParaRPr lang="en-IN"/>
          </a:p>
        </p:txBody>
      </p:sp>
    </p:spTree>
    <p:extLst>
      <p:ext uri="{BB962C8B-B14F-4D97-AF65-F5344CB8AC3E}">
        <p14:creationId xmlns:p14="http://schemas.microsoft.com/office/powerpoint/2010/main" val="2632796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624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7D12C-A06B-47A1-8603-47213E670A39}" type="slidenum">
              <a:rPr lang="en-IN" smtClean="0"/>
              <a:t>27</a:t>
            </a:fld>
            <a:endParaRPr lang="en-IN"/>
          </a:p>
        </p:txBody>
      </p:sp>
    </p:spTree>
    <p:extLst>
      <p:ext uri="{BB962C8B-B14F-4D97-AF65-F5344CB8AC3E}">
        <p14:creationId xmlns:p14="http://schemas.microsoft.com/office/powerpoint/2010/main" val="791261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7D12C-A06B-47A1-8603-47213E670A39}" type="slidenum">
              <a:rPr lang="en-IN" smtClean="0"/>
              <a:t>28</a:t>
            </a:fld>
            <a:endParaRPr lang="en-IN"/>
          </a:p>
        </p:txBody>
      </p:sp>
    </p:spTree>
    <p:extLst>
      <p:ext uri="{BB962C8B-B14F-4D97-AF65-F5344CB8AC3E}">
        <p14:creationId xmlns:p14="http://schemas.microsoft.com/office/powerpoint/2010/main" val="123716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457200" lvl="0" indent="-323049" algn="just" rtl="0">
              <a:lnSpc>
                <a:spcPct val="94000"/>
              </a:lnSpc>
              <a:spcBef>
                <a:spcPts val="0"/>
              </a:spcBef>
              <a:spcAft>
                <a:spcPts val="0"/>
              </a:spcAft>
              <a:buClr>
                <a:srgbClr val="191B0E"/>
              </a:buClr>
              <a:buSzPts val="1148"/>
              <a:buFont typeface="Noto Sans Symbols"/>
              <a:buChar char="●"/>
            </a:pPr>
            <a:r>
              <a:rPr lang="en" sz="1148">
                <a:solidFill>
                  <a:srgbClr val="191B0E"/>
                </a:solidFill>
                <a:latin typeface="Comfortaa"/>
                <a:ea typeface="Comfortaa"/>
                <a:cs typeface="Comfortaa"/>
                <a:sym typeface="Comfortaa"/>
              </a:rPr>
              <a:t>The </a:t>
            </a:r>
            <a:r>
              <a:rPr lang="en" sz="1148" b="1">
                <a:solidFill>
                  <a:srgbClr val="191B0E"/>
                </a:solidFill>
                <a:latin typeface="Comfortaa"/>
                <a:ea typeface="Comfortaa"/>
                <a:cs typeface="Comfortaa"/>
                <a:sym typeface="Comfortaa"/>
              </a:rPr>
              <a:t>Basic  Scheduler</a:t>
            </a:r>
            <a:r>
              <a:rPr lang="en" sz="1148">
                <a:solidFill>
                  <a:srgbClr val="191B0E"/>
                </a:solidFill>
                <a:latin typeface="Comfortaa"/>
                <a:ea typeface="Comfortaa"/>
                <a:cs typeface="Comfortaa"/>
                <a:sym typeface="Comfortaa"/>
              </a:rPr>
              <a:t> schedules admitted  tasks with a scheduling policy. </a:t>
            </a:r>
            <a:endParaRPr sz="1148">
              <a:solidFill>
                <a:srgbClr val="191B0E"/>
              </a:solidFill>
              <a:latin typeface="Comfortaa"/>
              <a:ea typeface="Comfortaa"/>
              <a:cs typeface="Comfortaa"/>
              <a:sym typeface="Comfortaa"/>
            </a:endParaRPr>
          </a:p>
          <a:p>
            <a:pPr marL="457200" lvl="0" indent="-301498" algn="just" rtl="0">
              <a:lnSpc>
                <a:spcPct val="94000"/>
              </a:lnSpc>
              <a:spcBef>
                <a:spcPts val="0"/>
              </a:spcBef>
              <a:spcAft>
                <a:spcPts val="0"/>
              </a:spcAft>
              <a:buClr>
                <a:srgbClr val="191B0E"/>
              </a:buClr>
              <a:buSzPts val="1148"/>
              <a:buFont typeface="Noto Sans Symbols"/>
              <a:buChar char="●"/>
            </a:pPr>
            <a:r>
              <a:rPr lang="en" sz="1148">
                <a:solidFill>
                  <a:srgbClr val="191B0E"/>
                </a:solidFill>
                <a:latin typeface="Comfortaa"/>
                <a:ea typeface="Comfortaa"/>
                <a:cs typeface="Comfortaa"/>
                <a:sym typeface="Comfortaa"/>
              </a:rPr>
              <a:t>The </a:t>
            </a:r>
            <a:r>
              <a:rPr lang="en" sz="1148" b="1">
                <a:solidFill>
                  <a:srgbClr val="191B0E"/>
                </a:solidFill>
                <a:latin typeface="Comfortaa"/>
                <a:ea typeface="Comfortaa"/>
                <a:cs typeface="Comfortaa"/>
                <a:sym typeface="Comfortaa"/>
              </a:rPr>
              <a:t>Monitor</a:t>
            </a:r>
            <a:r>
              <a:rPr lang="en" sz="1148">
                <a:solidFill>
                  <a:srgbClr val="191B0E"/>
                </a:solidFill>
                <a:latin typeface="Comfortaa"/>
                <a:ea typeface="Comfortaa"/>
                <a:cs typeface="Comfortaa"/>
                <a:sym typeface="Comfortaa"/>
              </a:rPr>
              <a:t> measures the deadline miss ratio and CPU utilization at the kth sampling instant and feeds the samples back to the Controller.</a:t>
            </a:r>
            <a:endParaRPr sz="1148">
              <a:solidFill>
                <a:srgbClr val="191B0E"/>
              </a:solidFill>
              <a:latin typeface="Comfortaa"/>
              <a:ea typeface="Comfortaa"/>
              <a:cs typeface="Comfortaa"/>
              <a:sym typeface="Comfortaa"/>
            </a:endParaRPr>
          </a:p>
          <a:p>
            <a:pPr marL="457200" lvl="0" indent="-301498" algn="just" rtl="0">
              <a:lnSpc>
                <a:spcPct val="94000"/>
              </a:lnSpc>
              <a:spcBef>
                <a:spcPts val="0"/>
              </a:spcBef>
              <a:spcAft>
                <a:spcPts val="0"/>
              </a:spcAft>
              <a:buClr>
                <a:srgbClr val="191B0E"/>
              </a:buClr>
              <a:buSzPts val="1148"/>
              <a:buFont typeface="Noto Sans Symbols"/>
              <a:buChar char="●"/>
            </a:pPr>
            <a:r>
              <a:rPr lang="en" sz="1148">
                <a:solidFill>
                  <a:srgbClr val="191B0E"/>
                </a:solidFill>
                <a:latin typeface="Comfortaa"/>
                <a:ea typeface="Comfortaa"/>
                <a:cs typeface="Comfortaa"/>
                <a:sym typeface="Comfortaa"/>
              </a:rPr>
              <a:t>The </a:t>
            </a:r>
            <a:r>
              <a:rPr lang="en" sz="1148" b="1">
                <a:solidFill>
                  <a:srgbClr val="191B0E"/>
                </a:solidFill>
                <a:latin typeface="Comfortaa"/>
                <a:ea typeface="Comfortaa"/>
                <a:cs typeface="Comfortaa"/>
                <a:sym typeface="Comfortaa"/>
              </a:rPr>
              <a:t>Controller</a:t>
            </a:r>
            <a:r>
              <a:rPr lang="en" sz="1148">
                <a:solidFill>
                  <a:srgbClr val="191B0E"/>
                </a:solidFill>
                <a:latin typeface="Comfortaa"/>
                <a:ea typeface="Comfortaa"/>
                <a:cs typeface="Comfortaa"/>
                <a:sym typeface="Comfortaa"/>
              </a:rPr>
              <a:t>  compares the performance references with corresponding controlled variables to  get the current errors. </a:t>
            </a:r>
            <a:endParaRPr sz="1148">
              <a:solidFill>
                <a:srgbClr val="191B0E"/>
              </a:solidFill>
              <a:latin typeface="Comfortaa"/>
              <a:ea typeface="Comfortaa"/>
              <a:cs typeface="Comfortaa"/>
              <a:sym typeface="Comfortaa"/>
            </a:endParaRPr>
          </a:p>
          <a:p>
            <a:pPr marL="457200" lvl="0" indent="-301498" algn="just" rtl="0">
              <a:lnSpc>
                <a:spcPct val="94000"/>
              </a:lnSpc>
              <a:spcBef>
                <a:spcPts val="0"/>
              </a:spcBef>
              <a:spcAft>
                <a:spcPts val="0"/>
              </a:spcAft>
              <a:buClr>
                <a:srgbClr val="191B0E"/>
              </a:buClr>
              <a:buSzPts val="1148"/>
              <a:buFont typeface="Noto Sans Symbols"/>
              <a:buChar char="●"/>
            </a:pPr>
            <a:r>
              <a:rPr lang="en" sz="1148">
                <a:solidFill>
                  <a:srgbClr val="191B0E"/>
                </a:solidFill>
                <a:latin typeface="Comfortaa"/>
                <a:ea typeface="Comfortaa"/>
                <a:cs typeface="Comfortaa"/>
                <a:sym typeface="Comfortaa"/>
              </a:rPr>
              <a:t>The </a:t>
            </a:r>
            <a:r>
              <a:rPr lang="en" sz="1148" b="1">
                <a:solidFill>
                  <a:srgbClr val="191B0E"/>
                </a:solidFill>
                <a:latin typeface="Comfortaa"/>
                <a:ea typeface="Comfortaa"/>
                <a:cs typeface="Comfortaa"/>
                <a:sym typeface="Comfortaa"/>
              </a:rPr>
              <a:t>QoS Actuator</a:t>
            </a:r>
            <a:r>
              <a:rPr lang="en" sz="1148">
                <a:solidFill>
                  <a:srgbClr val="191B0E"/>
                </a:solidFill>
                <a:latin typeface="Comfortaa"/>
                <a:ea typeface="Comfortaa"/>
                <a:cs typeface="Comfortaa"/>
                <a:sym typeface="Comfortaa"/>
              </a:rPr>
              <a:t> dynamically changes the total estimated requested utilization  according to the control input by adjusting the QoS levels of tasks. </a:t>
            </a:r>
            <a:endParaRPr sz="1148">
              <a:solidFill>
                <a:schemeClr val="dk1"/>
              </a:solidFill>
            </a:endParaRPr>
          </a:p>
          <a:p>
            <a:pPr marL="457200" lvl="0" indent="0" algn="just" rtl="0">
              <a:lnSpc>
                <a:spcPct val="94000"/>
              </a:lnSpc>
              <a:spcBef>
                <a:spcPts val="0"/>
              </a:spcBef>
              <a:spcAft>
                <a:spcPts val="0"/>
              </a:spcAft>
              <a:buNone/>
            </a:pPr>
            <a:endParaRPr sz="748">
              <a:solidFill>
                <a:srgbClr val="191B0E"/>
              </a:solidFill>
              <a:latin typeface="Comfortaa"/>
              <a:ea typeface="Comfortaa"/>
              <a:cs typeface="Comfortaa"/>
              <a:sym typeface="Comfortaa"/>
            </a:endParaRPr>
          </a:p>
        </p:txBody>
      </p:sp>
      <p:sp>
        <p:nvSpPr>
          <p:cNvPr id="177" name="Google Shape;177;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FBB567-CF56-4717-AC9C-EE009FA0EF4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11/4/21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Soumyajit Dey, IIT KGP</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B9EA8-76D5-BD4E-A81B-CCCDF12866D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1CFD7711-26C7-C940-B513-E7862DFDFAEB}"/>
              </a:ext>
            </a:extLst>
          </p:cNvPr>
          <p:cNvSpPr>
            <a:spLocks noGrp="1"/>
          </p:cNvSpPr>
          <p:nvPr>
            <p:ph type="body" sz="quarter" idx="13"/>
          </p:nvPr>
        </p:nvSpPr>
        <p:spPr>
          <a:xfrm>
            <a:off x="969962" y="1839951"/>
            <a:ext cx="10383837" cy="39586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91469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71BA-F9A7-DA4C-9D3A-C7AC9BCA62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8732ED-4484-F14A-B50E-3D950D321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74C0CA6-3834-9E43-B5CC-1AE74328D0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0F21B37-3BA4-6B4C-B274-BC31DC9C0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C2F1BA-1AFF-C84C-B523-06C15661E8F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D726F39-DB34-B74F-BE8A-A52D7DB58930}"/>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8" name="Footer Placeholder 7">
            <a:extLst>
              <a:ext uri="{FF2B5EF4-FFF2-40B4-BE49-F238E27FC236}">
                <a16:creationId xmlns:a16="http://schemas.microsoft.com/office/drawing/2014/main" id="{EEA1D262-4866-2147-B345-82ACA8B650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165622-83F9-B149-8D6A-02EA5671CEB5}"/>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45268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3B33-DC63-BA45-83C0-4C84E19204D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D101BDE-BFCC-254E-B899-432BC73871EE}"/>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4" name="Footer Placeholder 3">
            <a:extLst>
              <a:ext uri="{FF2B5EF4-FFF2-40B4-BE49-F238E27FC236}">
                <a16:creationId xmlns:a16="http://schemas.microsoft.com/office/drawing/2014/main" id="{999F5F81-1FB4-4349-BD88-BD79D72B60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DDF005-D016-0446-8E3E-B3C8F3AED5B5}"/>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4259752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EE4CCB-FE8E-8148-BF2D-DA19B507E14B}"/>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3" name="Footer Placeholder 2">
            <a:extLst>
              <a:ext uri="{FF2B5EF4-FFF2-40B4-BE49-F238E27FC236}">
                <a16:creationId xmlns:a16="http://schemas.microsoft.com/office/drawing/2014/main" id="{F8775557-6004-D44A-8958-4A47902D47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C05B53-4FEF-CF47-9618-D090DE3989A6}"/>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460603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3024-40F3-664D-9735-BAC6DAF2D2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5F57875-4705-3D47-B3C1-BA9697C7F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6E4EBEC-C00E-4F40-BC12-010101B0D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0ACA24-65A1-F243-8049-EB0E63BD534E}"/>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6" name="Footer Placeholder 5">
            <a:extLst>
              <a:ext uri="{FF2B5EF4-FFF2-40B4-BE49-F238E27FC236}">
                <a16:creationId xmlns:a16="http://schemas.microsoft.com/office/drawing/2014/main" id="{5144408F-F6E1-374E-916E-09690B0D1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CE348-4702-144E-B78B-8CF4904F4713}"/>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39505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EF45-D9A4-BE46-895A-EF236FFD4F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B19C0AD-595D-BE44-B67B-8B2B26951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973741-882C-C84D-A866-7821B6D15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902308-214C-C146-8C36-9DD847C05C31}"/>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6" name="Footer Placeholder 5">
            <a:extLst>
              <a:ext uri="{FF2B5EF4-FFF2-40B4-BE49-F238E27FC236}">
                <a16:creationId xmlns:a16="http://schemas.microsoft.com/office/drawing/2014/main" id="{660EC191-5425-AE4A-87F2-196957FA3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D8734-6945-A343-A122-EB1BCBEC5961}"/>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212440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8A94-524A-B74B-8DC2-95DA31C7FCE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0F6CC8-9FBC-5F40-B7BB-1A8961ACA93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207102-C750-E642-B50A-1745C2FC2ECF}"/>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5" name="Footer Placeholder 4">
            <a:extLst>
              <a:ext uri="{FF2B5EF4-FFF2-40B4-BE49-F238E27FC236}">
                <a16:creationId xmlns:a16="http://schemas.microsoft.com/office/drawing/2014/main" id="{041FC41C-324D-BF42-9C72-E5914F231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0B38F-7560-B64D-946D-1B463549EA21}"/>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155553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2AC35-22BF-4E46-8F44-94C264A415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492A5C-8410-8047-8FD7-01A0A1BD89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E29F36-FAD4-354B-8E04-75304423C8EB}"/>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5" name="Footer Placeholder 4">
            <a:extLst>
              <a:ext uri="{FF2B5EF4-FFF2-40B4-BE49-F238E27FC236}">
                <a16:creationId xmlns:a16="http://schemas.microsoft.com/office/drawing/2014/main" id="{78ABDDF8-AC00-B14F-BF6E-DDAE6205E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7A2C0-64AE-7749-8C0C-E76B69509DE4}"/>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130421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EC39-E6C9-5944-90D5-523ABE5A796E}"/>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3E0FD104-84BE-CE4C-A0D1-B6EC091AB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4C276EB-01FF-2E49-8A79-EB11438B932B}"/>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5" name="Footer Placeholder 4">
            <a:extLst>
              <a:ext uri="{FF2B5EF4-FFF2-40B4-BE49-F238E27FC236}">
                <a16:creationId xmlns:a16="http://schemas.microsoft.com/office/drawing/2014/main" id="{B2B87554-31A9-8446-90B4-6974B7C3D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EF58F-93BA-5649-B228-210CD9DA499F}"/>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1862456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6C9C-E1DA-8D42-8631-7BA4AAE052B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D1E2B39-5EFB-3941-861B-1C470B26F0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CAB8FB-4A4D-B14F-9321-0248EA7FA16A}"/>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5" name="Footer Placeholder 4">
            <a:extLst>
              <a:ext uri="{FF2B5EF4-FFF2-40B4-BE49-F238E27FC236}">
                <a16:creationId xmlns:a16="http://schemas.microsoft.com/office/drawing/2014/main" id="{FEF6D4E2-A75C-D14C-B471-7081A1E84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A1152-3066-A546-ADD3-B99D4D83F61B}"/>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235357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78A7-0255-B642-9D37-8B0939D3059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33BFB67-4A90-E345-B309-BF405406A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98829B9-2D0D-DD40-BE96-09738A1EA4CE}"/>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5" name="Footer Placeholder 4">
            <a:extLst>
              <a:ext uri="{FF2B5EF4-FFF2-40B4-BE49-F238E27FC236}">
                <a16:creationId xmlns:a16="http://schemas.microsoft.com/office/drawing/2014/main" id="{83FF8BA3-0B1C-2B49-A000-240144127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D87A3-FFB8-1640-BE12-C1D30D8F3067}"/>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74913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2317-5C47-004D-9172-B9D2BCE994D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AE2433-4E66-5D49-A336-141BCDB12EA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FBB567-CF56-4717-AC9C-EE009FA0EF4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11/4/21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BC2FB6D-8726-9546-9638-381E1FF8946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Soumyajit Dey, IIT KGP</a:t>
            </a:r>
          </a:p>
        </p:txBody>
      </p:sp>
      <p:sp>
        <p:nvSpPr>
          <p:cNvPr id="5" name="Slide Number Placeholder 4">
            <a:extLst>
              <a:ext uri="{FF2B5EF4-FFF2-40B4-BE49-F238E27FC236}">
                <a16:creationId xmlns:a16="http://schemas.microsoft.com/office/drawing/2014/main" id="{71B8B121-DE35-AA4D-AE0C-5372E74A21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B9EA8-76D5-BD4E-A81B-CCCDF12866D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01259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424D-7E3A-5040-99B7-F3EEB8EBEC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97E184-A889-9D4D-80B7-98B0BEB39E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9C59C86-F9C9-4449-A2B7-5E72B0DA7D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C3D8054-6850-3D4F-B370-6DB75BDC8146}"/>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6" name="Footer Placeholder 5">
            <a:extLst>
              <a:ext uri="{FF2B5EF4-FFF2-40B4-BE49-F238E27FC236}">
                <a16:creationId xmlns:a16="http://schemas.microsoft.com/office/drawing/2014/main" id="{FCEB111A-B4B2-E144-B2D7-1A155DBD6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3F962-2F5B-FA4D-B3BE-B7523B28B769}"/>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2486477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43E8-EB66-8D4D-86EB-A9BF4D0F01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86B00F-08F6-FB49-8041-B0DE2BC82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2DC9AE6-D21B-AF42-869C-F795F087F7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CF8818-A4F9-AA4C-8EFF-932F8B6E2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6F363F2-CA26-2440-8C8A-6E8F7D503C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7782110-CAF1-2F4C-8616-49F9D92CE776}"/>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8" name="Footer Placeholder 7">
            <a:extLst>
              <a:ext uri="{FF2B5EF4-FFF2-40B4-BE49-F238E27FC236}">
                <a16:creationId xmlns:a16="http://schemas.microsoft.com/office/drawing/2014/main" id="{269C7DF7-3E74-5D4D-8925-20450FE3CC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86ACDA-C8B2-014E-85D9-4FF8790296E4}"/>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975260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B3C8-BFBB-274D-94E5-10A8B25A10E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EE98194-2C6D-414E-944D-7F0F6D484899}"/>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4" name="Footer Placeholder 3">
            <a:extLst>
              <a:ext uri="{FF2B5EF4-FFF2-40B4-BE49-F238E27FC236}">
                <a16:creationId xmlns:a16="http://schemas.microsoft.com/office/drawing/2014/main" id="{2B16C0F3-5EFF-994C-BC34-ADB2724E39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C541EF-8233-7846-854C-6CE95697372F}"/>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18888590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120AC-F38D-FC4D-9DBB-7B77EF8D50B1}"/>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3" name="Footer Placeholder 2">
            <a:extLst>
              <a:ext uri="{FF2B5EF4-FFF2-40B4-BE49-F238E27FC236}">
                <a16:creationId xmlns:a16="http://schemas.microsoft.com/office/drawing/2014/main" id="{D03896AC-1CD4-954E-8003-0D97B0DB25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F272EA-75AE-6443-8900-6BE452AE848E}"/>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2143448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997D-5CC7-4848-9080-7613964E3C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EF6A00-5518-2841-BEF4-8C34A725E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843494A-E4E9-CC42-8DB9-697DA1D2C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76AF00-6A30-5D4D-B8FE-D72F9C47CA7A}"/>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6" name="Footer Placeholder 5">
            <a:extLst>
              <a:ext uri="{FF2B5EF4-FFF2-40B4-BE49-F238E27FC236}">
                <a16:creationId xmlns:a16="http://schemas.microsoft.com/office/drawing/2014/main" id="{53062D12-278E-8F43-89AA-59216E862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B61F4-F269-FB4D-A767-DD6F89AD832E}"/>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2696857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C57E-65DA-FB43-9F12-EB1EA9B8B5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6EC5540-737C-0D40-AECE-6E228E02E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8B2D5-1087-9B4E-A10C-3BADD8DFB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354836-AF51-FB4F-B2DD-EDF6C01DB219}"/>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6" name="Footer Placeholder 5">
            <a:extLst>
              <a:ext uri="{FF2B5EF4-FFF2-40B4-BE49-F238E27FC236}">
                <a16:creationId xmlns:a16="http://schemas.microsoft.com/office/drawing/2014/main" id="{9E410A1C-E04E-AB48-84AC-CB4605E8C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A834E-4B64-BD46-B528-3904D838DF6C}"/>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1251958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E15C-06D5-3844-AD85-E8BA938EA21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1EB094-34DC-BD4C-9F82-CDFBF2F8153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98DAF1-AB33-AF48-95CF-BEAD5841134C}"/>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5" name="Footer Placeholder 4">
            <a:extLst>
              <a:ext uri="{FF2B5EF4-FFF2-40B4-BE49-F238E27FC236}">
                <a16:creationId xmlns:a16="http://schemas.microsoft.com/office/drawing/2014/main" id="{2D5C2AEC-D069-2949-85CA-6A32F8A1A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E4F35-0A94-6B4D-8658-F1A62EF0B79E}"/>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1095602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285ED-0306-6A4B-8010-AE345745CC2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7F943E6-D779-DB4E-ACAC-FD83A1262C8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4F5B47-73CC-1947-A54F-44544B8557ED}"/>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5" name="Footer Placeholder 4">
            <a:extLst>
              <a:ext uri="{FF2B5EF4-FFF2-40B4-BE49-F238E27FC236}">
                <a16:creationId xmlns:a16="http://schemas.microsoft.com/office/drawing/2014/main" id="{C78FD37B-572C-7948-AE89-234B6CCF7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6B9A-BC9E-B34F-88BC-5A38C72D3C54}"/>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11484737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4070-7534-AD4E-9328-DCEE3E6C002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B1C093F-8D91-5949-BF70-13A3BBB793A3}"/>
              </a:ext>
            </a:extLst>
          </p:cNvPr>
          <p:cNvSpPr>
            <a:spLocks noGrp="1"/>
          </p:cNvSpPr>
          <p:nvPr>
            <p:ph type="dt" sz="half" idx="10"/>
          </p:nvPr>
        </p:nvSpPr>
        <p:spPr/>
        <p:txBody>
          <a:bodyPr/>
          <a:lstStyle/>
          <a:p>
            <a:fld id="{AC8C379C-1E03-B949-A0A6-DC8CB7AC99C5}" type="datetimeFigureOut">
              <a:rPr lang="en-US" smtClean="0"/>
              <a:t>11/4/21</a:t>
            </a:fld>
            <a:endParaRPr lang="en-US"/>
          </a:p>
        </p:txBody>
      </p:sp>
      <p:sp>
        <p:nvSpPr>
          <p:cNvPr id="4" name="Footer Placeholder 3">
            <a:extLst>
              <a:ext uri="{FF2B5EF4-FFF2-40B4-BE49-F238E27FC236}">
                <a16:creationId xmlns:a16="http://schemas.microsoft.com/office/drawing/2014/main" id="{73A4E6F5-4291-CD44-AF8E-54CD8E9FC2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FB9692-BD4A-1F49-8A39-8ED9495DA6C7}"/>
              </a:ext>
            </a:extLst>
          </p:cNvPr>
          <p:cNvSpPr>
            <a:spLocks noGrp="1"/>
          </p:cNvSpPr>
          <p:nvPr>
            <p:ph type="sldNum" sz="quarter" idx="12"/>
          </p:nvPr>
        </p:nvSpPr>
        <p:spPr/>
        <p:txBody>
          <a:bodyPr/>
          <a:lstStyle/>
          <a:p>
            <a:fld id="{088008B2-070D-7947-9FD4-69216E0F6BA2}" type="slidenum">
              <a:rPr lang="en-US" smtClean="0"/>
              <a:t>‹#›</a:t>
            </a:fld>
            <a:endParaRPr lang="en-US"/>
          </a:p>
        </p:txBody>
      </p:sp>
    </p:spTree>
    <p:extLst>
      <p:ext uri="{BB962C8B-B14F-4D97-AF65-F5344CB8AC3E}">
        <p14:creationId xmlns:p14="http://schemas.microsoft.com/office/powerpoint/2010/main" val="78981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8AB4-9B9D-4043-B87A-F77FD694291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C4965C6-0CC0-184D-BAF2-F0AE6BE039F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FBB567-CF56-4717-AC9C-EE009FA0EF4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11/4/21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79F9E60-E630-8F4C-8CED-400287703D4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Soumyajit Dey, IIT KGP</a:t>
            </a:r>
          </a:p>
        </p:txBody>
      </p:sp>
      <p:sp>
        <p:nvSpPr>
          <p:cNvPr id="5" name="Slide Number Placeholder 4">
            <a:extLst>
              <a:ext uri="{FF2B5EF4-FFF2-40B4-BE49-F238E27FC236}">
                <a16:creationId xmlns:a16="http://schemas.microsoft.com/office/drawing/2014/main" id="{9302862E-E019-6345-82A3-85BEEE5156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4B9EA8-76D5-BD4E-A81B-CCCDF12866D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40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64"/>
        <p:cNvGrpSpPr/>
        <p:nvPr/>
      </p:nvGrpSpPr>
      <p:grpSpPr>
        <a:xfrm>
          <a:off x="0" y="0"/>
          <a:ext cx="0" cy="0"/>
          <a:chOff x="0" y="0"/>
          <a:chExt cx="0" cy="0"/>
        </a:xfrm>
      </p:grpSpPr>
    </p:spTree>
    <p:extLst>
      <p:ext uri="{BB962C8B-B14F-4D97-AF65-F5344CB8AC3E}">
        <p14:creationId xmlns:p14="http://schemas.microsoft.com/office/powerpoint/2010/main" val="264141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415680" y="421440"/>
            <a:ext cx="11359680" cy="11073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subTitle" idx="1"/>
          </p:nvPr>
        </p:nvSpPr>
        <p:spPr>
          <a:xfrm>
            <a:off x="415680" y="1633440"/>
            <a:ext cx="11359680" cy="44712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3138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3A29-4767-BF48-9F32-665591FB8BF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97660EC-CA3E-EF45-B232-B17A47DB0A3C}"/>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-Soumyajit Dey, </a:t>
            </a:r>
          </a:p>
          <a:p>
            <a:r>
              <a:rPr lang="en-GB" dirty="0"/>
              <a:t>High Performance Real time Computing Lab (</a:t>
            </a:r>
            <a:r>
              <a:rPr lang="en-GB" dirty="0" err="1"/>
              <a:t>HiPRC</a:t>
            </a:r>
            <a:r>
              <a:rPr lang="en-GB" dirty="0"/>
              <a:t>)</a:t>
            </a:r>
          </a:p>
          <a:p>
            <a:r>
              <a:rPr lang="en-GB" dirty="0"/>
              <a:t>CSE, IIT Kharagpur</a:t>
            </a:r>
            <a:endParaRPr lang="en-US" dirty="0"/>
          </a:p>
        </p:txBody>
      </p:sp>
      <p:sp>
        <p:nvSpPr>
          <p:cNvPr id="4" name="Date Placeholder 3">
            <a:extLst>
              <a:ext uri="{FF2B5EF4-FFF2-40B4-BE49-F238E27FC236}">
                <a16:creationId xmlns:a16="http://schemas.microsoft.com/office/drawing/2014/main" id="{61FAED6A-B0AC-0C43-A158-75D4777D0D79}"/>
              </a:ext>
            </a:extLst>
          </p:cNvPr>
          <p:cNvSpPr>
            <a:spLocks noGrp="1"/>
          </p:cNvSpPr>
          <p:nvPr>
            <p:ph type="dt" sz="half" idx="10"/>
          </p:nvPr>
        </p:nvSpPr>
        <p:spPr/>
        <p:txBody>
          <a:bodyPr/>
          <a:lstStyle/>
          <a:p>
            <a:fld id="{EF56D41E-5D96-B049-A299-1D8D01A6DDD9}" type="datetimeFigureOut">
              <a:rPr lang="en-US" smtClean="0"/>
              <a:t>11/4/21</a:t>
            </a:fld>
            <a:endParaRPr lang="en-US" dirty="0"/>
          </a:p>
        </p:txBody>
      </p:sp>
      <p:sp>
        <p:nvSpPr>
          <p:cNvPr id="5" name="Footer Placeholder 4">
            <a:extLst>
              <a:ext uri="{FF2B5EF4-FFF2-40B4-BE49-F238E27FC236}">
                <a16:creationId xmlns:a16="http://schemas.microsoft.com/office/drawing/2014/main" id="{54710A60-D214-924F-B731-D013FC11FE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61F997-6BA1-E64C-A4E1-B81AAD62AA1A}"/>
              </a:ext>
            </a:extLst>
          </p:cNvPr>
          <p:cNvSpPr>
            <a:spLocks noGrp="1"/>
          </p:cNvSpPr>
          <p:nvPr>
            <p:ph type="sldNum" sz="quarter" idx="12"/>
          </p:nvPr>
        </p:nvSpPr>
        <p:spPr/>
        <p:txBody>
          <a:bodyPr/>
          <a:lstStyle/>
          <a:p>
            <a:fld id="{5574055D-A10A-0149-8E0F-3C2F1DC24DAB}" type="slidenum">
              <a:rPr lang="en-US" smtClean="0"/>
              <a:t>‹#›</a:t>
            </a:fld>
            <a:endParaRPr lang="en-US" dirty="0"/>
          </a:p>
        </p:txBody>
      </p:sp>
      <p:sp>
        <p:nvSpPr>
          <p:cNvPr id="7" name="Rectangle 6">
            <a:extLst>
              <a:ext uri="{FF2B5EF4-FFF2-40B4-BE49-F238E27FC236}">
                <a16:creationId xmlns:a16="http://schemas.microsoft.com/office/drawing/2014/main" id="{D2EBC9AE-660C-6E44-AC87-C0805C8FA835}"/>
              </a:ext>
            </a:extLst>
          </p:cNvPr>
          <p:cNvSpPr/>
          <p:nvPr userDrawn="1"/>
        </p:nvSpPr>
        <p:spPr>
          <a:xfrm>
            <a:off x="0" y="0"/>
            <a:ext cx="144966" cy="6858000"/>
          </a:xfrm>
          <a:prstGeom prst="rect">
            <a:avLst/>
          </a:prstGeom>
          <a:solidFill>
            <a:srgbClr val="860F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DFDAA6B9-77B4-7141-A5D2-A0C9272604C1}"/>
              </a:ext>
            </a:extLst>
          </p:cNvPr>
          <p:cNvSpPr/>
          <p:nvPr userDrawn="1"/>
        </p:nvSpPr>
        <p:spPr>
          <a:xfrm>
            <a:off x="12047032" y="0"/>
            <a:ext cx="144967" cy="6858000"/>
          </a:xfrm>
          <a:prstGeom prst="rect">
            <a:avLst/>
          </a:prstGeom>
          <a:solidFill>
            <a:srgbClr val="860F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38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C6C9-D163-5D4A-8225-8E45AD5DC64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4A733D-2B64-A848-BBEE-94D3E72A130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649E67-1993-8945-96A2-ECB9EF09F0AC}"/>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5" name="Footer Placeholder 4">
            <a:extLst>
              <a:ext uri="{FF2B5EF4-FFF2-40B4-BE49-F238E27FC236}">
                <a16:creationId xmlns:a16="http://schemas.microsoft.com/office/drawing/2014/main" id="{AAD6935F-1286-7B42-BCB8-A19FCCE03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9B8FE-13F3-4F49-AE78-5A48BC947148}"/>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339216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6557-DE6C-334F-8AD5-27C04F74294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A8F0A60-FE5C-B149-BFB0-99BA18D06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A485AC-7F82-5B4D-9B8C-81CBAA82A0B1}"/>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5" name="Footer Placeholder 4">
            <a:extLst>
              <a:ext uri="{FF2B5EF4-FFF2-40B4-BE49-F238E27FC236}">
                <a16:creationId xmlns:a16="http://schemas.microsoft.com/office/drawing/2014/main" id="{0E5AB3D2-D0D3-434F-91E3-B8A011BF6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C1AD7-A401-C942-BA8D-2FA466669EEF}"/>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417865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E4CA-57AB-B240-9317-5519F39C71C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BEA5E3-CCED-3F41-95DC-17838DC0B5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035828-65B5-5B42-A190-AF630E44F7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CCFFCD4-5D21-0A4F-BBCD-7E142D1ADE3B}"/>
              </a:ext>
            </a:extLst>
          </p:cNvPr>
          <p:cNvSpPr>
            <a:spLocks noGrp="1"/>
          </p:cNvSpPr>
          <p:nvPr>
            <p:ph type="dt" sz="half" idx="10"/>
          </p:nvPr>
        </p:nvSpPr>
        <p:spPr/>
        <p:txBody>
          <a:bodyPr/>
          <a:lstStyle/>
          <a:p>
            <a:fld id="{EF56D41E-5D96-B049-A299-1D8D01A6DDD9}" type="datetimeFigureOut">
              <a:rPr lang="en-US" smtClean="0"/>
              <a:t>11/4/21</a:t>
            </a:fld>
            <a:endParaRPr lang="en-US"/>
          </a:p>
        </p:txBody>
      </p:sp>
      <p:sp>
        <p:nvSpPr>
          <p:cNvPr id="6" name="Footer Placeholder 5">
            <a:extLst>
              <a:ext uri="{FF2B5EF4-FFF2-40B4-BE49-F238E27FC236}">
                <a16:creationId xmlns:a16="http://schemas.microsoft.com/office/drawing/2014/main" id="{9C407F62-73B4-8A41-85F0-46E5BEFEC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C9DD7-CA71-F44B-A8B4-82C0CCEED5A5}"/>
              </a:ext>
            </a:extLst>
          </p:cNvPr>
          <p:cNvSpPr>
            <a:spLocks noGrp="1"/>
          </p:cNvSpPr>
          <p:nvPr>
            <p:ph type="sldNum" sz="quarter" idx="12"/>
          </p:nvPr>
        </p:nvSpPr>
        <p:spPr/>
        <p:txBody>
          <a:bodyPr/>
          <a:lstStyle/>
          <a:p>
            <a:fld id="{5574055D-A10A-0149-8E0F-3C2F1DC24DAB}" type="slidenum">
              <a:rPr lang="en-US" smtClean="0"/>
              <a:t>‹#›</a:t>
            </a:fld>
            <a:endParaRPr lang="en-US"/>
          </a:p>
        </p:txBody>
      </p:sp>
    </p:spTree>
    <p:extLst>
      <p:ext uri="{BB962C8B-B14F-4D97-AF65-F5344CB8AC3E}">
        <p14:creationId xmlns:p14="http://schemas.microsoft.com/office/powerpoint/2010/main" val="143210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3BC0D8-957C-044D-8374-A1048FD59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3EBD100-CADC-1943-977C-6919A3B46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93A5EE1-3F4F-6343-A32C-E4E04E96B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2FBB567-CF56-4717-AC9C-EE009FA0EF4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11/4/21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6EFA002-3B70-8A47-B90A-E441DE176B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Soumyajit Dey, IIT KGP</a:t>
            </a:r>
          </a:p>
        </p:txBody>
      </p:sp>
      <p:sp>
        <p:nvSpPr>
          <p:cNvPr id="6" name="Slide Number Placeholder 5">
            <a:extLst>
              <a:ext uri="{FF2B5EF4-FFF2-40B4-BE49-F238E27FC236}">
                <a16:creationId xmlns:a16="http://schemas.microsoft.com/office/drawing/2014/main" id="{31DFE7F3-4F52-8542-B84C-F90A695F7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74B9EA8-76D5-BD4E-A81B-CCCDF12866D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7603CC3-C925-C040-BFE1-C60B67C03050}"/>
              </a:ext>
            </a:extLst>
          </p:cNvPr>
          <p:cNvSpPr/>
          <p:nvPr userDrawn="1"/>
        </p:nvSpPr>
        <p:spPr>
          <a:xfrm>
            <a:off x="0" y="0"/>
            <a:ext cx="144966" cy="6858000"/>
          </a:xfrm>
          <a:prstGeom prst="rect">
            <a:avLst/>
          </a:prstGeom>
          <a:solidFill>
            <a:srgbClr val="860F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F727E7B-EC60-AC4B-A950-9836481E6B02}"/>
              </a:ext>
            </a:extLst>
          </p:cNvPr>
          <p:cNvSpPr/>
          <p:nvPr userDrawn="1"/>
        </p:nvSpPr>
        <p:spPr>
          <a:xfrm>
            <a:off x="12047032" y="0"/>
            <a:ext cx="144967" cy="6858000"/>
          </a:xfrm>
          <a:prstGeom prst="rect">
            <a:avLst/>
          </a:prstGeom>
          <a:solidFill>
            <a:srgbClr val="860F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5820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90" r:id="rId4"/>
    <p:sldLayoutId id="2147483691" r:id="rId5"/>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0CF03-A3CD-C647-B701-CF25DB470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9158B4-6143-4C4F-B67B-B6768C4D86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780D17-9631-A546-A6CC-9DBA0D17A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6D41E-5D96-B049-A299-1D8D01A6DDD9}" type="datetimeFigureOut">
              <a:rPr lang="en-US" smtClean="0"/>
              <a:t>11/4/21</a:t>
            </a:fld>
            <a:endParaRPr lang="en-US"/>
          </a:p>
        </p:txBody>
      </p:sp>
      <p:sp>
        <p:nvSpPr>
          <p:cNvPr id="5" name="Footer Placeholder 4">
            <a:extLst>
              <a:ext uri="{FF2B5EF4-FFF2-40B4-BE49-F238E27FC236}">
                <a16:creationId xmlns:a16="http://schemas.microsoft.com/office/drawing/2014/main" id="{599D459D-634D-6C4A-934F-4AD656A08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57D3CF-BF33-5145-A185-9094AD8B8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4055D-A10A-0149-8E0F-3C2F1DC24DAB}" type="slidenum">
              <a:rPr lang="en-US" smtClean="0"/>
              <a:t>‹#›</a:t>
            </a:fld>
            <a:endParaRPr lang="en-US"/>
          </a:p>
        </p:txBody>
      </p:sp>
    </p:spTree>
    <p:extLst>
      <p:ext uri="{BB962C8B-B14F-4D97-AF65-F5344CB8AC3E}">
        <p14:creationId xmlns:p14="http://schemas.microsoft.com/office/powerpoint/2010/main" val="16142474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7770B-955B-AA4C-8ED1-10FF138FF2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4AA477-DB0C-4848-A0B2-2D85A0FC5E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DFD25B-5DD5-484D-B889-657EBA729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C379C-1E03-B949-A0A6-DC8CB7AC99C5}" type="datetimeFigureOut">
              <a:rPr lang="en-US" smtClean="0"/>
              <a:t>11/4/21</a:t>
            </a:fld>
            <a:endParaRPr lang="en-US"/>
          </a:p>
        </p:txBody>
      </p:sp>
      <p:sp>
        <p:nvSpPr>
          <p:cNvPr id="5" name="Footer Placeholder 4">
            <a:extLst>
              <a:ext uri="{FF2B5EF4-FFF2-40B4-BE49-F238E27FC236}">
                <a16:creationId xmlns:a16="http://schemas.microsoft.com/office/drawing/2014/main" id="{4D1271BC-BEC6-5340-8C92-4F13693E0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BB9E78-4A1F-3246-9443-B182A9937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008B2-070D-7947-9FD4-69216E0F6BA2}" type="slidenum">
              <a:rPr lang="en-US" smtClean="0"/>
              <a:t>‹#›</a:t>
            </a:fld>
            <a:endParaRPr lang="en-US"/>
          </a:p>
        </p:txBody>
      </p:sp>
    </p:spTree>
    <p:extLst>
      <p:ext uri="{BB962C8B-B14F-4D97-AF65-F5344CB8AC3E}">
        <p14:creationId xmlns:p14="http://schemas.microsoft.com/office/powerpoint/2010/main" val="4603477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png"/><Relationship Id="rId2" Type="http://schemas.openxmlformats.org/officeDocument/2006/relationships/image" Target="../media/image35.jpg"/><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96" y="929867"/>
            <a:ext cx="11122703" cy="1325563"/>
          </a:xfrm>
        </p:spPr>
        <p:txBody>
          <a:bodyPr>
            <a:normAutofit fontScale="90000"/>
          </a:bodyPr>
          <a:lstStyle/>
          <a:p>
            <a:pPr algn="ctr"/>
            <a:r>
              <a:rPr lang="en-IN" cap="small" dirty="0"/>
              <a:t>Computational Foundations of Cyber Physical Systems (CS61063)</a:t>
            </a:r>
            <a:br>
              <a:rPr lang="en-IN" cap="small" dirty="0"/>
            </a:br>
            <a:br>
              <a:rPr lang="en-IN" dirty="0"/>
            </a:br>
            <a:endParaRPr lang="en-IN" dirty="0"/>
          </a:p>
        </p:txBody>
      </p:sp>
      <p:sp>
        <p:nvSpPr>
          <p:cNvPr id="29" name="Footer Placeholder 28"/>
          <p:cNvSpPr>
            <a:spLocks noGrp="1"/>
          </p:cNvSpPr>
          <p:nvPr>
            <p:ph type="ftr" sz="quarter" idx="11"/>
          </p:nvPr>
        </p:nvSpPr>
        <p:spPr/>
        <p:txBody>
          <a:bodyPr/>
          <a:lstStyle/>
          <a:p>
            <a:endParaRPr lang="en-IN" dirty="0"/>
          </a:p>
        </p:txBody>
      </p:sp>
      <p:sp>
        <p:nvSpPr>
          <p:cNvPr id="3" name="Subtitle 2"/>
          <p:cNvSpPr>
            <a:spLocks noGrp="1"/>
          </p:cNvSpPr>
          <p:nvPr>
            <p:ph type="subTitle" idx="4294967295"/>
          </p:nvPr>
        </p:nvSpPr>
        <p:spPr>
          <a:xfrm>
            <a:off x="1908570" y="5667232"/>
            <a:ext cx="9144000" cy="1655762"/>
          </a:xfrm>
        </p:spPr>
        <p:txBody>
          <a:bodyPr>
            <a:normAutofit/>
          </a:bodyPr>
          <a:lstStyle/>
          <a:p>
            <a:pPr marL="0" indent="0" algn="r">
              <a:buNone/>
            </a:pPr>
            <a:r>
              <a:rPr lang="en-IN" dirty="0"/>
              <a:t>Soumyajit Dey</a:t>
            </a:r>
          </a:p>
          <a:p>
            <a:pPr marL="0" indent="0" algn="r">
              <a:buNone/>
            </a:pPr>
            <a:r>
              <a:rPr lang="en-IN" dirty="0"/>
              <a:t>CSE, IIT Kharagpur</a:t>
            </a:r>
          </a:p>
          <a:p>
            <a:pPr algn="r"/>
            <a:endParaRPr lang="en-IN" dirty="0"/>
          </a:p>
        </p:txBody>
      </p:sp>
      <p:grpSp>
        <p:nvGrpSpPr>
          <p:cNvPr id="4" name="Group 3"/>
          <p:cNvGrpSpPr/>
          <p:nvPr/>
        </p:nvGrpSpPr>
        <p:grpSpPr>
          <a:xfrm>
            <a:off x="1908570" y="1913928"/>
            <a:ext cx="7975160" cy="2604584"/>
            <a:chOff x="2534796" y="3160837"/>
            <a:chExt cx="7975160" cy="2604584"/>
          </a:xfrm>
        </p:grpSpPr>
        <p:sp>
          <p:nvSpPr>
            <p:cNvPr id="5" name="TextBox 4"/>
            <p:cNvSpPr txBox="1"/>
            <p:nvPr/>
          </p:nvSpPr>
          <p:spPr>
            <a:xfrm>
              <a:off x="2856089" y="5396089"/>
              <a:ext cx="1595309" cy="369332"/>
            </a:xfrm>
            <a:prstGeom prst="rect">
              <a:avLst/>
            </a:prstGeom>
            <a:noFill/>
          </p:spPr>
          <p:txBody>
            <a:bodyPr wrap="none" rtlCol="0">
              <a:spAutoFit/>
            </a:bodyPr>
            <a:lstStyle/>
            <a:p>
              <a:r>
                <a:rPr lang="en-US" dirty="0"/>
                <a:t>Physical Sys1</a:t>
              </a:r>
            </a:p>
          </p:txBody>
        </p:sp>
        <p:sp>
          <p:nvSpPr>
            <p:cNvPr id="6" name="TextBox 5"/>
            <p:cNvSpPr txBox="1"/>
            <p:nvPr/>
          </p:nvSpPr>
          <p:spPr>
            <a:xfrm>
              <a:off x="8449733" y="5346891"/>
              <a:ext cx="1595309" cy="369332"/>
            </a:xfrm>
            <a:prstGeom prst="rect">
              <a:avLst/>
            </a:prstGeom>
            <a:noFill/>
          </p:spPr>
          <p:txBody>
            <a:bodyPr wrap="none" rtlCol="0">
              <a:spAutoFit/>
            </a:bodyPr>
            <a:lstStyle/>
            <a:p>
              <a:r>
                <a:rPr lang="en-US" dirty="0"/>
                <a:t>Physical Sys3</a:t>
              </a:r>
            </a:p>
          </p:txBody>
        </p:sp>
        <p:sp>
          <p:nvSpPr>
            <p:cNvPr id="7" name="TextBox 6"/>
            <p:cNvSpPr txBox="1"/>
            <p:nvPr/>
          </p:nvSpPr>
          <p:spPr>
            <a:xfrm>
              <a:off x="5283200" y="5363823"/>
              <a:ext cx="1595309" cy="369332"/>
            </a:xfrm>
            <a:prstGeom prst="rect">
              <a:avLst/>
            </a:prstGeom>
            <a:noFill/>
          </p:spPr>
          <p:txBody>
            <a:bodyPr wrap="none" rtlCol="0">
              <a:spAutoFit/>
            </a:bodyPr>
            <a:lstStyle/>
            <a:p>
              <a:r>
                <a:rPr lang="en-US" dirty="0"/>
                <a:t>Physical Sys2</a:t>
              </a:r>
            </a:p>
          </p:txBody>
        </p:sp>
        <p:sp>
          <p:nvSpPr>
            <p:cNvPr id="8" name="TextBox 7"/>
            <p:cNvSpPr txBox="1"/>
            <p:nvPr/>
          </p:nvSpPr>
          <p:spPr>
            <a:xfrm>
              <a:off x="2856089" y="3996267"/>
              <a:ext cx="1274708" cy="369332"/>
            </a:xfrm>
            <a:prstGeom prst="rect">
              <a:avLst/>
            </a:prstGeom>
            <a:noFill/>
          </p:spPr>
          <p:txBody>
            <a:bodyPr wrap="none" rtlCol="0">
              <a:spAutoFit/>
            </a:bodyPr>
            <a:lstStyle/>
            <a:p>
              <a:r>
                <a:rPr lang="en-US" dirty="0"/>
                <a:t>Controller</a:t>
              </a:r>
            </a:p>
          </p:txBody>
        </p:sp>
        <p:sp>
          <p:nvSpPr>
            <p:cNvPr id="9" name="TextBox 8"/>
            <p:cNvSpPr txBox="1"/>
            <p:nvPr/>
          </p:nvSpPr>
          <p:spPr>
            <a:xfrm>
              <a:off x="5342430" y="4037378"/>
              <a:ext cx="1274708" cy="369332"/>
            </a:xfrm>
            <a:prstGeom prst="rect">
              <a:avLst/>
            </a:prstGeom>
            <a:noFill/>
          </p:spPr>
          <p:txBody>
            <a:bodyPr wrap="none" rtlCol="0">
              <a:spAutoFit/>
            </a:bodyPr>
            <a:lstStyle/>
            <a:p>
              <a:r>
                <a:rPr lang="en-US" dirty="0"/>
                <a:t>Controller</a:t>
              </a:r>
            </a:p>
          </p:txBody>
        </p:sp>
        <p:sp>
          <p:nvSpPr>
            <p:cNvPr id="10" name="TextBox 9"/>
            <p:cNvSpPr txBox="1"/>
            <p:nvPr/>
          </p:nvSpPr>
          <p:spPr>
            <a:xfrm>
              <a:off x="8610033" y="4035357"/>
              <a:ext cx="1274708" cy="369332"/>
            </a:xfrm>
            <a:prstGeom prst="rect">
              <a:avLst/>
            </a:prstGeom>
            <a:noFill/>
          </p:spPr>
          <p:txBody>
            <a:bodyPr wrap="none" rtlCol="0">
              <a:spAutoFit/>
            </a:bodyPr>
            <a:lstStyle/>
            <a:p>
              <a:r>
                <a:rPr lang="en-US"/>
                <a:t>Controller</a:t>
              </a:r>
            </a:p>
          </p:txBody>
        </p:sp>
        <p:sp>
          <p:nvSpPr>
            <p:cNvPr id="11" name="Up-Down Arrow 10"/>
            <p:cNvSpPr/>
            <p:nvPr/>
          </p:nvSpPr>
          <p:spPr>
            <a:xfrm rot="5400000">
              <a:off x="4408458" y="3685934"/>
              <a:ext cx="484632" cy="103995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p:cNvSpPr/>
            <p:nvPr/>
          </p:nvSpPr>
          <p:spPr>
            <a:xfrm rot="5400000">
              <a:off x="7812378" y="3713356"/>
              <a:ext cx="484632" cy="103995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736274" y="4659180"/>
              <a:ext cx="1184940" cy="369332"/>
            </a:xfrm>
            <a:prstGeom prst="rect">
              <a:avLst/>
            </a:prstGeom>
            <a:noFill/>
          </p:spPr>
          <p:txBody>
            <a:bodyPr wrap="none" rtlCol="0">
              <a:spAutoFit/>
            </a:bodyPr>
            <a:lstStyle/>
            <a:p>
              <a:r>
                <a:rPr lang="is-IS" dirty="0"/>
                <a:t>…............</a:t>
              </a:r>
              <a:endParaRPr lang="en-US" dirty="0"/>
            </a:p>
          </p:txBody>
        </p:sp>
        <p:sp>
          <p:nvSpPr>
            <p:cNvPr id="14" name="Down Arrow 13"/>
            <p:cNvSpPr/>
            <p:nvPr/>
          </p:nvSpPr>
          <p:spPr>
            <a:xfrm>
              <a:off x="3719408" y="438541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9492250" y="436848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6055038" y="438541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2892688" y="4354642"/>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5398727" y="4354642"/>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8762755" y="4354642"/>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342430" y="3160837"/>
              <a:ext cx="1582484" cy="369332"/>
            </a:xfrm>
            <a:prstGeom prst="rect">
              <a:avLst/>
            </a:prstGeom>
            <a:noFill/>
          </p:spPr>
          <p:txBody>
            <a:bodyPr wrap="none" rtlCol="0">
              <a:spAutoFit/>
            </a:bodyPr>
            <a:lstStyle/>
            <a:p>
              <a:r>
                <a:rPr lang="en-US" dirty="0"/>
                <a:t>Cyber World</a:t>
              </a:r>
            </a:p>
          </p:txBody>
        </p:sp>
        <p:cxnSp>
          <p:nvCxnSpPr>
            <p:cNvPr id="21" name="Straight Arrow Connector 20"/>
            <p:cNvCxnSpPr/>
            <p:nvPr/>
          </p:nvCxnSpPr>
          <p:spPr>
            <a:xfrm flipH="1">
              <a:off x="4730044" y="3516180"/>
              <a:ext cx="553156" cy="447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57156" y="3511170"/>
              <a:ext cx="764058" cy="36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34796" y="3364478"/>
              <a:ext cx="2635955" cy="21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81111" y="3364478"/>
              <a:ext cx="3528845" cy="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34796" y="3385754"/>
              <a:ext cx="0" cy="1368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509956" y="3375116"/>
              <a:ext cx="0" cy="1368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52613" y="4754644"/>
              <a:ext cx="303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9976882" y="4744006"/>
              <a:ext cx="533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1" name="Picture 30">
            <a:extLst>
              <a:ext uri="{FF2B5EF4-FFF2-40B4-BE49-F238E27FC236}">
                <a16:creationId xmlns:a16="http://schemas.microsoft.com/office/drawing/2014/main" id="{B4D75644-9235-1D43-AEEA-F36646895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8876" y="5902770"/>
            <a:ext cx="701004" cy="785406"/>
          </a:xfrm>
          <a:prstGeom prst="rect">
            <a:avLst/>
          </a:prstGeom>
        </p:spPr>
      </p:pic>
      <p:pic>
        <p:nvPicPr>
          <p:cNvPr id="35" name="Picture 34">
            <a:extLst>
              <a:ext uri="{FF2B5EF4-FFF2-40B4-BE49-F238E27FC236}">
                <a16:creationId xmlns:a16="http://schemas.microsoft.com/office/drawing/2014/main" id="{3072F136-6DFA-AD4A-8000-BC9CD34A6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58" y="5499232"/>
            <a:ext cx="1502204" cy="1502204"/>
          </a:xfrm>
          <a:prstGeom prst="rect">
            <a:avLst/>
          </a:prstGeom>
        </p:spPr>
      </p:pic>
      <p:sp>
        <p:nvSpPr>
          <p:cNvPr id="30" name="TextBox 29">
            <a:extLst>
              <a:ext uri="{FF2B5EF4-FFF2-40B4-BE49-F238E27FC236}">
                <a16:creationId xmlns:a16="http://schemas.microsoft.com/office/drawing/2014/main" id="{E0D11234-B992-114D-BA2B-85B1F58AAFB1}"/>
              </a:ext>
            </a:extLst>
          </p:cNvPr>
          <p:cNvSpPr txBox="1"/>
          <p:nvPr/>
        </p:nvSpPr>
        <p:spPr>
          <a:xfrm>
            <a:off x="1925919" y="4633704"/>
            <a:ext cx="8288231" cy="954107"/>
          </a:xfrm>
          <a:prstGeom prst="rect">
            <a:avLst/>
          </a:prstGeom>
          <a:noFill/>
        </p:spPr>
        <p:txBody>
          <a:bodyPr wrap="none" rtlCol="0">
            <a:spAutoFit/>
          </a:bodyPr>
          <a:lstStyle/>
          <a:p>
            <a:r>
              <a:rPr lang="en-IN" sz="2800" b="1" dirty="0">
                <a:solidFill>
                  <a:srgbClr val="191B0E"/>
                </a:solidFill>
                <a:latin typeface="Economica"/>
                <a:ea typeface="Economica"/>
                <a:cs typeface="Economica"/>
                <a:sym typeface="Economica"/>
              </a:rPr>
              <a:t>APPLICATION OF CONTROL THEORY IN RT-SCHEDULING </a:t>
            </a:r>
            <a:endParaRPr lang="en-IN" sz="2800" b="1" dirty="0">
              <a:latin typeface="Economica"/>
              <a:ea typeface="Economica"/>
              <a:cs typeface="Economica"/>
              <a:sym typeface="Economica"/>
            </a:endParaRPr>
          </a:p>
          <a:p>
            <a:endParaRPr lang="en-US" sz="2800" dirty="0"/>
          </a:p>
        </p:txBody>
      </p:sp>
    </p:spTree>
    <p:extLst>
      <p:ext uri="{BB962C8B-B14F-4D97-AF65-F5344CB8AC3E}">
        <p14:creationId xmlns:p14="http://schemas.microsoft.com/office/powerpoint/2010/main" val="1950262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p:nvPr/>
        </p:nvSpPr>
        <p:spPr>
          <a:xfrm>
            <a:off x="769367" y="622672"/>
            <a:ext cx="10978347" cy="812640"/>
          </a:xfrm>
          <a:prstGeom prst="rect">
            <a:avLst/>
          </a:prstGeom>
          <a:noFill/>
          <a:ln>
            <a:noFill/>
          </a:ln>
        </p:spPr>
        <p:txBody>
          <a:bodyPr spcFirstLastPara="1" wrap="square" lIns="120000" tIns="121900" rIns="120000" bIns="121900" anchor="b" anchorCtr="0">
            <a:noAutofit/>
          </a:bodyPr>
          <a:lstStyle/>
          <a:p>
            <a:pPr>
              <a:lnSpc>
                <a:spcPct val="89000"/>
              </a:lnSpc>
            </a:pPr>
            <a:r>
              <a:rPr lang="en" sz="3200" b="1" dirty="0">
                <a:solidFill>
                  <a:srgbClr val="191B0E"/>
                </a:solidFill>
                <a:latin typeface="Calibri" panose="020F0502020204030204" pitchFamily="34" charset="0"/>
                <a:ea typeface="Economica"/>
                <a:cs typeface="Calibri" panose="020F0502020204030204" pitchFamily="34" charset="0"/>
                <a:sym typeface="Economica"/>
              </a:rPr>
              <a:t>Feedback Control Real-Time Scheduling: Framework, Modeling, and Algorithms</a:t>
            </a:r>
            <a:endParaRPr sz="3200" dirty="0">
              <a:latin typeface="Calibri" panose="020F0502020204030204" pitchFamily="34" charset="0"/>
              <a:ea typeface="Economica"/>
              <a:cs typeface="Calibri" panose="020F0502020204030204" pitchFamily="34" charset="0"/>
              <a:sym typeface="Economica"/>
            </a:endParaRPr>
          </a:p>
        </p:txBody>
      </p:sp>
      <p:sp>
        <p:nvSpPr>
          <p:cNvPr id="180" name="Google Shape;180;p10"/>
          <p:cNvSpPr/>
          <p:nvPr/>
        </p:nvSpPr>
        <p:spPr>
          <a:xfrm>
            <a:off x="5889356" y="1302634"/>
            <a:ext cx="6135604" cy="5071600"/>
          </a:xfrm>
          <a:prstGeom prst="rect">
            <a:avLst/>
          </a:prstGeom>
          <a:noFill/>
          <a:ln>
            <a:noFill/>
          </a:ln>
        </p:spPr>
        <p:txBody>
          <a:bodyPr spcFirstLastPara="1" wrap="square" lIns="120000" tIns="121900" rIns="120000" bIns="121900" anchor="t" anchorCtr="0">
            <a:normAutofit fontScale="92500" lnSpcReduction="20000"/>
          </a:bodyPr>
          <a:lstStyle/>
          <a:p>
            <a:pPr algn="just">
              <a:lnSpc>
                <a:spcPct val="94000"/>
              </a:lnSpc>
            </a:pPr>
            <a:endParaRPr sz="3467" b="1" dirty="0">
              <a:solidFill>
                <a:srgbClr val="191B0E"/>
              </a:solidFill>
              <a:latin typeface="Calibri" panose="020F0502020204030204" pitchFamily="34" charset="0"/>
              <a:ea typeface="Comfortaa"/>
              <a:cs typeface="Calibri" panose="020F0502020204030204" pitchFamily="34" charset="0"/>
              <a:sym typeface="Comfortaa"/>
            </a:endParaRPr>
          </a:p>
          <a:p>
            <a:pPr marL="1219170" algn="just">
              <a:lnSpc>
                <a:spcPct val="94000"/>
              </a:lnSpc>
            </a:pPr>
            <a:endParaRPr sz="2400" dirty="0">
              <a:solidFill>
                <a:srgbClr val="191B0E"/>
              </a:solidFill>
              <a:latin typeface="Calibri" panose="020F0502020204030204" pitchFamily="34" charset="0"/>
              <a:ea typeface="Comfortaa"/>
              <a:cs typeface="Calibri" panose="020F0502020204030204" pitchFamily="34" charset="0"/>
              <a:sym typeface="Comfortaa"/>
            </a:endParaRPr>
          </a:p>
          <a:p>
            <a:pPr marL="609585" indent="-444320" algn="just">
              <a:lnSpc>
                <a:spcPct val="94000"/>
              </a:lnSpc>
              <a:buClr>
                <a:srgbClr val="191B0E"/>
              </a:buClr>
              <a:buSzPts val="1648"/>
              <a:buFont typeface="Comfortaa"/>
              <a:buChar char="●"/>
            </a:pPr>
            <a:r>
              <a:rPr lang="en" sz="2400" b="1" dirty="0">
                <a:solidFill>
                  <a:srgbClr val="191B0E"/>
                </a:solidFill>
                <a:latin typeface="Calibri" panose="020F0502020204030204" pitchFamily="34" charset="0"/>
                <a:ea typeface="Comfortaa"/>
                <a:cs typeface="Calibri" panose="020F0502020204030204" pitchFamily="34" charset="0"/>
                <a:sym typeface="Comfortaa"/>
              </a:rPr>
              <a:t>Monitor</a:t>
            </a:r>
            <a:r>
              <a:rPr lang="en" sz="2400" dirty="0">
                <a:solidFill>
                  <a:srgbClr val="191B0E"/>
                </a:solidFill>
                <a:latin typeface="Calibri" panose="020F0502020204030204" pitchFamily="34" charset="0"/>
                <a:ea typeface="Comfortaa"/>
                <a:cs typeface="Calibri" panose="020F0502020204030204" pitchFamily="34" charset="0"/>
                <a:sym typeface="Comfortaa"/>
              </a:rPr>
              <a:t> (</a:t>
            </a:r>
            <a:r>
              <a:rPr lang="en-IN" sz="2400" dirty="0">
                <a:solidFill>
                  <a:srgbClr val="191B0E"/>
                </a:solidFill>
                <a:latin typeface="Calibri" panose="020F0502020204030204" pitchFamily="34" charset="0"/>
                <a:ea typeface="Comfortaa"/>
                <a:cs typeface="Calibri" panose="020F0502020204030204" pitchFamily="34" charset="0"/>
                <a:sym typeface="Comfortaa"/>
              </a:rPr>
              <a:t>﻿measures the controlled variables )</a:t>
            </a:r>
          </a:p>
          <a:p>
            <a:pPr marL="609585" indent="-444320" algn="just">
              <a:lnSpc>
                <a:spcPct val="94000"/>
              </a:lnSpc>
              <a:buClr>
                <a:srgbClr val="191B0E"/>
              </a:buClr>
              <a:buSzPts val="1648"/>
              <a:buFont typeface="Comfortaa"/>
              <a:buChar char="●"/>
            </a:pPr>
            <a:endParaRPr sz="2400" dirty="0">
              <a:solidFill>
                <a:srgbClr val="191B0E"/>
              </a:solidFill>
              <a:latin typeface="Calibri" panose="020F0502020204030204" pitchFamily="34" charset="0"/>
              <a:ea typeface="Comfortaa"/>
              <a:cs typeface="Calibri" panose="020F0502020204030204" pitchFamily="34" charset="0"/>
              <a:sym typeface="Comfortaa"/>
            </a:endParaRPr>
          </a:p>
          <a:p>
            <a:pPr marL="609585" indent="-444320" algn="just">
              <a:lnSpc>
                <a:spcPct val="94000"/>
              </a:lnSpc>
              <a:buClr>
                <a:srgbClr val="191B0E"/>
              </a:buClr>
              <a:buSzPts val="1648"/>
              <a:buFont typeface="Comfortaa"/>
              <a:buChar char="●"/>
            </a:pPr>
            <a:r>
              <a:rPr lang="en" sz="2400" b="1" dirty="0">
                <a:solidFill>
                  <a:srgbClr val="191B0E"/>
                </a:solidFill>
                <a:latin typeface="Calibri" panose="020F0502020204030204" pitchFamily="34" charset="0"/>
                <a:ea typeface="Comfortaa"/>
                <a:cs typeface="Calibri" panose="020F0502020204030204" pitchFamily="34" charset="0"/>
                <a:sym typeface="Comfortaa"/>
              </a:rPr>
              <a:t>Controller</a:t>
            </a:r>
            <a:r>
              <a:rPr lang="en" sz="2400" dirty="0">
                <a:solidFill>
                  <a:srgbClr val="191B0E"/>
                </a:solidFill>
                <a:latin typeface="Calibri" panose="020F0502020204030204" pitchFamily="34" charset="0"/>
                <a:ea typeface="Comfortaa"/>
                <a:cs typeface="Calibri" panose="020F0502020204030204" pitchFamily="34" charset="0"/>
                <a:sym typeface="Comfortaa"/>
              </a:rPr>
              <a:t> (</a:t>
            </a:r>
            <a:r>
              <a:rPr lang="en-IN" sz="2400" dirty="0">
                <a:solidFill>
                  <a:srgbClr val="191B0E"/>
                </a:solidFill>
                <a:latin typeface="Calibri" panose="020F0502020204030204" pitchFamily="34" charset="0"/>
                <a:ea typeface="Comfortaa"/>
                <a:cs typeface="Calibri" panose="020F0502020204030204" pitchFamily="34" charset="0"/>
                <a:sym typeface="Comfortaa"/>
              </a:rPr>
              <a:t>﻿compares the performance references with corresponding controlled variables and computes a change called the control input based on the errors)</a:t>
            </a:r>
          </a:p>
          <a:p>
            <a:pPr marL="609585" indent="-444320" algn="just">
              <a:lnSpc>
                <a:spcPct val="94000"/>
              </a:lnSpc>
              <a:buClr>
                <a:srgbClr val="191B0E"/>
              </a:buClr>
              <a:buSzPts val="1648"/>
              <a:buFont typeface="Comfortaa"/>
              <a:buChar char="●"/>
            </a:pPr>
            <a:endParaRPr sz="2400" dirty="0">
              <a:solidFill>
                <a:srgbClr val="191B0E"/>
              </a:solidFill>
              <a:latin typeface="Calibri" panose="020F0502020204030204" pitchFamily="34" charset="0"/>
              <a:ea typeface="Comfortaa"/>
              <a:cs typeface="Calibri" panose="020F0502020204030204" pitchFamily="34" charset="0"/>
              <a:sym typeface="Comfortaa"/>
            </a:endParaRPr>
          </a:p>
          <a:p>
            <a:pPr marL="609585" indent="-444320" algn="just">
              <a:lnSpc>
                <a:spcPct val="94000"/>
              </a:lnSpc>
              <a:buClr>
                <a:srgbClr val="191B0E"/>
              </a:buClr>
              <a:buSzPts val="1648"/>
              <a:buFont typeface="Comfortaa"/>
              <a:buChar char="●"/>
            </a:pPr>
            <a:r>
              <a:rPr lang="en" sz="2400" dirty="0" err="1">
                <a:solidFill>
                  <a:srgbClr val="191B0E"/>
                </a:solidFill>
                <a:latin typeface="Calibri" panose="020F0502020204030204" pitchFamily="34" charset="0"/>
                <a:ea typeface="Comfortaa"/>
                <a:cs typeface="Calibri" panose="020F0502020204030204" pitchFamily="34" charset="0"/>
                <a:sym typeface="Comfortaa"/>
              </a:rPr>
              <a:t>Qos</a:t>
            </a:r>
            <a:r>
              <a:rPr lang="en" sz="2400" dirty="0">
                <a:solidFill>
                  <a:srgbClr val="191B0E"/>
                </a:solidFill>
                <a:latin typeface="Calibri" panose="020F0502020204030204" pitchFamily="34" charset="0"/>
                <a:ea typeface="Comfortaa"/>
                <a:cs typeface="Calibri" panose="020F0502020204030204" pitchFamily="34" charset="0"/>
                <a:sym typeface="Comfortaa"/>
              </a:rPr>
              <a:t> </a:t>
            </a:r>
            <a:r>
              <a:rPr lang="en" sz="2400" b="1" dirty="0">
                <a:solidFill>
                  <a:srgbClr val="191B0E"/>
                </a:solidFill>
                <a:latin typeface="Calibri" panose="020F0502020204030204" pitchFamily="34" charset="0"/>
                <a:ea typeface="Comfortaa"/>
                <a:cs typeface="Calibri" panose="020F0502020204030204" pitchFamily="34" charset="0"/>
                <a:sym typeface="Comfortaa"/>
              </a:rPr>
              <a:t>Actuator</a:t>
            </a:r>
            <a:r>
              <a:rPr lang="en" sz="2400" dirty="0">
                <a:solidFill>
                  <a:srgbClr val="191B0E"/>
                </a:solidFill>
                <a:latin typeface="Calibri" panose="020F0502020204030204" pitchFamily="34" charset="0"/>
                <a:ea typeface="Comfortaa"/>
                <a:cs typeface="Calibri" panose="020F0502020204030204" pitchFamily="34" charset="0"/>
                <a:sym typeface="Comfortaa"/>
              </a:rPr>
              <a:t> (</a:t>
            </a:r>
            <a:r>
              <a:rPr lang="en-IN" sz="2400" dirty="0">
                <a:solidFill>
                  <a:srgbClr val="191B0E"/>
                </a:solidFill>
                <a:latin typeface="Calibri" panose="020F0502020204030204" pitchFamily="34" charset="0"/>
                <a:ea typeface="Comfortaa"/>
                <a:cs typeface="Calibri" panose="020F0502020204030204" pitchFamily="34" charset="0"/>
                <a:sym typeface="Comfortaa"/>
              </a:rPr>
              <a:t>﻿dynamically changes the total estimated requested performance at each sampling instant k according to the control input by adjusting the QoS levels of tasks)</a:t>
            </a:r>
          </a:p>
          <a:p>
            <a:pPr marL="609585" indent="-444320" algn="just">
              <a:lnSpc>
                <a:spcPct val="94000"/>
              </a:lnSpc>
              <a:buClr>
                <a:srgbClr val="191B0E"/>
              </a:buClr>
              <a:buSzPts val="1648"/>
              <a:buFont typeface="Comfortaa"/>
              <a:buChar char="●"/>
            </a:pPr>
            <a:endParaRPr lang="en-IN" sz="2400" dirty="0">
              <a:solidFill>
                <a:srgbClr val="191B0E"/>
              </a:solidFill>
              <a:latin typeface="Calibri" panose="020F0502020204030204" pitchFamily="34" charset="0"/>
              <a:ea typeface="Comfortaa"/>
              <a:cs typeface="Calibri" panose="020F0502020204030204" pitchFamily="34" charset="0"/>
              <a:sym typeface="Comfortaa"/>
            </a:endParaRPr>
          </a:p>
          <a:p>
            <a:pPr marL="609585" indent="-444320" algn="just">
              <a:lnSpc>
                <a:spcPct val="94000"/>
              </a:lnSpc>
              <a:buClr>
                <a:srgbClr val="191B0E"/>
              </a:buClr>
              <a:buSzPts val="1648"/>
              <a:buFont typeface="Comfortaa"/>
              <a:buChar char="●"/>
            </a:pPr>
            <a:r>
              <a:rPr lang="en-IN" sz="2400" b="1" dirty="0">
                <a:solidFill>
                  <a:srgbClr val="191B0E"/>
                </a:solidFill>
                <a:latin typeface="Calibri" panose="020F0502020204030204" pitchFamily="34" charset="0"/>
                <a:ea typeface="Comfortaa"/>
                <a:cs typeface="Calibri" panose="020F0502020204030204" pitchFamily="34" charset="0"/>
                <a:sym typeface="Comfortaa"/>
              </a:rPr>
              <a:t>Basic Scheduler </a:t>
            </a:r>
            <a:r>
              <a:rPr lang="en-IN" sz="2400" dirty="0">
                <a:solidFill>
                  <a:srgbClr val="191B0E"/>
                </a:solidFill>
                <a:latin typeface="Calibri" panose="020F0502020204030204" pitchFamily="34" charset="0"/>
                <a:ea typeface="Comfortaa"/>
                <a:cs typeface="Calibri" panose="020F0502020204030204" pitchFamily="34" charset="0"/>
                <a:sym typeface="Comfortaa"/>
              </a:rPr>
              <a:t>(﻿schedules admitted tasks with a scheduling policy e.g., EDF or Rate/Deadline Monotonic)</a:t>
            </a:r>
          </a:p>
          <a:p>
            <a:pPr marL="609585" indent="-444320" algn="just">
              <a:lnSpc>
                <a:spcPct val="94000"/>
              </a:lnSpc>
              <a:buClr>
                <a:srgbClr val="191B0E"/>
              </a:buClr>
              <a:buSzPts val="1648"/>
              <a:buFont typeface="Comfortaa"/>
              <a:buChar char="●"/>
            </a:pPr>
            <a:endParaRPr sz="2400" b="1" dirty="0">
              <a:solidFill>
                <a:srgbClr val="191B0E"/>
              </a:solidFill>
              <a:latin typeface="Calibri" panose="020F0502020204030204" pitchFamily="34" charset="0"/>
              <a:ea typeface="Comfortaa"/>
              <a:cs typeface="Calibri" panose="020F0502020204030204" pitchFamily="34" charset="0"/>
              <a:sym typeface="Comfortaa"/>
            </a:endParaRPr>
          </a:p>
          <a:p>
            <a:pPr algn="just">
              <a:lnSpc>
                <a:spcPct val="94000"/>
              </a:lnSpc>
            </a:pPr>
            <a:endParaRPr sz="2400" dirty="0">
              <a:latin typeface="Calibri" panose="020F0502020204030204" pitchFamily="34" charset="0"/>
              <a:ea typeface="Comfortaa"/>
              <a:cs typeface="Calibri" panose="020F0502020204030204" pitchFamily="34" charset="0"/>
              <a:sym typeface="Comfortaa"/>
            </a:endParaRPr>
          </a:p>
        </p:txBody>
      </p:sp>
      <p:pic>
        <p:nvPicPr>
          <p:cNvPr id="181" name="Google Shape;181;p10"/>
          <p:cNvPicPr preferRelativeResize="0"/>
          <p:nvPr/>
        </p:nvPicPr>
        <p:blipFill rotWithShape="1">
          <a:blip r:embed="rId3">
            <a:alphaModFix/>
          </a:blip>
          <a:srcRect t="2630"/>
          <a:stretch/>
        </p:blipFill>
        <p:spPr>
          <a:xfrm>
            <a:off x="209662" y="2628849"/>
            <a:ext cx="5928960" cy="3822240"/>
          </a:xfrm>
          <a:prstGeom prst="rect">
            <a:avLst/>
          </a:prstGeom>
          <a:noFill/>
          <a:ln>
            <a:noFill/>
          </a:ln>
        </p:spPr>
      </p:pic>
      <p:sp>
        <p:nvSpPr>
          <p:cNvPr id="2" name="TextBox 1">
            <a:extLst>
              <a:ext uri="{FF2B5EF4-FFF2-40B4-BE49-F238E27FC236}">
                <a16:creationId xmlns:a16="http://schemas.microsoft.com/office/drawing/2014/main" id="{C89A6748-8175-0D44-A3F2-1A34E43C1DE1}"/>
              </a:ext>
            </a:extLst>
          </p:cNvPr>
          <p:cNvSpPr txBox="1"/>
          <p:nvPr/>
        </p:nvSpPr>
        <p:spPr>
          <a:xfrm>
            <a:off x="855526" y="1842223"/>
            <a:ext cx="4637232" cy="786626"/>
          </a:xfrm>
          <a:prstGeom prst="rect">
            <a:avLst/>
          </a:prstGeom>
          <a:noFill/>
        </p:spPr>
        <p:txBody>
          <a:bodyPr wrap="none" rtlCol="0">
            <a:spAutoFit/>
          </a:bodyPr>
          <a:lstStyle/>
          <a:p>
            <a:pPr lvl="0" algn="just">
              <a:lnSpc>
                <a:spcPct val="94000"/>
              </a:lnSpc>
            </a:pPr>
            <a:r>
              <a:rPr lang="en" sz="2400" b="1" dirty="0">
                <a:solidFill>
                  <a:srgbClr val="191B0E"/>
                </a:solidFill>
                <a:latin typeface="Calibri" panose="020F0502020204030204" pitchFamily="34" charset="0"/>
                <a:ea typeface="Comfortaa"/>
                <a:cs typeface="Calibri" panose="020F0502020204030204" pitchFamily="34" charset="0"/>
                <a:sym typeface="Comfortaa"/>
              </a:rPr>
              <a:t>FCS (Feedback Control Scheduling) </a:t>
            </a:r>
          </a:p>
          <a:p>
            <a:pPr lvl="0" algn="just">
              <a:lnSpc>
                <a:spcPct val="94000"/>
              </a:lnSpc>
            </a:pPr>
            <a:r>
              <a:rPr lang="en" sz="2400" b="1" dirty="0">
                <a:solidFill>
                  <a:srgbClr val="191B0E"/>
                </a:solidFill>
                <a:latin typeface="Calibri" panose="020F0502020204030204" pitchFamily="34" charset="0"/>
                <a:ea typeface="Comfortaa"/>
                <a:cs typeface="Calibri" panose="020F0502020204030204" pitchFamily="34" charset="0"/>
                <a:sym typeface="Comfortaa"/>
              </a:rPr>
              <a:t>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AE69-3876-E947-903B-58BD5B273572}"/>
              </a:ext>
            </a:extLst>
          </p:cNvPr>
          <p:cNvSpPr>
            <a:spLocks noGrp="1"/>
          </p:cNvSpPr>
          <p:nvPr>
            <p:ph type="title"/>
          </p:nvPr>
        </p:nvSpPr>
        <p:spPr>
          <a:xfrm>
            <a:off x="720580" y="0"/>
            <a:ext cx="10515600" cy="1325563"/>
          </a:xfrm>
        </p:spPr>
        <p:txBody>
          <a:bodyPr/>
          <a:lstStyle/>
          <a:p>
            <a:r>
              <a:rPr lang="en-US" dirty="0"/>
              <a:t>Task Model</a:t>
            </a:r>
          </a:p>
        </p:txBody>
      </p:sp>
      <p:pic>
        <p:nvPicPr>
          <p:cNvPr id="4" name="Picture 3">
            <a:extLst>
              <a:ext uri="{FF2B5EF4-FFF2-40B4-BE49-F238E27FC236}">
                <a16:creationId xmlns:a16="http://schemas.microsoft.com/office/drawing/2014/main" id="{C1769CDF-4D9F-6445-9B43-51FFA546C448}"/>
              </a:ext>
            </a:extLst>
          </p:cNvPr>
          <p:cNvPicPr>
            <a:picLocks noChangeAspect="1"/>
          </p:cNvPicPr>
          <p:nvPr/>
        </p:nvPicPr>
        <p:blipFill>
          <a:blip r:embed="rId2"/>
          <a:stretch>
            <a:fillRect/>
          </a:stretch>
        </p:blipFill>
        <p:spPr>
          <a:xfrm>
            <a:off x="838201" y="1158397"/>
            <a:ext cx="9001574" cy="3299966"/>
          </a:xfrm>
          <a:prstGeom prst="rect">
            <a:avLst/>
          </a:prstGeom>
        </p:spPr>
      </p:pic>
      <p:pic>
        <p:nvPicPr>
          <p:cNvPr id="5" name="Picture 4">
            <a:extLst>
              <a:ext uri="{FF2B5EF4-FFF2-40B4-BE49-F238E27FC236}">
                <a16:creationId xmlns:a16="http://schemas.microsoft.com/office/drawing/2014/main" id="{B387B2AF-106E-534C-80A3-C5CAD2BA0982}"/>
              </a:ext>
            </a:extLst>
          </p:cNvPr>
          <p:cNvPicPr>
            <a:picLocks noChangeAspect="1"/>
          </p:cNvPicPr>
          <p:nvPr/>
        </p:nvPicPr>
        <p:blipFill>
          <a:blip r:embed="rId3"/>
          <a:stretch>
            <a:fillRect/>
          </a:stretch>
        </p:blipFill>
        <p:spPr>
          <a:xfrm>
            <a:off x="768080" y="4479651"/>
            <a:ext cx="6665872" cy="2100991"/>
          </a:xfrm>
          <a:prstGeom prst="rect">
            <a:avLst/>
          </a:prstGeom>
        </p:spPr>
      </p:pic>
    </p:spTree>
    <p:extLst>
      <p:ext uri="{BB962C8B-B14F-4D97-AF65-F5344CB8AC3E}">
        <p14:creationId xmlns:p14="http://schemas.microsoft.com/office/powerpoint/2010/main" val="317848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p:nvPr/>
        </p:nvSpPr>
        <p:spPr>
          <a:xfrm>
            <a:off x="744113" y="434607"/>
            <a:ext cx="11359600" cy="1107200"/>
          </a:xfrm>
          <a:prstGeom prst="rect">
            <a:avLst/>
          </a:prstGeom>
          <a:noFill/>
          <a:ln>
            <a:noFill/>
          </a:ln>
        </p:spPr>
        <p:txBody>
          <a:bodyPr spcFirstLastPara="1" wrap="square" lIns="120000" tIns="121900" rIns="120000" bIns="121900" anchor="b" anchorCtr="0">
            <a:normAutofit lnSpcReduction="10000"/>
          </a:bodyPr>
          <a:lstStyle/>
          <a:p>
            <a:pPr>
              <a:lnSpc>
                <a:spcPct val="89000"/>
              </a:lnSpc>
            </a:pPr>
            <a:r>
              <a:rPr lang="en" sz="3200" b="1" dirty="0">
                <a:solidFill>
                  <a:srgbClr val="191B0E"/>
                </a:solidFill>
                <a:latin typeface="Calibri"/>
                <a:ea typeface="Calibri"/>
                <a:cs typeface="Calibri"/>
                <a:sym typeface="Calibri"/>
              </a:rPr>
              <a:t>Feedback Control Real-Time Scheduling: Framework, Modeling, and Algorithms</a:t>
            </a:r>
            <a:endParaRPr sz="3200" dirty="0">
              <a:latin typeface="Arial"/>
              <a:ea typeface="Arial"/>
              <a:cs typeface="Arial"/>
              <a:sym typeface="Arial"/>
            </a:endParaRPr>
          </a:p>
        </p:txBody>
      </p:sp>
      <p:sp>
        <p:nvSpPr>
          <p:cNvPr id="187" name="Google Shape;187;p11"/>
          <p:cNvSpPr/>
          <p:nvPr/>
        </p:nvSpPr>
        <p:spPr>
          <a:xfrm>
            <a:off x="864000" y="1633440"/>
            <a:ext cx="10911360" cy="4471200"/>
          </a:xfrm>
          <a:prstGeom prst="rect">
            <a:avLst/>
          </a:prstGeom>
          <a:noFill/>
          <a:ln>
            <a:noFill/>
          </a:ln>
        </p:spPr>
        <p:txBody>
          <a:bodyPr spcFirstLastPara="1" wrap="square" lIns="120000" tIns="121900" rIns="120000" bIns="121900" anchor="t" anchorCtr="0">
            <a:normAutofit/>
          </a:bodyPr>
          <a:lstStyle/>
          <a:p>
            <a:pPr>
              <a:lnSpc>
                <a:spcPct val="94000"/>
              </a:lnSpc>
            </a:pPr>
            <a:r>
              <a:rPr lang="en" sz="2400" b="1" dirty="0">
                <a:latin typeface="Calibri" panose="020F0502020204030204" pitchFamily="34" charset="0"/>
                <a:ea typeface="Comfortaa"/>
                <a:cs typeface="Calibri" panose="020F0502020204030204" pitchFamily="34" charset="0"/>
                <a:sym typeface="Comfortaa"/>
              </a:rPr>
              <a:t>Performance Specifications and Metrics:</a:t>
            </a:r>
            <a:endParaRPr sz="2400" dirty="0">
              <a:latin typeface="Calibri" panose="020F0502020204030204" pitchFamily="34" charset="0"/>
              <a:cs typeface="Calibri" panose="020F0502020204030204" pitchFamily="34" charset="0"/>
              <a:sym typeface="Arial"/>
            </a:endParaRPr>
          </a:p>
          <a:p>
            <a:pPr marL="609585" indent="-456469">
              <a:lnSpc>
                <a:spcPct val="94000"/>
              </a:lnSpc>
              <a:spcBef>
                <a:spcPts val="1599"/>
              </a:spcBef>
              <a:buClr>
                <a:srgbClr val="0B5394"/>
              </a:buClr>
              <a:buSzPts val="1500"/>
              <a:buFont typeface="Comfortaa"/>
              <a:buChar char="-"/>
            </a:pPr>
            <a:r>
              <a:rPr lang="en" sz="2400" b="1" dirty="0">
                <a:latin typeface="Calibri" panose="020F0502020204030204" pitchFamily="34" charset="0"/>
                <a:ea typeface="Comfortaa"/>
                <a:cs typeface="Calibri" panose="020F0502020204030204" pitchFamily="34" charset="0"/>
                <a:sym typeface="Comfortaa"/>
              </a:rPr>
              <a:t>Performance Profile:</a:t>
            </a:r>
            <a:endParaRPr sz="2400" dirty="0">
              <a:latin typeface="Calibri" panose="020F0502020204030204" pitchFamily="34" charset="0"/>
              <a:cs typeface="Calibri" panose="020F0502020204030204" pitchFamily="34" charset="0"/>
              <a:sym typeface="Arial"/>
            </a:endParaRPr>
          </a:p>
          <a:p>
            <a:pPr marL="1066785" lvl="8" indent="-456469">
              <a:lnSpc>
                <a:spcPct val="94000"/>
              </a:lnSpc>
              <a:buClr>
                <a:srgbClr val="0B5394"/>
              </a:buClr>
              <a:buSzPts val="1500"/>
              <a:buFont typeface="Comfortaa"/>
              <a:buChar char="-"/>
            </a:pPr>
            <a:r>
              <a:rPr lang="en" sz="2400" dirty="0">
                <a:latin typeface="Calibri" panose="020F0502020204030204" pitchFamily="34" charset="0"/>
                <a:ea typeface="Comfortaa"/>
                <a:cs typeface="Calibri" panose="020F0502020204030204" pitchFamily="34" charset="0"/>
                <a:sym typeface="Comfortaa"/>
              </a:rPr>
              <a:t>Stability, Transient-state response, Steady-state error, Sensitivity</a:t>
            </a:r>
            <a:endParaRPr sz="2400" dirty="0">
              <a:latin typeface="Calibri" panose="020F0502020204030204" pitchFamily="34" charset="0"/>
              <a:cs typeface="Calibri" panose="020F0502020204030204" pitchFamily="34" charset="0"/>
              <a:sym typeface="Arial"/>
            </a:endParaRPr>
          </a:p>
          <a:p>
            <a:pPr>
              <a:lnSpc>
                <a:spcPct val="94000"/>
              </a:lnSpc>
              <a:spcBef>
                <a:spcPts val="1599"/>
              </a:spcBef>
            </a:pPr>
            <a:r>
              <a:rPr lang="en" sz="2400" b="1" dirty="0">
                <a:latin typeface="Calibri" panose="020F0502020204030204" pitchFamily="34" charset="0"/>
                <a:ea typeface="Comfortaa"/>
                <a:cs typeface="Calibri" panose="020F0502020204030204" pitchFamily="34" charset="0"/>
                <a:sym typeface="Comfortaa"/>
              </a:rPr>
              <a:t>Control related variables:</a:t>
            </a:r>
            <a:endParaRPr sz="2400" dirty="0">
              <a:latin typeface="Calibri" panose="020F0502020204030204" pitchFamily="34" charset="0"/>
              <a:cs typeface="Calibri" panose="020F0502020204030204" pitchFamily="34" charset="0"/>
              <a:sym typeface="Arial"/>
            </a:endParaRPr>
          </a:p>
          <a:p>
            <a:pPr marL="609585" indent="-456469">
              <a:lnSpc>
                <a:spcPct val="94000"/>
              </a:lnSpc>
              <a:spcBef>
                <a:spcPts val="1599"/>
              </a:spcBef>
              <a:buClr>
                <a:srgbClr val="0B5394"/>
              </a:buClr>
              <a:buSzPts val="1500"/>
              <a:buFont typeface="Comfortaa"/>
              <a:buChar char="-"/>
            </a:pPr>
            <a:r>
              <a:rPr lang="en-IN" sz="2400" b="1" dirty="0">
                <a:latin typeface="Calibri" panose="020F0502020204030204" pitchFamily="34" charset="0"/>
                <a:ea typeface="Comfortaa"/>
                <a:cs typeface="Calibri" panose="020F0502020204030204" pitchFamily="34" charset="0"/>
                <a:sym typeface="Comfortaa"/>
              </a:rPr>
              <a:t>﻿Miss ratio M(k) </a:t>
            </a:r>
            <a:r>
              <a:rPr lang="en-IN" sz="2400" dirty="0">
                <a:latin typeface="Calibri" panose="020F0502020204030204" pitchFamily="34" charset="0"/>
                <a:ea typeface="Comfortaa"/>
                <a:cs typeface="Calibri" panose="020F0502020204030204" pitchFamily="34" charset="0"/>
                <a:sym typeface="Comfortaa"/>
              </a:rPr>
              <a:t>at the k</a:t>
            </a:r>
            <a:r>
              <a:rPr lang="en-IN" sz="2400" baseline="30000" dirty="0">
                <a:latin typeface="Calibri" panose="020F0502020204030204" pitchFamily="34" charset="0"/>
                <a:ea typeface="Comfortaa"/>
                <a:cs typeface="Calibri" panose="020F0502020204030204" pitchFamily="34" charset="0"/>
                <a:sym typeface="Comfortaa"/>
              </a:rPr>
              <a:t>th </a:t>
            </a:r>
            <a:r>
              <a:rPr lang="en-IN" sz="2400" dirty="0">
                <a:latin typeface="Calibri" panose="020F0502020204030204" pitchFamily="34" charset="0"/>
                <a:ea typeface="Comfortaa"/>
                <a:cs typeface="Calibri" panose="020F0502020204030204" pitchFamily="34" charset="0"/>
                <a:sym typeface="Comfortaa"/>
              </a:rPr>
              <a:t>sampling instant is defined as the number of deadline misses divided by the total number of completed and aborted tasks in a sampling window</a:t>
            </a:r>
          </a:p>
          <a:p>
            <a:pPr marL="609585" indent="-456469">
              <a:lnSpc>
                <a:spcPct val="94000"/>
              </a:lnSpc>
              <a:spcBef>
                <a:spcPts val="1599"/>
              </a:spcBef>
              <a:buClr>
                <a:srgbClr val="0B5394"/>
              </a:buClr>
              <a:buSzPts val="1500"/>
              <a:buFont typeface="Comfortaa"/>
              <a:buChar char="-"/>
            </a:pPr>
            <a:r>
              <a:rPr lang="en-IN" sz="2400" dirty="0">
                <a:latin typeface="Calibri" panose="020F0502020204030204" pitchFamily="34" charset="0"/>
                <a:cs typeface="Calibri" panose="020F0502020204030204" pitchFamily="34" charset="0"/>
              </a:rPr>
              <a:t>﻿</a:t>
            </a:r>
            <a:r>
              <a:rPr lang="en-IN" sz="2400" b="1" dirty="0">
                <a:latin typeface="Calibri" panose="020F0502020204030204" pitchFamily="34" charset="0"/>
                <a:cs typeface="Calibri" panose="020F0502020204030204" pitchFamily="34" charset="0"/>
              </a:rPr>
              <a:t>Utilization U(k) </a:t>
            </a:r>
            <a:r>
              <a:rPr lang="en-IN" sz="2400" dirty="0">
                <a:latin typeface="Calibri" panose="020F0502020204030204" pitchFamily="34" charset="0"/>
                <a:cs typeface="Calibri" panose="020F0502020204030204" pitchFamily="34" charset="0"/>
              </a:rPr>
              <a:t>at the k</a:t>
            </a:r>
            <a:r>
              <a:rPr lang="en-IN" sz="2400" baseline="30000" dirty="0">
                <a:latin typeface="Calibri" panose="020F0502020204030204" pitchFamily="34" charset="0"/>
                <a:cs typeface="Calibri" panose="020F0502020204030204" pitchFamily="34" charset="0"/>
              </a:rPr>
              <a:t>th</a:t>
            </a:r>
            <a:r>
              <a:rPr lang="en-IN" sz="2400" dirty="0">
                <a:latin typeface="Calibri" panose="020F0502020204030204" pitchFamily="34" charset="0"/>
                <a:cs typeface="Calibri" panose="020F0502020204030204" pitchFamily="34" charset="0"/>
              </a:rPr>
              <a:t> sampling instant is the percentage of CPU busy time in a sampling window</a:t>
            </a:r>
          </a:p>
          <a:p>
            <a:pPr marL="609585" indent="-456469">
              <a:lnSpc>
                <a:spcPct val="94000"/>
              </a:lnSpc>
              <a:spcBef>
                <a:spcPts val="1599"/>
              </a:spcBef>
              <a:buClr>
                <a:srgbClr val="0B5394"/>
              </a:buClr>
              <a:buSzPts val="1500"/>
              <a:buFont typeface="Comfortaa"/>
              <a:buChar char="-"/>
            </a:pPr>
            <a:endParaRPr sz="2400" dirty="0">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2424171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0829ED-C65D-A64E-B535-8AAAC815D20C}"/>
              </a:ext>
            </a:extLst>
          </p:cNvPr>
          <p:cNvSpPr>
            <a:spLocks noGrp="1"/>
          </p:cNvSpPr>
          <p:nvPr>
            <p:ph type="subTitle" idx="1"/>
          </p:nvPr>
        </p:nvSpPr>
        <p:spPr/>
        <p:txBody>
          <a:bodyPr/>
          <a:lstStyle/>
          <a:p>
            <a:r>
              <a:rPr lang="en-US" b="1" dirty="0"/>
              <a:t>Modeling Control system﻿</a:t>
            </a:r>
          </a:p>
          <a:p>
            <a:r>
              <a:rPr lang="en-US" sz="2000" dirty="0"/>
              <a:t>The control input to the controlled system is the </a:t>
            </a:r>
            <a:r>
              <a:rPr lang="en-US" sz="2000" b="1" dirty="0"/>
              <a:t>change in the total estimated utilization DB(k). </a:t>
            </a:r>
            <a:r>
              <a:rPr lang="en-US" sz="2000" dirty="0"/>
              <a:t>The output of the controlled system includes the controlled variables, </a:t>
            </a:r>
            <a:r>
              <a:rPr lang="en-US" sz="2000" b="1" dirty="0"/>
              <a:t>miss ratio M(k) and utilization U(k).</a:t>
            </a:r>
          </a:p>
          <a:p>
            <a:endParaRPr lang="en-US" sz="2000" b="1" dirty="0"/>
          </a:p>
          <a:p>
            <a:r>
              <a:rPr lang="en-US" sz="2000" b="1" dirty="0"/>
              <a:t>﻿Derivation of model from the control input to the output-</a:t>
            </a:r>
          </a:p>
          <a:p>
            <a:endParaRPr lang="en-US" sz="20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Google Shape;186;p11">
            <a:extLst>
              <a:ext uri="{FF2B5EF4-FFF2-40B4-BE49-F238E27FC236}">
                <a16:creationId xmlns:a16="http://schemas.microsoft.com/office/drawing/2014/main" id="{CCDCB6A7-AE16-6142-A153-178FBB4642BE}"/>
              </a:ext>
            </a:extLst>
          </p:cNvPr>
          <p:cNvSpPr/>
          <p:nvPr/>
        </p:nvSpPr>
        <p:spPr>
          <a:xfrm>
            <a:off x="415680" y="199760"/>
            <a:ext cx="11359600" cy="1107200"/>
          </a:xfrm>
          <a:prstGeom prst="rect">
            <a:avLst/>
          </a:prstGeom>
          <a:noFill/>
          <a:ln>
            <a:noFill/>
          </a:ln>
        </p:spPr>
        <p:txBody>
          <a:bodyPr spcFirstLastPara="1" wrap="square" lIns="120000" tIns="121900" rIns="120000" bIns="121900" anchor="b" anchorCtr="0">
            <a:normAutofit lnSpcReduction="10000"/>
          </a:bodyPr>
          <a:lstStyle/>
          <a:p>
            <a:pPr>
              <a:lnSpc>
                <a:spcPct val="89000"/>
              </a:lnSpc>
            </a:pPr>
            <a:r>
              <a:rPr lang="en" sz="3200" b="1" dirty="0">
                <a:solidFill>
                  <a:srgbClr val="191B0E"/>
                </a:solidFill>
                <a:latin typeface="Calibri"/>
                <a:ea typeface="Calibri"/>
                <a:cs typeface="Calibri"/>
                <a:sym typeface="Calibri"/>
              </a:rPr>
              <a:t>Feedback Control Real-Time Scheduling: Framework, Modeling, and Algorithms</a:t>
            </a:r>
            <a:endParaRPr sz="3200" dirty="0">
              <a:latin typeface="Arial"/>
              <a:ea typeface="Arial"/>
              <a:cs typeface="Arial"/>
              <a:sym typeface="Arial"/>
            </a:endParaRPr>
          </a:p>
        </p:txBody>
      </p:sp>
      <p:pic>
        <p:nvPicPr>
          <p:cNvPr id="5" name="Picture 4">
            <a:extLst>
              <a:ext uri="{FF2B5EF4-FFF2-40B4-BE49-F238E27FC236}">
                <a16:creationId xmlns:a16="http://schemas.microsoft.com/office/drawing/2014/main" id="{3994AF35-846B-0448-8724-B6A5C84A5F65}"/>
              </a:ext>
            </a:extLst>
          </p:cNvPr>
          <p:cNvPicPr>
            <a:picLocks noChangeAspect="1"/>
          </p:cNvPicPr>
          <p:nvPr/>
        </p:nvPicPr>
        <p:blipFill>
          <a:blip r:embed="rId2"/>
          <a:stretch>
            <a:fillRect/>
          </a:stretch>
        </p:blipFill>
        <p:spPr>
          <a:xfrm>
            <a:off x="7319701" y="3068810"/>
            <a:ext cx="3263900" cy="647700"/>
          </a:xfrm>
          <a:prstGeom prst="rect">
            <a:avLst/>
          </a:prstGeom>
        </p:spPr>
      </p:pic>
      <p:sp>
        <p:nvSpPr>
          <p:cNvPr id="6" name="TextBox 5">
            <a:extLst>
              <a:ext uri="{FF2B5EF4-FFF2-40B4-BE49-F238E27FC236}">
                <a16:creationId xmlns:a16="http://schemas.microsoft.com/office/drawing/2014/main" id="{E676C97B-6B96-BE41-BCC8-67BCF63AB757}"/>
              </a:ext>
            </a:extLst>
          </p:cNvPr>
          <p:cNvSpPr txBox="1"/>
          <p:nvPr/>
        </p:nvSpPr>
        <p:spPr>
          <a:xfrm>
            <a:off x="607656" y="3081391"/>
            <a:ext cx="6520069" cy="923330"/>
          </a:xfrm>
          <a:prstGeom prst="rect">
            <a:avLst/>
          </a:prstGeom>
          <a:noFill/>
        </p:spPr>
        <p:txBody>
          <a:bodyPr wrap="square" rtlCol="0">
            <a:spAutoFit/>
          </a:bodyPr>
          <a:lstStyle/>
          <a:p>
            <a:r>
              <a:rPr lang="en-US" b="1" dirty="0"/>
              <a:t>B(k) and B(k+1)</a:t>
            </a:r>
            <a:r>
              <a:rPr lang="en-US" dirty="0"/>
              <a:t> are the </a:t>
            </a:r>
            <a:r>
              <a:rPr lang="en-US" b="1" dirty="0"/>
              <a:t>﻿total estimated utilization </a:t>
            </a:r>
            <a:r>
              <a:rPr lang="en-US" dirty="0"/>
              <a:t>in the current and  next sampling instant respectively and DB(k) is the control input at every sampling instant k</a:t>
            </a:r>
          </a:p>
        </p:txBody>
      </p:sp>
      <p:pic>
        <p:nvPicPr>
          <p:cNvPr id="7" name="Picture 6">
            <a:extLst>
              <a:ext uri="{FF2B5EF4-FFF2-40B4-BE49-F238E27FC236}">
                <a16:creationId xmlns:a16="http://schemas.microsoft.com/office/drawing/2014/main" id="{71A5D44F-A851-FE4C-8F2E-76CB5BB47C2D}"/>
              </a:ext>
            </a:extLst>
          </p:cNvPr>
          <p:cNvPicPr>
            <a:picLocks noChangeAspect="1"/>
          </p:cNvPicPr>
          <p:nvPr/>
        </p:nvPicPr>
        <p:blipFill>
          <a:blip r:embed="rId3"/>
          <a:stretch>
            <a:fillRect/>
          </a:stretch>
        </p:blipFill>
        <p:spPr>
          <a:xfrm>
            <a:off x="7870848" y="4262880"/>
            <a:ext cx="2667000" cy="889000"/>
          </a:xfrm>
          <a:prstGeom prst="rect">
            <a:avLst/>
          </a:prstGeom>
        </p:spPr>
      </p:pic>
      <p:sp>
        <p:nvSpPr>
          <p:cNvPr id="8" name="TextBox 7">
            <a:extLst>
              <a:ext uri="{FF2B5EF4-FFF2-40B4-BE49-F238E27FC236}">
                <a16:creationId xmlns:a16="http://schemas.microsoft.com/office/drawing/2014/main" id="{5170EB78-F7E8-1248-B9E0-3D9AE9BC4B2A}"/>
              </a:ext>
            </a:extLst>
          </p:cNvPr>
          <p:cNvSpPr txBox="1"/>
          <p:nvPr/>
        </p:nvSpPr>
        <p:spPr>
          <a:xfrm>
            <a:off x="610428" y="4112629"/>
            <a:ext cx="6709273" cy="1477328"/>
          </a:xfrm>
          <a:prstGeom prst="rect">
            <a:avLst/>
          </a:prstGeom>
          <a:noFill/>
        </p:spPr>
        <p:txBody>
          <a:bodyPr wrap="square" rtlCol="0">
            <a:spAutoFit/>
          </a:bodyPr>
          <a:lstStyle/>
          <a:p>
            <a:r>
              <a:rPr lang="en-US" dirty="0"/>
              <a:t>﻿Since the precise execution time of each task is unknown and time varying, the total (actual) requested utilization A(k) may differ from the total estimated requested utilization B(k). ﻿</a:t>
            </a:r>
            <a:r>
              <a:rPr lang="en-US" b="1" dirty="0"/>
              <a:t>G</a:t>
            </a:r>
            <a:r>
              <a:rPr lang="en-US" b="1" baseline="-25000" dirty="0"/>
              <a:t>a</a:t>
            </a:r>
            <a:r>
              <a:rPr lang="en-US" b="1" dirty="0"/>
              <a:t>(k)</a:t>
            </a:r>
            <a:r>
              <a:rPr lang="en-US" dirty="0"/>
              <a:t>, called the utilization ratio, is a time-variant variable that represents the extent of workload variation in terms of total requested utilization. </a:t>
            </a:r>
          </a:p>
        </p:txBody>
      </p:sp>
      <p:pic>
        <p:nvPicPr>
          <p:cNvPr id="9" name="Picture 8">
            <a:extLst>
              <a:ext uri="{FF2B5EF4-FFF2-40B4-BE49-F238E27FC236}">
                <a16:creationId xmlns:a16="http://schemas.microsoft.com/office/drawing/2014/main" id="{1F65BF48-41E4-A44F-B9DA-3A32E3168DFF}"/>
              </a:ext>
            </a:extLst>
          </p:cNvPr>
          <p:cNvPicPr>
            <a:picLocks noChangeAspect="1"/>
          </p:cNvPicPr>
          <p:nvPr/>
        </p:nvPicPr>
        <p:blipFill>
          <a:blip r:embed="rId4"/>
          <a:stretch>
            <a:fillRect/>
          </a:stretch>
        </p:blipFill>
        <p:spPr>
          <a:xfrm>
            <a:off x="7870848" y="5642300"/>
            <a:ext cx="2489200" cy="660400"/>
          </a:xfrm>
          <a:prstGeom prst="rect">
            <a:avLst/>
          </a:prstGeom>
        </p:spPr>
      </p:pic>
      <p:sp>
        <p:nvSpPr>
          <p:cNvPr id="11" name="TextBox 10">
            <a:extLst>
              <a:ext uri="{FF2B5EF4-FFF2-40B4-BE49-F238E27FC236}">
                <a16:creationId xmlns:a16="http://schemas.microsoft.com/office/drawing/2014/main" id="{1A194D0F-D51C-9C46-99FA-D095FD3E71BB}"/>
              </a:ext>
            </a:extLst>
          </p:cNvPr>
          <p:cNvSpPr txBox="1"/>
          <p:nvPr/>
        </p:nvSpPr>
        <p:spPr>
          <a:xfrm>
            <a:off x="607656" y="5789262"/>
            <a:ext cx="6150953" cy="646331"/>
          </a:xfrm>
          <a:prstGeom prst="rect">
            <a:avLst/>
          </a:prstGeom>
          <a:noFill/>
        </p:spPr>
        <p:txBody>
          <a:bodyPr wrap="square" rtlCol="0">
            <a:spAutoFit/>
          </a:bodyPr>
          <a:lstStyle/>
          <a:p>
            <a:r>
              <a:rPr lang="en-US" dirty="0"/>
              <a:t>Since G</a:t>
            </a:r>
            <a:r>
              <a:rPr lang="en-US" baseline="-25000" dirty="0"/>
              <a:t>a</a:t>
            </a:r>
            <a:r>
              <a:rPr lang="en-US" dirty="0"/>
              <a:t>(k) is time variant, we use the maximum possible value </a:t>
            </a:r>
            <a:r>
              <a:rPr lang="en-US" b="1" dirty="0"/>
              <a:t>G</a:t>
            </a:r>
            <a:r>
              <a:rPr lang="en-US" b="1" baseline="-25000" dirty="0"/>
              <a:t>A</a:t>
            </a:r>
            <a:r>
              <a:rPr lang="en-US" b="1" dirty="0"/>
              <a:t> </a:t>
            </a:r>
            <a:r>
              <a:rPr lang="en-US" dirty="0"/>
              <a:t>= max{G</a:t>
            </a:r>
            <a:r>
              <a:rPr lang="en-US" baseline="-25000" dirty="0"/>
              <a:t>a</a:t>
            </a:r>
            <a:r>
              <a:rPr lang="en-US" dirty="0"/>
              <a:t>(k)}, called the worst-case utilization ratio</a:t>
            </a:r>
          </a:p>
        </p:txBody>
      </p:sp>
    </p:spTree>
    <p:extLst>
      <p:ext uri="{BB962C8B-B14F-4D97-AF65-F5344CB8AC3E}">
        <p14:creationId xmlns:p14="http://schemas.microsoft.com/office/powerpoint/2010/main" val="282347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11">
            <a:extLst>
              <a:ext uri="{FF2B5EF4-FFF2-40B4-BE49-F238E27FC236}">
                <a16:creationId xmlns:a16="http://schemas.microsoft.com/office/drawing/2014/main" id="{44EBA2FB-E0DC-CE46-8DC9-C11C06E5EF30}"/>
              </a:ext>
            </a:extLst>
          </p:cNvPr>
          <p:cNvSpPr/>
          <p:nvPr/>
        </p:nvSpPr>
        <p:spPr>
          <a:xfrm>
            <a:off x="415680" y="199760"/>
            <a:ext cx="11359600" cy="1107200"/>
          </a:xfrm>
          <a:prstGeom prst="rect">
            <a:avLst/>
          </a:prstGeom>
          <a:noFill/>
          <a:ln>
            <a:noFill/>
          </a:ln>
        </p:spPr>
        <p:txBody>
          <a:bodyPr spcFirstLastPara="1" wrap="square" lIns="120000" tIns="121900" rIns="120000" bIns="121900" anchor="b" anchorCtr="0">
            <a:normAutofit lnSpcReduction="10000"/>
          </a:bodyPr>
          <a:lstStyle/>
          <a:p>
            <a:pPr>
              <a:lnSpc>
                <a:spcPct val="89000"/>
              </a:lnSpc>
            </a:pPr>
            <a:r>
              <a:rPr lang="en" sz="3200" b="1" dirty="0">
                <a:solidFill>
                  <a:srgbClr val="191B0E"/>
                </a:solidFill>
                <a:latin typeface="Calibri"/>
                <a:ea typeface="Calibri"/>
                <a:cs typeface="Calibri"/>
                <a:sym typeface="Calibri"/>
              </a:rPr>
              <a:t>Feedback Control Real-Time Scheduling: Framework, Modeling, and Algorithms</a:t>
            </a:r>
            <a:endParaRPr sz="3200" dirty="0">
              <a:latin typeface="Arial"/>
              <a:ea typeface="Arial"/>
              <a:cs typeface="Arial"/>
              <a:sym typeface="Arial"/>
            </a:endParaRPr>
          </a:p>
        </p:txBody>
      </p:sp>
      <p:sp>
        <p:nvSpPr>
          <p:cNvPr id="8" name="TextBox 7">
            <a:extLst>
              <a:ext uri="{FF2B5EF4-FFF2-40B4-BE49-F238E27FC236}">
                <a16:creationId xmlns:a16="http://schemas.microsoft.com/office/drawing/2014/main" id="{C8783CAD-AF55-9A47-BD35-946D925E3C52}"/>
              </a:ext>
            </a:extLst>
          </p:cNvPr>
          <p:cNvSpPr txBox="1"/>
          <p:nvPr/>
        </p:nvSpPr>
        <p:spPr>
          <a:xfrm>
            <a:off x="506375" y="1487069"/>
            <a:ext cx="11519370" cy="707886"/>
          </a:xfrm>
          <a:prstGeom prst="rect">
            <a:avLst/>
          </a:prstGeom>
          <a:noFill/>
        </p:spPr>
        <p:txBody>
          <a:bodyPr wrap="square" rtlCol="0">
            <a:spAutoFit/>
          </a:bodyPr>
          <a:lstStyle/>
          <a:p>
            <a:r>
              <a:rPr lang="en-US" sz="2000" dirty="0"/>
              <a:t>﻿The relationship between the total requested utilization A(k) and the controlled variables are nonlinear due to saturation, i.e., the controlled variables remain constant when the control input DB(k) ≠ 0. </a:t>
            </a:r>
          </a:p>
        </p:txBody>
      </p:sp>
      <p:sp>
        <p:nvSpPr>
          <p:cNvPr id="9" name="TextBox 8">
            <a:extLst>
              <a:ext uri="{FF2B5EF4-FFF2-40B4-BE49-F238E27FC236}">
                <a16:creationId xmlns:a16="http://schemas.microsoft.com/office/drawing/2014/main" id="{390929E7-39C0-684C-B20F-8106D85DD70F}"/>
              </a:ext>
            </a:extLst>
          </p:cNvPr>
          <p:cNvSpPr txBox="1"/>
          <p:nvPr/>
        </p:nvSpPr>
        <p:spPr>
          <a:xfrm>
            <a:off x="506376" y="3277616"/>
            <a:ext cx="1078508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 the CPU is underutilized (A(k) ≤ 1), the utilization U(k) is outside its saturation zone and equals A(k);</a:t>
            </a:r>
          </a:p>
        </p:txBody>
      </p:sp>
      <p:sp>
        <p:nvSpPr>
          <p:cNvPr id="10" name="TextBox 9">
            <a:extLst>
              <a:ext uri="{FF2B5EF4-FFF2-40B4-BE49-F238E27FC236}">
                <a16:creationId xmlns:a16="http://schemas.microsoft.com/office/drawing/2014/main" id="{4CB92320-B2B0-0B4D-88D6-136262455935}"/>
              </a:ext>
            </a:extLst>
          </p:cNvPr>
          <p:cNvSpPr txBox="1"/>
          <p:nvPr/>
        </p:nvSpPr>
        <p:spPr>
          <a:xfrm>
            <a:off x="631066" y="4759337"/>
            <a:ext cx="10280507"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When the CPU is overloaded, however, U(k) saturates at 1 because it can never exceed 100%. </a:t>
            </a:r>
          </a:p>
        </p:txBody>
      </p:sp>
      <p:pic>
        <p:nvPicPr>
          <p:cNvPr id="11" name="Picture 10">
            <a:extLst>
              <a:ext uri="{FF2B5EF4-FFF2-40B4-BE49-F238E27FC236}">
                <a16:creationId xmlns:a16="http://schemas.microsoft.com/office/drawing/2014/main" id="{E46B30EC-DE3B-7D49-B32E-7EDC14EF7695}"/>
              </a:ext>
            </a:extLst>
          </p:cNvPr>
          <p:cNvPicPr>
            <a:picLocks noChangeAspect="1"/>
          </p:cNvPicPr>
          <p:nvPr/>
        </p:nvPicPr>
        <p:blipFill>
          <a:blip r:embed="rId2"/>
          <a:stretch>
            <a:fillRect/>
          </a:stretch>
        </p:blipFill>
        <p:spPr>
          <a:xfrm>
            <a:off x="3392599" y="3889210"/>
            <a:ext cx="5405761" cy="561929"/>
          </a:xfrm>
          <a:prstGeom prst="rect">
            <a:avLst/>
          </a:prstGeom>
        </p:spPr>
      </p:pic>
      <p:sp>
        <p:nvSpPr>
          <p:cNvPr id="12" name="TextBox 11">
            <a:extLst>
              <a:ext uri="{FF2B5EF4-FFF2-40B4-BE49-F238E27FC236}">
                <a16:creationId xmlns:a16="http://schemas.microsoft.com/office/drawing/2014/main" id="{DF9D2D66-7280-524C-83A3-2FFB5ECD8EF1}"/>
              </a:ext>
            </a:extLst>
          </p:cNvPr>
          <p:cNvSpPr txBox="1"/>
          <p:nvPr/>
        </p:nvSpPr>
        <p:spPr>
          <a:xfrm>
            <a:off x="506375" y="2551094"/>
            <a:ext cx="9736191" cy="400110"/>
          </a:xfrm>
          <a:prstGeom prst="rect">
            <a:avLst/>
          </a:prstGeom>
          <a:noFill/>
        </p:spPr>
        <p:txBody>
          <a:bodyPr wrap="none" rtlCol="0">
            <a:spAutoFit/>
          </a:bodyPr>
          <a:lstStyle/>
          <a:p>
            <a:r>
              <a:rPr lang="en-US" sz="2000" dirty="0"/>
              <a:t>Based on previous equations, the </a:t>
            </a:r>
            <a:r>
              <a:rPr lang="en-US" sz="2000" b="1" dirty="0"/>
              <a:t>analytical model for the utilization output </a:t>
            </a:r>
            <a:r>
              <a:rPr lang="en-US" sz="2000" dirty="0"/>
              <a:t>is as following:</a:t>
            </a:r>
          </a:p>
        </p:txBody>
      </p:sp>
      <p:pic>
        <p:nvPicPr>
          <p:cNvPr id="13" name="Picture 12">
            <a:extLst>
              <a:ext uri="{FF2B5EF4-FFF2-40B4-BE49-F238E27FC236}">
                <a16:creationId xmlns:a16="http://schemas.microsoft.com/office/drawing/2014/main" id="{209FA02F-408F-EC4A-81E0-D84B289B7CF3}"/>
              </a:ext>
            </a:extLst>
          </p:cNvPr>
          <p:cNvPicPr>
            <a:picLocks noChangeAspect="1"/>
          </p:cNvPicPr>
          <p:nvPr/>
        </p:nvPicPr>
        <p:blipFill>
          <a:blip r:embed="rId3"/>
          <a:stretch>
            <a:fillRect/>
          </a:stretch>
        </p:blipFill>
        <p:spPr>
          <a:xfrm>
            <a:off x="3789796" y="5370931"/>
            <a:ext cx="5300205" cy="478800"/>
          </a:xfrm>
          <a:prstGeom prst="rect">
            <a:avLst/>
          </a:prstGeom>
        </p:spPr>
      </p:pic>
    </p:spTree>
    <p:extLst>
      <p:ext uri="{BB962C8B-B14F-4D97-AF65-F5344CB8AC3E}">
        <p14:creationId xmlns:p14="http://schemas.microsoft.com/office/powerpoint/2010/main" val="115388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11">
            <a:extLst>
              <a:ext uri="{FF2B5EF4-FFF2-40B4-BE49-F238E27FC236}">
                <a16:creationId xmlns:a16="http://schemas.microsoft.com/office/drawing/2014/main" id="{6D4CFF72-CD00-7846-976B-571E415BB749}"/>
              </a:ext>
            </a:extLst>
          </p:cNvPr>
          <p:cNvSpPr/>
          <p:nvPr/>
        </p:nvSpPr>
        <p:spPr>
          <a:xfrm>
            <a:off x="415680" y="199760"/>
            <a:ext cx="11359600" cy="1107200"/>
          </a:xfrm>
          <a:prstGeom prst="rect">
            <a:avLst/>
          </a:prstGeom>
          <a:noFill/>
          <a:ln>
            <a:noFill/>
          </a:ln>
        </p:spPr>
        <p:txBody>
          <a:bodyPr spcFirstLastPara="1" wrap="square" lIns="120000" tIns="121900" rIns="120000" bIns="121900" anchor="b" anchorCtr="0">
            <a:normAutofit lnSpcReduction="10000"/>
          </a:bodyPr>
          <a:lstStyle/>
          <a:p>
            <a:pPr>
              <a:lnSpc>
                <a:spcPct val="89000"/>
              </a:lnSpc>
            </a:pPr>
            <a:r>
              <a:rPr lang="en" sz="3200" b="1" dirty="0">
                <a:solidFill>
                  <a:srgbClr val="191B0E"/>
                </a:solidFill>
                <a:latin typeface="Calibri"/>
                <a:ea typeface="Calibri"/>
                <a:cs typeface="Calibri"/>
                <a:sym typeface="Calibri"/>
              </a:rPr>
              <a:t>Feedback Control Real-Time Scheduling: Framework, Modeling, and Algorithms</a:t>
            </a:r>
            <a:endParaRPr sz="3200" dirty="0">
              <a:latin typeface="Arial"/>
              <a:ea typeface="Arial"/>
              <a:cs typeface="Arial"/>
              <a:sym typeface="Arial"/>
            </a:endParaRPr>
          </a:p>
        </p:txBody>
      </p:sp>
      <p:sp>
        <p:nvSpPr>
          <p:cNvPr id="6" name="TextBox 5">
            <a:extLst>
              <a:ext uri="{FF2B5EF4-FFF2-40B4-BE49-F238E27FC236}">
                <a16:creationId xmlns:a16="http://schemas.microsoft.com/office/drawing/2014/main" id="{C108BBF7-9A32-3048-AA05-35E118D2217E}"/>
              </a:ext>
            </a:extLst>
          </p:cNvPr>
          <p:cNvSpPr txBox="1"/>
          <p:nvPr/>
        </p:nvSpPr>
        <p:spPr>
          <a:xfrm>
            <a:off x="471600" y="1310972"/>
            <a:ext cx="5943807" cy="400110"/>
          </a:xfrm>
          <a:prstGeom prst="rect">
            <a:avLst/>
          </a:prstGeom>
          <a:noFill/>
        </p:spPr>
        <p:txBody>
          <a:bodyPr wrap="none" rtlCol="0">
            <a:spAutoFit/>
          </a:bodyPr>
          <a:lstStyle/>
          <a:p>
            <a:r>
              <a:rPr lang="en-US" sz="2000" b="1" dirty="0"/>
              <a:t>Derivation of the model for the miss ratio output M(k)</a:t>
            </a:r>
          </a:p>
        </p:txBody>
      </p:sp>
      <p:sp>
        <p:nvSpPr>
          <p:cNvPr id="7" name="TextBox 6">
            <a:extLst>
              <a:ext uri="{FF2B5EF4-FFF2-40B4-BE49-F238E27FC236}">
                <a16:creationId xmlns:a16="http://schemas.microsoft.com/office/drawing/2014/main" id="{E15C2DFD-849B-8540-99FF-92B73E08CD30}"/>
              </a:ext>
            </a:extLst>
          </p:cNvPr>
          <p:cNvSpPr txBox="1"/>
          <p:nvPr/>
        </p:nvSpPr>
        <p:spPr>
          <a:xfrm>
            <a:off x="415679" y="1674261"/>
            <a:ext cx="11610065"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contrast with U(k) that saturates in overload conditions, M(k) saturates at 0 when the CPU is underutilized, i.e., the total requested utilization is below a </a:t>
            </a:r>
            <a:r>
              <a:rPr lang="en-US" sz="2000" b="1" dirty="0"/>
              <a:t>utilization threshold </a:t>
            </a:r>
            <a:r>
              <a:rPr lang="en-US" sz="2000" b="1" dirty="0" err="1"/>
              <a:t>A</a:t>
            </a:r>
            <a:r>
              <a:rPr lang="en-US" sz="2000" b="1" baseline="-25000" dirty="0" err="1"/>
              <a:t>th</a:t>
            </a:r>
            <a:r>
              <a:rPr lang="en-US" sz="2000" b="1" dirty="0"/>
              <a:t>(k</a:t>
            </a:r>
            <a:r>
              <a:rPr lang="en-US" sz="2000" dirty="0"/>
              <a:t>) for the system’s particular workload in the k</a:t>
            </a:r>
            <a:r>
              <a:rPr lang="en-US" sz="2000" baseline="30000" dirty="0"/>
              <a:t>th</a:t>
            </a:r>
            <a:r>
              <a:rPr lang="en-US" sz="2000" dirty="0"/>
              <a:t> sampling period.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When A(k) &gt; </a:t>
            </a:r>
            <a:r>
              <a:rPr lang="en-US" sz="2000" b="1" dirty="0" err="1"/>
              <a:t>A</a:t>
            </a:r>
            <a:r>
              <a:rPr lang="en-US" sz="2000" b="1" baseline="-25000" dirty="0" err="1"/>
              <a:t>th</a:t>
            </a:r>
            <a:r>
              <a:rPr lang="en-US" sz="2000" b="1" dirty="0"/>
              <a:t>(k)</a:t>
            </a:r>
            <a:r>
              <a:rPr lang="en-US" sz="2000" dirty="0"/>
              <a:t>, M(k) usually increases nonlinearly with the total requested utilization A(k).Relationship between M(k) and A(k) needs to be linearized by taking the derivative at the vicinity of the performance reference M</a:t>
            </a:r>
            <a:r>
              <a:rPr lang="en-US" sz="2000" baseline="-25000" dirty="0"/>
              <a:t>S </a:t>
            </a:r>
            <a:r>
              <a:rPr lang="en-US" sz="2000" dirty="0"/>
              <a:t>as the miss ratio factor G</a:t>
            </a:r>
            <a:r>
              <a:rPr lang="en-US" sz="2000" baseline="-25000" dirty="0"/>
              <a:t>m.  </a:t>
            </a:r>
            <a:r>
              <a:rPr lang="en-US" sz="2000" dirty="0"/>
              <a:t>The miss ratio factor G</a:t>
            </a:r>
            <a:r>
              <a:rPr lang="en-US" sz="2000" baseline="-25000" dirty="0"/>
              <a:t>m</a:t>
            </a:r>
            <a:r>
              <a:rPr lang="en-US" sz="2000" dirty="0"/>
              <a:t> can be estimated experimentally by plotting a miss ratio curve as a function of the total utilization based on experimental data.</a:t>
            </a:r>
          </a:p>
        </p:txBody>
      </p:sp>
      <p:pic>
        <p:nvPicPr>
          <p:cNvPr id="8" name="Picture 7">
            <a:extLst>
              <a:ext uri="{FF2B5EF4-FFF2-40B4-BE49-F238E27FC236}">
                <a16:creationId xmlns:a16="http://schemas.microsoft.com/office/drawing/2014/main" id="{5122C016-C53F-634B-BB59-651276349A72}"/>
              </a:ext>
            </a:extLst>
          </p:cNvPr>
          <p:cNvPicPr>
            <a:picLocks noChangeAspect="1"/>
          </p:cNvPicPr>
          <p:nvPr/>
        </p:nvPicPr>
        <p:blipFill>
          <a:blip r:embed="rId2"/>
          <a:stretch>
            <a:fillRect/>
          </a:stretch>
        </p:blipFill>
        <p:spPr>
          <a:xfrm>
            <a:off x="10367503" y="3810701"/>
            <a:ext cx="1417423" cy="795140"/>
          </a:xfrm>
          <a:prstGeom prst="rect">
            <a:avLst/>
          </a:prstGeom>
        </p:spPr>
      </p:pic>
      <p:sp>
        <p:nvSpPr>
          <p:cNvPr id="10" name="TextBox 9">
            <a:extLst>
              <a:ext uri="{FF2B5EF4-FFF2-40B4-BE49-F238E27FC236}">
                <a16:creationId xmlns:a16="http://schemas.microsoft.com/office/drawing/2014/main" id="{45059E61-A502-0040-8EF0-CC3E2DEE88C7}"/>
              </a:ext>
            </a:extLst>
          </p:cNvPr>
          <p:cNvSpPr txBox="1"/>
          <p:nvPr/>
        </p:nvSpPr>
        <p:spPr>
          <a:xfrm>
            <a:off x="319688" y="4610775"/>
            <a:ext cx="10047815" cy="369332"/>
          </a:xfrm>
          <a:prstGeom prst="rect">
            <a:avLst/>
          </a:prstGeom>
          <a:noFill/>
        </p:spPr>
        <p:txBody>
          <a:bodyPr wrap="none" rtlCol="0">
            <a:spAutoFit/>
          </a:bodyPr>
          <a:lstStyle/>
          <a:p>
            <a:pPr marL="285750" indent="-285750">
              <a:buFont typeface="Arial" panose="020B0604020202020204" pitchFamily="34" charset="0"/>
              <a:buChar char="•"/>
            </a:pPr>
            <a:r>
              <a:rPr lang="en-US" dirty="0"/>
              <a:t>﻿Given the miss ratio factor, we have the following linearized formula for the purpose of control design:</a:t>
            </a:r>
          </a:p>
        </p:txBody>
      </p:sp>
      <p:pic>
        <p:nvPicPr>
          <p:cNvPr id="11" name="Picture 10">
            <a:extLst>
              <a:ext uri="{FF2B5EF4-FFF2-40B4-BE49-F238E27FC236}">
                <a16:creationId xmlns:a16="http://schemas.microsoft.com/office/drawing/2014/main" id="{BE778855-B2A7-724C-BB61-B31ED79AEDB2}"/>
              </a:ext>
            </a:extLst>
          </p:cNvPr>
          <p:cNvPicPr>
            <a:picLocks noChangeAspect="1"/>
          </p:cNvPicPr>
          <p:nvPr/>
        </p:nvPicPr>
        <p:blipFill>
          <a:blip r:embed="rId3"/>
          <a:stretch>
            <a:fillRect/>
          </a:stretch>
        </p:blipFill>
        <p:spPr>
          <a:xfrm>
            <a:off x="1071593" y="4997297"/>
            <a:ext cx="3986644" cy="408887"/>
          </a:xfrm>
          <a:prstGeom prst="rect">
            <a:avLst/>
          </a:prstGeom>
        </p:spPr>
      </p:pic>
      <p:sp>
        <p:nvSpPr>
          <p:cNvPr id="12" name="TextBox 11">
            <a:extLst>
              <a:ext uri="{FF2B5EF4-FFF2-40B4-BE49-F238E27FC236}">
                <a16:creationId xmlns:a16="http://schemas.microsoft.com/office/drawing/2014/main" id="{2B3E442B-8C88-604A-A237-43F30791C69B}"/>
              </a:ext>
            </a:extLst>
          </p:cNvPr>
          <p:cNvSpPr txBox="1"/>
          <p:nvPr/>
        </p:nvSpPr>
        <p:spPr>
          <a:xfrm>
            <a:off x="4939755" y="4889693"/>
            <a:ext cx="7133763" cy="646331"/>
          </a:xfrm>
          <a:prstGeom prst="rect">
            <a:avLst/>
          </a:prstGeom>
          <a:noFill/>
        </p:spPr>
        <p:txBody>
          <a:bodyPr wrap="square" rtlCol="0">
            <a:spAutoFit/>
          </a:bodyPr>
          <a:lstStyle/>
          <a:p>
            <a:pPr algn="ctr"/>
            <a:r>
              <a:rPr lang="en-US" dirty="0"/>
              <a:t>Where G</a:t>
            </a:r>
            <a:r>
              <a:rPr lang="en-US" baseline="-25000" dirty="0"/>
              <a:t>M</a:t>
            </a:r>
            <a:r>
              <a:rPr lang="en-US" dirty="0"/>
              <a:t> is the maximum slope at the vicinity of M</a:t>
            </a:r>
            <a:r>
              <a:rPr lang="en-US" baseline="-25000" dirty="0"/>
              <a:t>S</a:t>
            </a:r>
            <a:r>
              <a:rPr lang="en-US" dirty="0"/>
              <a:t> in control design to guarantee stability. </a:t>
            </a:r>
          </a:p>
        </p:txBody>
      </p:sp>
      <p:sp>
        <p:nvSpPr>
          <p:cNvPr id="15" name="TextBox 14">
            <a:extLst>
              <a:ext uri="{FF2B5EF4-FFF2-40B4-BE49-F238E27FC236}">
                <a16:creationId xmlns:a16="http://schemas.microsoft.com/office/drawing/2014/main" id="{0DEEE576-83BB-EE47-B47C-C2B9B0F6DB62}"/>
              </a:ext>
            </a:extLst>
          </p:cNvPr>
          <p:cNvSpPr txBox="1"/>
          <p:nvPr/>
        </p:nvSpPr>
        <p:spPr>
          <a:xfrm>
            <a:off x="471600" y="5867258"/>
            <a:ext cx="4806982"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analytical model for the miss ratio output:</a:t>
            </a:r>
          </a:p>
        </p:txBody>
      </p:sp>
      <p:pic>
        <p:nvPicPr>
          <p:cNvPr id="16" name="Picture 15">
            <a:extLst>
              <a:ext uri="{FF2B5EF4-FFF2-40B4-BE49-F238E27FC236}">
                <a16:creationId xmlns:a16="http://schemas.microsoft.com/office/drawing/2014/main" id="{96BD452A-0298-4340-A621-19293AEE7D1B}"/>
              </a:ext>
            </a:extLst>
          </p:cNvPr>
          <p:cNvPicPr>
            <a:picLocks noChangeAspect="1"/>
          </p:cNvPicPr>
          <p:nvPr/>
        </p:nvPicPr>
        <p:blipFill>
          <a:blip r:embed="rId4"/>
          <a:stretch>
            <a:fillRect/>
          </a:stretch>
        </p:blipFill>
        <p:spPr>
          <a:xfrm>
            <a:off x="5397306" y="5536024"/>
            <a:ext cx="6377974" cy="1212631"/>
          </a:xfrm>
          <a:prstGeom prst="rect">
            <a:avLst/>
          </a:prstGeom>
        </p:spPr>
      </p:pic>
    </p:spTree>
    <p:extLst>
      <p:ext uri="{BB962C8B-B14F-4D97-AF65-F5344CB8AC3E}">
        <p14:creationId xmlns:p14="http://schemas.microsoft.com/office/powerpoint/2010/main" val="356885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19666D-C402-BA42-B3F9-66CCC5C1193A}"/>
              </a:ext>
            </a:extLst>
          </p:cNvPr>
          <p:cNvSpPr>
            <a:spLocks noGrp="1"/>
          </p:cNvSpPr>
          <p:nvPr>
            <p:ph type="subTitle" idx="1"/>
          </p:nvPr>
        </p:nvSpPr>
        <p:spPr>
          <a:xfrm>
            <a:off x="977210" y="1041358"/>
            <a:ext cx="10726281" cy="5736045"/>
          </a:xfrm>
        </p:spPr>
        <p:txBody>
          <a:bodyP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﻿Analytical model for the </a:t>
            </a:r>
          </a:p>
          <a:p>
            <a:r>
              <a:rPr lang="en-US" sz="2400" dirty="0">
                <a:latin typeface="Calibri" panose="020F0502020204030204" pitchFamily="34" charset="0"/>
                <a:cs typeface="Calibri" panose="020F0502020204030204" pitchFamily="34" charset="0"/>
              </a:rPr>
              <a:t>miss ratio output-﻿</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Analytical model for the </a:t>
            </a:r>
          </a:p>
          <a:p>
            <a:r>
              <a:rPr lang="en-US" sz="2400" dirty="0">
                <a:latin typeface="Calibri" panose="020F0502020204030204" pitchFamily="34" charset="0"/>
                <a:cs typeface="Calibri" panose="020F0502020204030204" pitchFamily="34" charset="0"/>
              </a:rPr>
              <a:t>utilization output-</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﻿Equivalent transfer functions </a:t>
            </a:r>
          </a:p>
          <a:p>
            <a:r>
              <a:rPr lang="en-US" sz="2400" dirty="0">
                <a:latin typeface="Calibri" panose="020F0502020204030204" pitchFamily="34" charset="0"/>
                <a:cs typeface="Calibri" panose="020F0502020204030204" pitchFamily="34" charset="0"/>
              </a:rPr>
              <a:t>outside their own unsaturated zones</a:t>
            </a:r>
          </a:p>
          <a:p>
            <a:endParaRPr lang="en-US" sz="2400" dirty="0">
              <a:latin typeface="Calibri" panose="020F0502020204030204" pitchFamily="34" charset="0"/>
              <a:cs typeface="Calibri" panose="020F0502020204030204" pitchFamily="34" charset="0"/>
            </a:endParaRPr>
          </a:p>
        </p:txBody>
      </p:sp>
      <p:sp>
        <p:nvSpPr>
          <p:cNvPr id="4" name="Google Shape;186;p11">
            <a:extLst>
              <a:ext uri="{FF2B5EF4-FFF2-40B4-BE49-F238E27FC236}">
                <a16:creationId xmlns:a16="http://schemas.microsoft.com/office/drawing/2014/main" id="{87D6E745-BE8A-414A-A139-3C8C533E9584}"/>
              </a:ext>
            </a:extLst>
          </p:cNvPr>
          <p:cNvSpPr/>
          <p:nvPr/>
        </p:nvSpPr>
        <p:spPr>
          <a:xfrm>
            <a:off x="660551" y="86367"/>
            <a:ext cx="11359600" cy="1107200"/>
          </a:xfrm>
          <a:prstGeom prst="rect">
            <a:avLst/>
          </a:prstGeom>
          <a:noFill/>
          <a:ln>
            <a:noFill/>
          </a:ln>
        </p:spPr>
        <p:txBody>
          <a:bodyPr spcFirstLastPara="1" wrap="square" lIns="120000" tIns="121900" rIns="120000" bIns="121900" anchor="b" anchorCtr="0">
            <a:normAutofit lnSpcReduction="10000"/>
          </a:bodyPr>
          <a:lstStyle/>
          <a:p>
            <a:pPr>
              <a:lnSpc>
                <a:spcPct val="89000"/>
              </a:lnSpc>
            </a:pPr>
            <a:r>
              <a:rPr lang="en" sz="3200" b="1" dirty="0">
                <a:solidFill>
                  <a:srgbClr val="191B0E"/>
                </a:solidFill>
                <a:latin typeface="Calibri"/>
                <a:ea typeface="Calibri"/>
                <a:cs typeface="Calibri"/>
                <a:sym typeface="Calibri"/>
              </a:rPr>
              <a:t>Feedback Control Real-Time Scheduling: Framework, Modeling, and Algorithms</a:t>
            </a:r>
            <a:endParaRPr sz="3200" dirty="0">
              <a:latin typeface="Arial"/>
              <a:ea typeface="Arial"/>
              <a:cs typeface="Arial"/>
              <a:sym typeface="Arial"/>
            </a:endParaRPr>
          </a:p>
        </p:txBody>
      </p:sp>
      <p:pic>
        <p:nvPicPr>
          <p:cNvPr id="5" name="Picture 4">
            <a:extLst>
              <a:ext uri="{FF2B5EF4-FFF2-40B4-BE49-F238E27FC236}">
                <a16:creationId xmlns:a16="http://schemas.microsoft.com/office/drawing/2014/main" id="{FD694DF2-596E-3A4B-A2C0-4BB6400AB2DC}"/>
              </a:ext>
            </a:extLst>
          </p:cNvPr>
          <p:cNvPicPr>
            <a:picLocks noChangeAspect="1"/>
          </p:cNvPicPr>
          <p:nvPr/>
        </p:nvPicPr>
        <p:blipFill>
          <a:blip r:embed="rId3"/>
          <a:stretch>
            <a:fillRect/>
          </a:stretch>
        </p:blipFill>
        <p:spPr>
          <a:xfrm>
            <a:off x="5801976" y="3322855"/>
            <a:ext cx="5118789" cy="1023759"/>
          </a:xfrm>
          <a:prstGeom prst="rect">
            <a:avLst/>
          </a:prstGeom>
        </p:spPr>
      </p:pic>
      <p:pic>
        <p:nvPicPr>
          <p:cNvPr id="6" name="Picture 5">
            <a:extLst>
              <a:ext uri="{FF2B5EF4-FFF2-40B4-BE49-F238E27FC236}">
                <a16:creationId xmlns:a16="http://schemas.microsoft.com/office/drawing/2014/main" id="{89889366-57B2-1541-AB7C-B77CA3AD3178}"/>
              </a:ext>
            </a:extLst>
          </p:cNvPr>
          <p:cNvPicPr>
            <a:picLocks noChangeAspect="1"/>
          </p:cNvPicPr>
          <p:nvPr/>
        </p:nvPicPr>
        <p:blipFill>
          <a:blip r:embed="rId4"/>
          <a:stretch>
            <a:fillRect/>
          </a:stretch>
        </p:blipFill>
        <p:spPr>
          <a:xfrm>
            <a:off x="4935516" y="1446288"/>
            <a:ext cx="5731540" cy="1108309"/>
          </a:xfrm>
          <a:prstGeom prst="rect">
            <a:avLst/>
          </a:prstGeom>
        </p:spPr>
      </p:pic>
      <p:pic>
        <p:nvPicPr>
          <p:cNvPr id="8" name="Picture 7">
            <a:extLst>
              <a:ext uri="{FF2B5EF4-FFF2-40B4-BE49-F238E27FC236}">
                <a16:creationId xmlns:a16="http://schemas.microsoft.com/office/drawing/2014/main" id="{BA9D64C6-0201-1A49-AE8B-1A451BD88AD1}"/>
              </a:ext>
            </a:extLst>
          </p:cNvPr>
          <p:cNvPicPr>
            <a:picLocks noChangeAspect="1"/>
          </p:cNvPicPr>
          <p:nvPr/>
        </p:nvPicPr>
        <p:blipFill>
          <a:blip r:embed="rId5"/>
          <a:stretch>
            <a:fillRect/>
          </a:stretch>
        </p:blipFill>
        <p:spPr>
          <a:xfrm>
            <a:off x="6340350" y="5411712"/>
            <a:ext cx="4577120" cy="870769"/>
          </a:xfrm>
          <a:prstGeom prst="rect">
            <a:avLst/>
          </a:prstGeom>
        </p:spPr>
      </p:pic>
      <p:pic>
        <p:nvPicPr>
          <p:cNvPr id="2" name="Picture 1">
            <a:extLst>
              <a:ext uri="{FF2B5EF4-FFF2-40B4-BE49-F238E27FC236}">
                <a16:creationId xmlns:a16="http://schemas.microsoft.com/office/drawing/2014/main" id="{D6AE9F1B-B1D3-E94E-95F5-8B9D2430F129}"/>
              </a:ext>
            </a:extLst>
          </p:cNvPr>
          <p:cNvPicPr>
            <a:picLocks noChangeAspect="1"/>
          </p:cNvPicPr>
          <p:nvPr/>
        </p:nvPicPr>
        <p:blipFill>
          <a:blip r:embed="rId6"/>
          <a:stretch>
            <a:fillRect/>
          </a:stretch>
        </p:blipFill>
        <p:spPr>
          <a:xfrm>
            <a:off x="1183373" y="4488114"/>
            <a:ext cx="3894524" cy="827305"/>
          </a:xfrm>
          <a:prstGeom prst="rect">
            <a:avLst/>
          </a:prstGeom>
        </p:spPr>
      </p:pic>
    </p:spTree>
    <p:extLst>
      <p:ext uri="{BB962C8B-B14F-4D97-AF65-F5344CB8AC3E}">
        <p14:creationId xmlns:p14="http://schemas.microsoft.com/office/powerpoint/2010/main" val="425529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43369C-0165-634F-ADA0-1ABB21ADE3DC}"/>
              </a:ext>
            </a:extLst>
          </p:cNvPr>
          <p:cNvSpPr>
            <a:spLocks noGrp="1"/>
          </p:cNvSpPr>
          <p:nvPr>
            <p:ph type="subTitle" idx="1"/>
          </p:nvPr>
        </p:nvSpPr>
        <p:spPr>
          <a:xfrm>
            <a:off x="419943" y="1772435"/>
            <a:ext cx="4787487" cy="4471200"/>
          </a:xfrm>
        </p:spPr>
        <p:txBody>
          <a:bodyPr/>
          <a:lstStyle/>
          <a:p>
            <a:r>
              <a:rPr lang="en-US" sz="2400" b="1" dirty="0">
                <a:latin typeface="Calibri" panose="020F0502020204030204" pitchFamily="34" charset="0"/>
                <a:cs typeface="Calibri" panose="020F0502020204030204" pitchFamily="34" charset="0"/>
              </a:rPr>
              <a:t>Models of Feedback Control Loops: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They have used use a simple </a:t>
            </a:r>
            <a:r>
              <a:rPr lang="en-US" b="1" dirty="0">
                <a:latin typeface="Calibri" panose="020F0502020204030204" pitchFamily="34" charset="0"/>
                <a:cs typeface="Calibri" panose="020F0502020204030204" pitchFamily="34" charset="0"/>
              </a:rPr>
              <a:t>P (Proportional) control function </a:t>
            </a:r>
            <a:r>
              <a:rPr lang="en-US" dirty="0">
                <a:latin typeface="Calibri" panose="020F0502020204030204" pitchFamily="34" charset="0"/>
                <a:cs typeface="Calibri" panose="020F0502020204030204" pitchFamily="34" charset="0"/>
              </a:rPr>
              <a:t>to compute the control input.</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01B9500-5EAB-F84A-BAFF-622ED4A0929C}"/>
              </a:ext>
            </a:extLst>
          </p:cNvPr>
          <p:cNvPicPr>
            <a:picLocks noChangeAspect="1"/>
          </p:cNvPicPr>
          <p:nvPr/>
        </p:nvPicPr>
        <p:blipFill rotWithShape="1">
          <a:blip r:embed="rId2"/>
          <a:srcRect l="5606" r="2890"/>
          <a:stretch/>
        </p:blipFill>
        <p:spPr>
          <a:xfrm>
            <a:off x="5331417" y="1445955"/>
            <a:ext cx="6732994" cy="4658685"/>
          </a:xfrm>
          <a:prstGeom prst="rect">
            <a:avLst/>
          </a:prstGeom>
        </p:spPr>
      </p:pic>
      <p:sp>
        <p:nvSpPr>
          <p:cNvPr id="5" name="Google Shape;186;p11">
            <a:extLst>
              <a:ext uri="{FF2B5EF4-FFF2-40B4-BE49-F238E27FC236}">
                <a16:creationId xmlns:a16="http://schemas.microsoft.com/office/drawing/2014/main" id="{0F764D77-2438-0348-B30E-51387D92D57A}"/>
              </a:ext>
            </a:extLst>
          </p:cNvPr>
          <p:cNvSpPr/>
          <p:nvPr/>
        </p:nvSpPr>
        <p:spPr>
          <a:xfrm>
            <a:off x="540187" y="199760"/>
            <a:ext cx="11359600" cy="1107200"/>
          </a:xfrm>
          <a:prstGeom prst="rect">
            <a:avLst/>
          </a:prstGeom>
          <a:noFill/>
          <a:ln>
            <a:noFill/>
          </a:ln>
        </p:spPr>
        <p:txBody>
          <a:bodyPr spcFirstLastPara="1" wrap="square" lIns="120000" tIns="121900" rIns="120000" bIns="121900" anchor="b" anchorCtr="0">
            <a:normAutofit lnSpcReduction="10000"/>
          </a:bodyPr>
          <a:lstStyle/>
          <a:p>
            <a:pPr>
              <a:lnSpc>
                <a:spcPct val="89000"/>
              </a:lnSpc>
            </a:pPr>
            <a:r>
              <a:rPr lang="en" sz="3200" b="1" dirty="0">
                <a:solidFill>
                  <a:srgbClr val="191B0E"/>
                </a:solidFill>
                <a:latin typeface="Calibri"/>
                <a:ea typeface="Calibri"/>
                <a:cs typeface="Calibri"/>
                <a:sym typeface="Calibri"/>
              </a:rPr>
              <a:t>Feedback Control Real-Time Scheduling: Framework, Modeling, and Algorithms</a:t>
            </a:r>
            <a:endParaRPr sz="3200" dirty="0">
              <a:latin typeface="Arial"/>
              <a:ea typeface="Arial"/>
              <a:cs typeface="Arial"/>
              <a:sym typeface="Arial"/>
            </a:endParaRPr>
          </a:p>
        </p:txBody>
      </p:sp>
      <p:pic>
        <p:nvPicPr>
          <p:cNvPr id="7" name="Picture 6">
            <a:extLst>
              <a:ext uri="{FF2B5EF4-FFF2-40B4-BE49-F238E27FC236}">
                <a16:creationId xmlns:a16="http://schemas.microsoft.com/office/drawing/2014/main" id="{4C894BE1-DA56-6D4F-997A-FA10A455DB77}"/>
              </a:ext>
            </a:extLst>
          </p:cNvPr>
          <p:cNvPicPr>
            <a:picLocks noChangeAspect="1"/>
          </p:cNvPicPr>
          <p:nvPr/>
        </p:nvPicPr>
        <p:blipFill>
          <a:blip r:embed="rId3"/>
          <a:stretch>
            <a:fillRect/>
          </a:stretch>
        </p:blipFill>
        <p:spPr>
          <a:xfrm>
            <a:off x="1270316" y="4206182"/>
            <a:ext cx="2676173" cy="590687"/>
          </a:xfrm>
          <a:prstGeom prst="rect">
            <a:avLst/>
          </a:prstGeom>
        </p:spPr>
      </p:pic>
      <p:sp>
        <p:nvSpPr>
          <p:cNvPr id="9" name="TextBox 8">
            <a:extLst>
              <a:ext uri="{FF2B5EF4-FFF2-40B4-BE49-F238E27FC236}">
                <a16:creationId xmlns:a16="http://schemas.microsoft.com/office/drawing/2014/main" id="{FE8B5687-D6AE-EE45-9C79-A895915B8244}"/>
              </a:ext>
            </a:extLst>
          </p:cNvPr>
          <p:cNvSpPr txBox="1"/>
          <p:nvPr/>
        </p:nvSpPr>
        <p:spPr>
          <a:xfrm>
            <a:off x="127589" y="5012033"/>
            <a:ext cx="6096000" cy="2185214"/>
          </a:xfrm>
          <a:prstGeom prst="rect">
            <a:avLst/>
          </a:prstGeom>
          <a:noFill/>
        </p:spPr>
        <p:txBody>
          <a:bodyPr wrap="square">
            <a:spAutoFit/>
          </a:bodyPr>
          <a:lstStyle/>
          <a:p>
            <a:pPr marL="609585" indent="-304312">
              <a:tabLst>
                <a:tab pos="0" algn="l"/>
              </a:tabLst>
            </a:pPr>
            <a:r>
              <a:rPr lang="en-US" sz="2400" spc="-1" dirty="0">
                <a:solidFill>
                  <a:srgbClr val="000000"/>
                </a:solidFill>
                <a:ea typeface="Arial"/>
              </a:rPr>
              <a:t>Where,</a:t>
            </a:r>
          </a:p>
          <a:p>
            <a:pPr marL="609585" indent="-304312">
              <a:tabLst>
                <a:tab pos="0" algn="l"/>
              </a:tabLst>
            </a:pPr>
            <a:r>
              <a:rPr lang="en-US" sz="2400" spc="-1" dirty="0">
                <a:solidFill>
                  <a:srgbClr val="000000"/>
                </a:solidFill>
                <a:ea typeface="Arial"/>
              </a:rPr>
              <a:t>D</a:t>
            </a:r>
            <a:r>
              <a:rPr lang="en-US" sz="2400" spc="-1" baseline="-33000" dirty="0">
                <a:solidFill>
                  <a:srgbClr val="000000"/>
                </a:solidFill>
                <a:ea typeface="Arial"/>
              </a:rPr>
              <a:t>B</a:t>
            </a:r>
            <a:r>
              <a:rPr lang="en-US" sz="2400" spc="-1" dirty="0">
                <a:solidFill>
                  <a:srgbClr val="000000"/>
                </a:solidFill>
                <a:ea typeface="Arial"/>
              </a:rPr>
              <a:t>(k) = Control Input</a:t>
            </a:r>
            <a:endParaRPr lang="en-IN" sz="2400" spc="-1" dirty="0"/>
          </a:p>
          <a:p>
            <a:pPr marL="609585" indent="-304312">
              <a:tabLst>
                <a:tab pos="0" algn="l"/>
              </a:tabLst>
            </a:pPr>
            <a:r>
              <a:rPr lang="en-US" sz="2400" spc="-1" dirty="0">
                <a:solidFill>
                  <a:srgbClr val="000000"/>
                </a:solidFill>
                <a:ea typeface="Arial"/>
              </a:rPr>
              <a:t>K</a:t>
            </a:r>
            <a:r>
              <a:rPr lang="en-US" sz="2400" spc="-1" baseline="-33000" dirty="0">
                <a:solidFill>
                  <a:srgbClr val="000000"/>
                </a:solidFill>
                <a:ea typeface="Arial"/>
              </a:rPr>
              <a:t>P</a:t>
            </a:r>
            <a:r>
              <a:rPr lang="en-US" sz="2400" spc="-1" dirty="0">
                <a:solidFill>
                  <a:srgbClr val="000000"/>
                </a:solidFill>
                <a:ea typeface="Arial"/>
              </a:rPr>
              <a:t> = a Tunable Parameter</a:t>
            </a:r>
            <a:endParaRPr lang="en-IN" sz="2400" spc="-1" dirty="0"/>
          </a:p>
          <a:p>
            <a:pPr marL="609585" indent="-304312">
              <a:tabLst>
                <a:tab pos="0" algn="l"/>
              </a:tabLst>
            </a:pPr>
            <a:r>
              <a:rPr lang="en-US" sz="2400" spc="-1" dirty="0">
                <a:solidFill>
                  <a:srgbClr val="000000"/>
                </a:solidFill>
                <a:ea typeface="Arial"/>
              </a:rPr>
              <a:t>E(k) = Error of the controlled variable</a:t>
            </a:r>
            <a:r>
              <a:rPr lang="en-US" sz="3200" spc="-1" dirty="0">
                <a:solidFill>
                  <a:srgbClr val="000000"/>
                </a:solidFill>
                <a:ea typeface="Arial"/>
              </a:rPr>
              <a:t> </a:t>
            </a:r>
            <a:endParaRPr lang="en-IN" sz="3200" spc="-1" dirty="0"/>
          </a:p>
          <a:p>
            <a:pPr marL="609585" indent="-304312">
              <a:tabLst>
                <a:tab pos="0" algn="l"/>
              </a:tabLst>
            </a:pPr>
            <a:endParaRPr lang="en-IN" sz="3200" spc="-1" dirty="0"/>
          </a:p>
        </p:txBody>
      </p:sp>
    </p:spTree>
    <p:extLst>
      <p:ext uri="{BB962C8B-B14F-4D97-AF65-F5344CB8AC3E}">
        <p14:creationId xmlns:p14="http://schemas.microsoft.com/office/powerpoint/2010/main" val="446006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2"/>
          <p:cNvSpPr/>
          <p:nvPr/>
        </p:nvSpPr>
        <p:spPr>
          <a:xfrm>
            <a:off x="549120" y="198908"/>
            <a:ext cx="11359680" cy="1107360"/>
          </a:xfrm>
          <a:prstGeom prst="rect">
            <a:avLst/>
          </a:prstGeom>
          <a:noFill/>
          <a:ln>
            <a:noFill/>
          </a:ln>
        </p:spPr>
        <p:txBody>
          <a:bodyPr spcFirstLastPara="1" wrap="square" lIns="120000" tIns="121900" rIns="120000" bIns="121900" anchor="b" anchorCtr="0">
            <a:normAutofit/>
          </a:bodyPr>
          <a:lstStyle/>
          <a:p>
            <a:pPr>
              <a:lnSpc>
                <a:spcPct val="89000"/>
              </a:lnSpc>
            </a:pPr>
            <a:r>
              <a:rPr lang="en" sz="4400" b="1" dirty="0">
                <a:solidFill>
                  <a:srgbClr val="191B0E"/>
                </a:solidFill>
                <a:latin typeface="Calibri"/>
                <a:ea typeface="Calibri"/>
                <a:cs typeface="Calibri"/>
                <a:sym typeface="Calibri"/>
              </a:rPr>
              <a:t>Application of Control theory in scheduling</a:t>
            </a:r>
            <a:endParaRPr sz="4400" dirty="0">
              <a:latin typeface="Arial"/>
              <a:ea typeface="Arial"/>
              <a:cs typeface="Arial"/>
              <a:sym typeface="Arial"/>
            </a:endParaRPr>
          </a:p>
        </p:txBody>
      </p:sp>
      <p:sp>
        <p:nvSpPr>
          <p:cNvPr id="193" name="Google Shape;193;p12"/>
          <p:cNvSpPr/>
          <p:nvPr/>
        </p:nvSpPr>
        <p:spPr>
          <a:xfrm>
            <a:off x="394137" y="1435304"/>
            <a:ext cx="11093760" cy="5223788"/>
          </a:xfrm>
          <a:prstGeom prst="rect">
            <a:avLst/>
          </a:prstGeom>
          <a:noFill/>
          <a:ln>
            <a:noFill/>
          </a:ln>
        </p:spPr>
        <p:txBody>
          <a:bodyPr spcFirstLastPara="1" wrap="square" lIns="120000" tIns="121900" rIns="120000" bIns="121900" anchor="t" anchorCtr="0">
            <a:normAutofit fontScale="92500" lnSpcReduction="10000"/>
          </a:bodyPr>
          <a:lstStyle/>
          <a:p>
            <a:pPr marL="152636" algn="just">
              <a:lnSpc>
                <a:spcPct val="94000"/>
              </a:lnSpc>
            </a:pPr>
            <a:r>
              <a:rPr lang="en" sz="2400" b="1" dirty="0">
                <a:solidFill>
                  <a:srgbClr val="191B0E"/>
                </a:solidFill>
                <a:latin typeface="Calibri" panose="020F0502020204030204" pitchFamily="34" charset="0"/>
                <a:ea typeface="Calibri"/>
                <a:cs typeface="Calibri" panose="020F0502020204030204" pitchFamily="34" charset="0"/>
                <a:sym typeface="Calibri"/>
              </a:rPr>
              <a:t>Mishra, Nikita, Connor </a:t>
            </a:r>
            <a:r>
              <a:rPr lang="en" sz="2400" b="1" dirty="0" err="1">
                <a:solidFill>
                  <a:srgbClr val="191B0E"/>
                </a:solidFill>
                <a:latin typeface="Calibri" panose="020F0502020204030204" pitchFamily="34" charset="0"/>
                <a:ea typeface="Calibri"/>
                <a:cs typeface="Calibri" panose="020F0502020204030204" pitchFamily="34" charset="0"/>
                <a:sym typeface="Calibri"/>
              </a:rPr>
              <a:t>Imes</a:t>
            </a:r>
            <a:r>
              <a:rPr lang="en" sz="2400" b="1" dirty="0">
                <a:solidFill>
                  <a:srgbClr val="191B0E"/>
                </a:solidFill>
                <a:latin typeface="Calibri" panose="020F0502020204030204" pitchFamily="34" charset="0"/>
                <a:ea typeface="Calibri"/>
                <a:cs typeface="Calibri" panose="020F0502020204030204" pitchFamily="34" charset="0"/>
                <a:sym typeface="Calibri"/>
              </a:rPr>
              <a:t>, John D. Lafferty, and Henry Hoffmann. "</a:t>
            </a:r>
            <a:r>
              <a:rPr lang="en" sz="2400" b="1" dirty="0" err="1">
                <a:solidFill>
                  <a:srgbClr val="191B0E"/>
                </a:solidFill>
                <a:latin typeface="Calibri" panose="020F0502020204030204" pitchFamily="34" charset="0"/>
                <a:ea typeface="Calibri"/>
                <a:cs typeface="Calibri" panose="020F0502020204030204" pitchFamily="34" charset="0"/>
                <a:sym typeface="Calibri"/>
              </a:rPr>
              <a:t>Caloree</a:t>
            </a:r>
            <a:r>
              <a:rPr lang="en" sz="2400" b="1" dirty="0">
                <a:solidFill>
                  <a:srgbClr val="191B0E"/>
                </a:solidFill>
                <a:latin typeface="Calibri" panose="020F0502020204030204" pitchFamily="34" charset="0"/>
                <a:ea typeface="Calibri"/>
                <a:cs typeface="Calibri" panose="020F0502020204030204" pitchFamily="34" charset="0"/>
                <a:sym typeface="Calibri"/>
              </a:rPr>
              <a:t>: Learning control for predictable latency and low energy." </a:t>
            </a:r>
            <a:r>
              <a:rPr lang="en" sz="2400" b="1" i="1" dirty="0">
                <a:solidFill>
                  <a:srgbClr val="191B0E"/>
                </a:solidFill>
                <a:latin typeface="Calibri" panose="020F0502020204030204" pitchFamily="34" charset="0"/>
                <a:ea typeface="Calibri"/>
                <a:cs typeface="Calibri" panose="020F0502020204030204" pitchFamily="34" charset="0"/>
                <a:sym typeface="Calibri"/>
              </a:rPr>
              <a:t>ACM SIGPLAN Notices</a:t>
            </a:r>
            <a:r>
              <a:rPr lang="en" sz="2400" b="1" dirty="0">
                <a:solidFill>
                  <a:srgbClr val="191B0E"/>
                </a:solidFill>
                <a:latin typeface="Calibri" panose="020F0502020204030204" pitchFamily="34" charset="0"/>
                <a:ea typeface="Calibri"/>
                <a:cs typeface="Calibri" panose="020F0502020204030204" pitchFamily="34" charset="0"/>
                <a:sym typeface="Calibri"/>
              </a:rPr>
              <a:t> 53, no. 2 (2018): 184-198.</a:t>
            </a:r>
            <a:endParaRPr sz="2400" dirty="0">
              <a:latin typeface="Calibri" panose="020F0502020204030204" pitchFamily="34" charset="0"/>
              <a:cs typeface="Calibri" panose="020F0502020204030204" pitchFamily="34" charset="0"/>
            </a:endParaRPr>
          </a:p>
          <a:p>
            <a:pPr marL="152636">
              <a:lnSpc>
                <a:spcPct val="94000"/>
              </a:lnSpc>
            </a:pPr>
            <a:endParaRPr sz="2400" dirty="0">
              <a:latin typeface="Calibri" panose="020F0502020204030204" pitchFamily="34" charset="0"/>
              <a:cs typeface="Calibri" panose="020F0502020204030204" pitchFamily="34" charset="0"/>
            </a:endParaRPr>
          </a:p>
          <a:p>
            <a:pPr marL="609585" indent="-515734" algn="just">
              <a:lnSpc>
                <a:spcPct val="94000"/>
              </a:lnSpc>
              <a:buSzPts val="1580"/>
              <a:buFont typeface="Libre Franklin"/>
              <a:buChar char="●"/>
            </a:pPr>
            <a:r>
              <a:rPr lang="en" sz="2400" dirty="0">
                <a:latin typeface="Calibri" panose="020F0502020204030204" pitchFamily="34" charset="0"/>
                <a:ea typeface="Calibri"/>
                <a:cs typeface="Calibri" panose="020F0502020204030204" pitchFamily="34" charset="0"/>
                <a:sym typeface="Calibri"/>
              </a:rPr>
              <a:t>﻿</a:t>
            </a:r>
            <a:r>
              <a:rPr lang="en" sz="2400" dirty="0">
                <a:latin typeface="Calibri" panose="020F0502020204030204" pitchFamily="34" charset="0"/>
                <a:ea typeface="Comfortaa"/>
                <a:cs typeface="Calibri" panose="020F0502020204030204" pitchFamily="34" charset="0"/>
                <a:sym typeface="Comfortaa"/>
              </a:rPr>
              <a:t> This paper presents </a:t>
            </a:r>
            <a:r>
              <a:rPr lang="en" sz="2400" dirty="0">
                <a:solidFill>
                  <a:srgbClr val="191B0E"/>
                </a:solidFill>
                <a:latin typeface="Calibri" panose="020F0502020204030204" pitchFamily="34" charset="0"/>
                <a:ea typeface="Comfortaa"/>
                <a:cs typeface="Calibri" panose="020F0502020204030204" pitchFamily="34" charset="0"/>
                <a:sym typeface="Comfortaa"/>
              </a:rPr>
              <a:t>a </a:t>
            </a:r>
            <a:r>
              <a:rPr lang="en" sz="2400" b="1" dirty="0">
                <a:solidFill>
                  <a:srgbClr val="191B0E"/>
                </a:solidFill>
                <a:latin typeface="Calibri" panose="020F0502020204030204" pitchFamily="34" charset="0"/>
                <a:ea typeface="Comfortaa"/>
                <a:cs typeface="Calibri" panose="020F0502020204030204" pitchFamily="34" charset="0"/>
                <a:sym typeface="Comfortaa"/>
              </a:rPr>
              <a:t>control theory </a:t>
            </a:r>
            <a:r>
              <a:rPr lang="en" sz="2400" dirty="0">
                <a:solidFill>
                  <a:srgbClr val="191B0E"/>
                </a:solidFill>
                <a:latin typeface="Calibri" panose="020F0502020204030204" pitchFamily="34" charset="0"/>
                <a:ea typeface="Comfortaa"/>
                <a:cs typeface="Calibri" panose="020F0502020204030204" pitchFamily="34" charset="0"/>
                <a:sym typeface="Comfortaa"/>
              </a:rPr>
              <a:t>based </a:t>
            </a:r>
            <a:r>
              <a:rPr lang="en" sz="2400" b="1" dirty="0">
                <a:solidFill>
                  <a:srgbClr val="191B0E"/>
                </a:solidFill>
                <a:latin typeface="Calibri" panose="020F0502020204030204" pitchFamily="34" charset="0"/>
                <a:ea typeface="Comfortaa"/>
                <a:cs typeface="Calibri" panose="020F0502020204030204" pitchFamily="34" charset="0"/>
                <a:sym typeface="Comfortaa"/>
              </a:rPr>
              <a:t>resource manager </a:t>
            </a:r>
            <a:r>
              <a:rPr lang="en" sz="2400" dirty="0">
                <a:solidFill>
                  <a:srgbClr val="191B0E"/>
                </a:solidFill>
                <a:latin typeface="Calibri" panose="020F0502020204030204" pitchFamily="34" charset="0"/>
                <a:ea typeface="Comfortaa"/>
                <a:cs typeface="Calibri" panose="020F0502020204030204" pitchFamily="34" charset="0"/>
                <a:sym typeface="Comfortaa"/>
              </a:rPr>
              <a:t>that </a:t>
            </a:r>
            <a:r>
              <a:rPr lang="en" sz="2400" b="1" dirty="0">
                <a:solidFill>
                  <a:srgbClr val="191B0E"/>
                </a:solidFill>
                <a:latin typeface="Calibri" panose="020F0502020204030204" pitchFamily="34" charset="0"/>
                <a:ea typeface="Comfortaa"/>
                <a:cs typeface="Calibri" panose="020F0502020204030204" pitchFamily="34" charset="0"/>
                <a:sym typeface="Comfortaa"/>
              </a:rPr>
              <a:t>learns</a:t>
            </a:r>
            <a:r>
              <a:rPr lang="en" sz="2400" dirty="0">
                <a:solidFill>
                  <a:srgbClr val="191B0E"/>
                </a:solidFill>
                <a:latin typeface="Calibri" panose="020F0502020204030204" pitchFamily="34" charset="0"/>
                <a:ea typeface="Comfortaa"/>
                <a:cs typeface="Calibri" panose="020F0502020204030204" pitchFamily="34" charset="0"/>
                <a:sym typeface="Comfortaa"/>
              </a:rPr>
              <a:t> key control parameters to </a:t>
            </a:r>
            <a:r>
              <a:rPr lang="en" sz="2400" b="1" dirty="0">
                <a:solidFill>
                  <a:srgbClr val="191B0E"/>
                </a:solidFill>
                <a:latin typeface="Calibri" panose="020F0502020204030204" pitchFamily="34" charset="0"/>
                <a:ea typeface="Comfortaa"/>
                <a:cs typeface="Calibri" panose="020F0502020204030204" pitchFamily="34" charset="0"/>
                <a:sym typeface="Comfortaa"/>
              </a:rPr>
              <a:t>meet latency requirements with minimal energy</a:t>
            </a:r>
            <a:r>
              <a:rPr lang="en" sz="2400" dirty="0">
                <a:solidFill>
                  <a:srgbClr val="191B0E"/>
                </a:solidFill>
                <a:latin typeface="Calibri" panose="020F0502020204030204" pitchFamily="34" charset="0"/>
                <a:ea typeface="Comfortaa"/>
                <a:cs typeface="Calibri" panose="020F0502020204030204" pitchFamily="34" charset="0"/>
                <a:sym typeface="Comfortaa"/>
              </a:rPr>
              <a:t> at </a:t>
            </a:r>
            <a:r>
              <a:rPr lang="en" sz="2400" b="1" dirty="0">
                <a:solidFill>
                  <a:srgbClr val="191B0E"/>
                </a:solidFill>
                <a:latin typeface="Calibri" panose="020F0502020204030204" pitchFamily="34" charset="0"/>
                <a:ea typeface="Comfortaa"/>
                <a:cs typeface="Calibri" panose="020F0502020204030204" pitchFamily="34" charset="0"/>
                <a:sym typeface="Comfortaa"/>
              </a:rPr>
              <a:t>runtime</a:t>
            </a:r>
            <a:r>
              <a:rPr lang="en" sz="2400" dirty="0">
                <a:solidFill>
                  <a:srgbClr val="191B0E"/>
                </a:solidFill>
                <a:latin typeface="Calibri" panose="020F0502020204030204" pitchFamily="34" charset="0"/>
                <a:ea typeface="Comfortaa"/>
                <a:cs typeface="Calibri" panose="020F0502020204030204" pitchFamily="34" charset="0"/>
                <a:sym typeface="Comfortaa"/>
              </a:rPr>
              <a:t> for dynamic system.</a:t>
            </a:r>
            <a:endParaRPr sz="2400" dirty="0">
              <a:latin typeface="Calibri" panose="020F0502020204030204" pitchFamily="34" charset="0"/>
              <a:ea typeface="Comfortaa"/>
              <a:cs typeface="Calibri" panose="020F0502020204030204" pitchFamily="34" charset="0"/>
              <a:sym typeface="Comfortaa"/>
            </a:endParaRPr>
          </a:p>
          <a:p>
            <a:pPr algn="just">
              <a:lnSpc>
                <a:spcPct val="94000"/>
              </a:lnSpc>
            </a:pPr>
            <a:endParaRPr sz="2400" dirty="0">
              <a:latin typeface="Calibri" panose="020F0502020204030204" pitchFamily="34" charset="0"/>
              <a:ea typeface="Comfortaa"/>
              <a:cs typeface="Calibri" panose="020F0502020204030204" pitchFamily="34" charset="0"/>
              <a:sym typeface="Comfortaa"/>
            </a:endParaRPr>
          </a:p>
          <a:p>
            <a:pPr marL="1219170" lvl="1" indent="-473188" algn="just">
              <a:lnSpc>
                <a:spcPct val="105000"/>
              </a:lnSpc>
              <a:buClr>
                <a:srgbClr val="0B5394"/>
              </a:buClr>
              <a:buSzPts val="1435"/>
              <a:buFont typeface="Comfortaa"/>
              <a:buChar char="●"/>
            </a:pPr>
            <a:r>
              <a:rPr lang="en" sz="2400" i="1" dirty="0">
                <a:latin typeface="Calibri" panose="020F0502020204030204" pitchFamily="34" charset="0"/>
                <a:ea typeface="Comfortaa"/>
                <a:cs typeface="Calibri" panose="020F0502020204030204" pitchFamily="34" charset="0"/>
                <a:sym typeface="Comfortaa"/>
              </a:rPr>
              <a:t>A </a:t>
            </a:r>
            <a:r>
              <a:rPr lang="en" sz="2400" b="1" i="1" dirty="0">
                <a:latin typeface="Calibri" panose="020F0502020204030204" pitchFamily="34" charset="0"/>
                <a:ea typeface="Comfortaa"/>
                <a:cs typeface="Calibri" panose="020F0502020204030204" pitchFamily="34" charset="0"/>
                <a:sym typeface="Comfortaa"/>
              </a:rPr>
              <a:t>scheduling architecture</a:t>
            </a:r>
            <a:r>
              <a:rPr lang="en" sz="2400" i="1" dirty="0">
                <a:latin typeface="Calibri" panose="020F0502020204030204" pitchFamily="34" charset="0"/>
                <a:ea typeface="Comfortaa"/>
                <a:cs typeface="Calibri" panose="020F0502020204030204" pitchFamily="34" charset="0"/>
                <a:sym typeface="Comfortaa"/>
              </a:rPr>
              <a:t> that maps the feedback control structure to adaptive resource scheduling in real-time systems</a:t>
            </a:r>
            <a:endParaRPr sz="2400" dirty="0">
              <a:latin typeface="Calibri" panose="020F0502020204030204" pitchFamily="34" charset="0"/>
              <a:ea typeface="Comfortaa"/>
              <a:cs typeface="Calibri" panose="020F0502020204030204" pitchFamily="34" charset="0"/>
              <a:sym typeface="Comfortaa"/>
            </a:endParaRPr>
          </a:p>
          <a:p>
            <a:pPr marL="1219170" lvl="1" indent="-473188" algn="just">
              <a:lnSpc>
                <a:spcPct val="105000"/>
              </a:lnSpc>
              <a:buClr>
                <a:srgbClr val="0B5394"/>
              </a:buClr>
              <a:buSzPts val="1435"/>
              <a:buFont typeface="Comfortaa"/>
              <a:buChar char="●"/>
            </a:pPr>
            <a:r>
              <a:rPr lang="en" sz="2400" i="1" dirty="0">
                <a:latin typeface="Calibri" panose="020F0502020204030204" pitchFamily="34" charset="0"/>
                <a:ea typeface="Comfortaa"/>
                <a:cs typeface="Calibri" panose="020F0502020204030204" pitchFamily="34" charset="0"/>
                <a:sym typeface="Comfortaa"/>
              </a:rPr>
              <a:t>A </a:t>
            </a:r>
            <a:r>
              <a:rPr lang="en" sz="2400" b="1" i="1" dirty="0">
                <a:latin typeface="Calibri" panose="020F0502020204030204" pitchFamily="34" charset="0"/>
                <a:ea typeface="Comfortaa"/>
                <a:cs typeface="Calibri" panose="020F0502020204030204" pitchFamily="34" charset="0"/>
                <a:sym typeface="Comfortaa"/>
              </a:rPr>
              <a:t>set of performance specifications and metrics</a:t>
            </a:r>
            <a:r>
              <a:rPr lang="en" sz="2400" i="1" dirty="0">
                <a:latin typeface="Calibri" panose="020F0502020204030204" pitchFamily="34" charset="0"/>
                <a:ea typeface="Comfortaa"/>
                <a:cs typeface="Calibri" panose="020F0502020204030204" pitchFamily="34" charset="0"/>
                <a:sym typeface="Comfortaa"/>
              </a:rPr>
              <a:t> to characterize both transient and steady state performance of adaptive real-time systems</a:t>
            </a:r>
            <a:endParaRPr sz="2400" dirty="0">
              <a:latin typeface="Calibri" panose="020F0502020204030204" pitchFamily="34" charset="0"/>
              <a:ea typeface="Comfortaa"/>
              <a:cs typeface="Calibri" panose="020F0502020204030204" pitchFamily="34" charset="0"/>
              <a:sym typeface="Comfortaa"/>
            </a:endParaRPr>
          </a:p>
          <a:p>
            <a:pPr marL="1219170" lvl="1" indent="-473188" algn="just">
              <a:lnSpc>
                <a:spcPct val="105000"/>
              </a:lnSpc>
              <a:buClr>
                <a:srgbClr val="0B5394"/>
              </a:buClr>
              <a:buSzPts val="1435"/>
              <a:buFont typeface="Comfortaa"/>
              <a:buChar char="●"/>
            </a:pPr>
            <a:r>
              <a:rPr lang="en" sz="2400" i="1" dirty="0">
                <a:latin typeface="Calibri" panose="020F0502020204030204" pitchFamily="34" charset="0"/>
                <a:ea typeface="Comfortaa"/>
                <a:cs typeface="Calibri" panose="020F0502020204030204" pitchFamily="34" charset="0"/>
                <a:sym typeface="Comfortaa"/>
              </a:rPr>
              <a:t>A </a:t>
            </a:r>
            <a:r>
              <a:rPr lang="en" sz="2400" b="1" i="1" dirty="0">
                <a:latin typeface="Calibri" panose="020F0502020204030204" pitchFamily="34" charset="0"/>
                <a:ea typeface="Comfortaa"/>
                <a:cs typeface="Calibri" panose="020F0502020204030204" pitchFamily="34" charset="0"/>
                <a:sym typeface="Comfortaa"/>
              </a:rPr>
              <a:t>controller </a:t>
            </a:r>
            <a:r>
              <a:rPr lang="en" sz="2400" i="1" dirty="0">
                <a:latin typeface="Calibri" panose="020F0502020204030204" pitchFamily="34" charset="0"/>
                <a:ea typeface="Comfortaa"/>
                <a:cs typeface="Calibri" panose="020F0502020204030204" pitchFamily="34" charset="0"/>
                <a:sym typeface="Comfortaa"/>
              </a:rPr>
              <a:t>for </a:t>
            </a:r>
            <a:r>
              <a:rPr lang="en" sz="2400" b="1" i="1" dirty="0">
                <a:latin typeface="Calibri" panose="020F0502020204030204" pitchFamily="34" charset="0"/>
                <a:ea typeface="Comfortaa"/>
                <a:cs typeface="Calibri" panose="020F0502020204030204" pitchFamily="34" charset="0"/>
                <a:sym typeface="Comfortaa"/>
              </a:rPr>
              <a:t>resource scheduling algorithms</a:t>
            </a:r>
            <a:r>
              <a:rPr lang="en" sz="2400" i="1" dirty="0">
                <a:latin typeface="Calibri" panose="020F0502020204030204" pitchFamily="34" charset="0"/>
                <a:ea typeface="Comfortaa"/>
                <a:cs typeface="Calibri" panose="020F0502020204030204" pitchFamily="34" charset="0"/>
                <a:sym typeface="Comfortaa"/>
              </a:rPr>
              <a:t> to satisfy system performance specifications.</a:t>
            </a:r>
          </a:p>
          <a:p>
            <a:pPr marL="1219170" lvl="1" indent="-473188" algn="just">
              <a:lnSpc>
                <a:spcPct val="105000"/>
              </a:lnSpc>
              <a:buClr>
                <a:srgbClr val="0B5394"/>
              </a:buClr>
              <a:buSzPts val="1435"/>
              <a:buFont typeface="Comfortaa"/>
              <a:buChar char="●"/>
            </a:pPr>
            <a:r>
              <a:rPr lang="en-IN" sz="2400" dirty="0">
                <a:latin typeface="Calibri" panose="020F0502020204030204" pitchFamily="34" charset="0"/>
                <a:ea typeface="Comfortaa"/>
                <a:cs typeface="Calibri" panose="020F0502020204030204" pitchFamily="34" charset="0"/>
                <a:sym typeface="Comfortaa"/>
              </a:rPr>
              <a:t>﻿</a:t>
            </a:r>
            <a:r>
              <a:rPr lang="en-IN" sz="2400" i="1" dirty="0">
                <a:latin typeface="Calibri" panose="020F0502020204030204" pitchFamily="34" charset="0"/>
                <a:ea typeface="Comfortaa"/>
                <a:cs typeface="Calibri" panose="020F0502020204030204" pitchFamily="34" charset="0"/>
                <a:sym typeface="Comfortaa"/>
              </a:rPr>
              <a:t>A </a:t>
            </a:r>
            <a:r>
              <a:rPr lang="en-IN" sz="2400" b="1" i="1" dirty="0">
                <a:latin typeface="Calibri" panose="020F0502020204030204" pitchFamily="34" charset="0"/>
                <a:ea typeface="Comfortaa"/>
                <a:cs typeface="Calibri" panose="020F0502020204030204" pitchFamily="34" charset="0"/>
                <a:sym typeface="Comfortaa"/>
              </a:rPr>
              <a:t>learner</a:t>
            </a:r>
            <a:r>
              <a:rPr lang="en-IN" sz="2400" i="1" dirty="0">
                <a:latin typeface="Calibri" panose="020F0502020204030204" pitchFamily="34" charset="0"/>
                <a:ea typeface="Comfortaa"/>
                <a:cs typeface="Calibri" panose="020F0502020204030204" pitchFamily="34" charset="0"/>
                <a:sym typeface="Comfortaa"/>
              </a:rPr>
              <a:t> to customize </a:t>
            </a:r>
            <a:r>
              <a:rPr lang="en-IN" sz="2400" b="1" i="1" dirty="0">
                <a:latin typeface="Calibri" panose="020F0502020204030204" pitchFamily="34" charset="0"/>
                <a:ea typeface="Comfortaa"/>
                <a:cs typeface="Calibri" panose="020F0502020204030204" pitchFamily="34" charset="0"/>
                <a:sym typeface="Comfortaa"/>
              </a:rPr>
              <a:t>control systems at runtime</a:t>
            </a:r>
            <a:r>
              <a:rPr lang="en-IN" sz="2400" i="1" dirty="0">
                <a:latin typeface="Calibri" panose="020F0502020204030204" pitchFamily="34" charset="0"/>
                <a:ea typeface="Comfortaa"/>
                <a:cs typeface="Calibri" panose="020F0502020204030204" pitchFamily="34" charset="0"/>
                <a:sym typeface="Comfortaa"/>
              </a:rPr>
              <a:t>, ensuring application latency both formally and empirically with no prior knowledge of the controlled application</a:t>
            </a:r>
            <a:endParaRPr sz="2400" i="1" dirty="0">
              <a:latin typeface="Calibri" panose="020F0502020204030204" pitchFamily="34" charset="0"/>
              <a:ea typeface="Comfortaa"/>
              <a:cs typeface="Calibri" panose="020F0502020204030204" pitchFamily="34" charset="0"/>
              <a:sym typeface="Comfortaa"/>
            </a:endParaRPr>
          </a:p>
          <a:p>
            <a:endParaRPr sz="2400" dirty="0">
              <a:latin typeface="Calibri" panose="020F0502020204030204" pitchFamily="34" charset="0"/>
              <a:cs typeface="Calibri" panose="020F0502020204030204" pitchFamily="34" charset="0"/>
            </a:endParaRPr>
          </a:p>
          <a:p>
            <a:endParaRPr sz="1400" b="1" dirty="0">
              <a:solidFill>
                <a:srgbClr val="191B0E"/>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248321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p:nvPr/>
        </p:nvSpPr>
        <p:spPr>
          <a:xfrm>
            <a:off x="396939" y="489680"/>
            <a:ext cx="11726207" cy="609600"/>
          </a:xfrm>
          <a:prstGeom prst="rect">
            <a:avLst/>
          </a:prstGeom>
          <a:noFill/>
          <a:ln>
            <a:noFill/>
          </a:ln>
        </p:spPr>
        <p:txBody>
          <a:bodyPr spcFirstLastPara="1" wrap="square" lIns="120000" tIns="121900" rIns="120000" bIns="121900" anchor="b" anchorCtr="0">
            <a:noAutofit/>
          </a:bodyPr>
          <a:lstStyle/>
          <a:p>
            <a:pPr>
              <a:lnSpc>
                <a:spcPct val="89000"/>
              </a:lnSpc>
            </a:pPr>
            <a:r>
              <a:rPr lang="en" sz="3200" b="1" dirty="0">
                <a:solidFill>
                  <a:srgbClr val="191B0E"/>
                </a:solidFill>
                <a:latin typeface="Calibri" panose="020F0502020204030204" pitchFamily="34" charset="0"/>
                <a:ea typeface="Economica"/>
                <a:cs typeface="Calibri" panose="020F0502020204030204" pitchFamily="34" charset="0"/>
                <a:sym typeface="Economica"/>
              </a:rPr>
              <a:t>CALOREE: Learning Control for Predictable Latency and Low Energy</a:t>
            </a:r>
            <a:endParaRPr sz="3200" dirty="0">
              <a:latin typeface="Calibri" panose="020F0502020204030204" pitchFamily="34" charset="0"/>
              <a:ea typeface="Economica"/>
              <a:cs typeface="Calibri" panose="020F0502020204030204" pitchFamily="34" charset="0"/>
              <a:sym typeface="Economica"/>
            </a:endParaRPr>
          </a:p>
        </p:txBody>
      </p:sp>
      <p:sp>
        <p:nvSpPr>
          <p:cNvPr id="205" name="Google Shape;205;p13"/>
          <p:cNvSpPr/>
          <p:nvPr/>
        </p:nvSpPr>
        <p:spPr>
          <a:xfrm>
            <a:off x="190960" y="1550636"/>
            <a:ext cx="4895600" cy="5531600"/>
          </a:xfrm>
          <a:prstGeom prst="rect">
            <a:avLst/>
          </a:prstGeom>
          <a:noFill/>
          <a:ln>
            <a:noFill/>
          </a:ln>
        </p:spPr>
        <p:txBody>
          <a:bodyPr spcFirstLastPara="1" wrap="square" lIns="120000" tIns="121900" rIns="120000" bIns="121900" anchor="t" anchorCtr="0">
            <a:normAutofit lnSpcReduction="10000"/>
          </a:bodyPr>
          <a:lstStyle/>
          <a:p>
            <a:pPr>
              <a:lnSpc>
                <a:spcPct val="94000"/>
              </a:lnSpc>
            </a:pPr>
            <a:r>
              <a:rPr lang="en" sz="2133" dirty="0">
                <a:solidFill>
                  <a:srgbClr val="191B0E"/>
                </a:solidFill>
                <a:latin typeface="Calibri" panose="020F0502020204030204" pitchFamily="34" charset="0"/>
                <a:ea typeface="Calibri"/>
                <a:cs typeface="Calibri" panose="020F0502020204030204" pitchFamily="34" charset="0"/>
                <a:sym typeface="Calibri"/>
              </a:rPr>
              <a:t>  </a:t>
            </a:r>
            <a:endParaRPr sz="2133" dirty="0">
              <a:latin typeface="Calibri" panose="020F0502020204030204" pitchFamily="34" charset="0"/>
              <a:cs typeface="Calibri" panose="020F0502020204030204" pitchFamily="34" charset="0"/>
              <a:sym typeface="Arial"/>
            </a:endParaRPr>
          </a:p>
          <a:p>
            <a:pPr marL="575984" indent="-423041" algn="just">
              <a:buClr>
                <a:srgbClr val="191B0E"/>
              </a:buClr>
              <a:buSzPts val="1400"/>
              <a:buFont typeface="Noto Sans Symbols"/>
              <a:buChar char="●"/>
            </a:pPr>
            <a:r>
              <a:rPr lang="en" sz="2133" b="1" dirty="0">
                <a:solidFill>
                  <a:srgbClr val="191B0E"/>
                </a:solidFill>
                <a:latin typeface="Calibri" panose="020F0502020204030204" pitchFamily="34" charset="0"/>
                <a:ea typeface="Comfortaa"/>
                <a:cs typeface="Calibri" panose="020F0502020204030204" pitchFamily="34" charset="0"/>
                <a:sym typeface="Comfortaa"/>
              </a:rPr>
              <a:t>The controller</a:t>
            </a:r>
            <a:r>
              <a:rPr lang="en" sz="2133" dirty="0">
                <a:solidFill>
                  <a:srgbClr val="191B0E"/>
                </a:solidFill>
                <a:latin typeface="Calibri" panose="020F0502020204030204" pitchFamily="34" charset="0"/>
                <a:ea typeface="Comfortaa"/>
                <a:cs typeface="Calibri" panose="020F0502020204030204" pitchFamily="34" charset="0"/>
                <a:sym typeface="Comfortaa"/>
              </a:rPr>
              <a:t> sends the learner a new application’s name and device type. </a:t>
            </a:r>
            <a:endParaRPr sz="2133" dirty="0">
              <a:solidFill>
                <a:srgbClr val="191B0E"/>
              </a:solidFill>
              <a:latin typeface="Calibri" panose="020F0502020204030204" pitchFamily="34" charset="0"/>
              <a:ea typeface="Comfortaa"/>
              <a:cs typeface="Calibri" panose="020F0502020204030204" pitchFamily="34" charset="0"/>
              <a:sym typeface="Comfortaa"/>
            </a:endParaRPr>
          </a:p>
          <a:p>
            <a:pPr marL="609585" algn="just"/>
            <a:endParaRPr sz="2133" dirty="0">
              <a:solidFill>
                <a:srgbClr val="191B0E"/>
              </a:solidFill>
              <a:latin typeface="Calibri" panose="020F0502020204030204" pitchFamily="34" charset="0"/>
              <a:ea typeface="Comfortaa"/>
              <a:cs typeface="Calibri" panose="020F0502020204030204" pitchFamily="34" charset="0"/>
              <a:sym typeface="Comfortaa"/>
            </a:endParaRPr>
          </a:p>
          <a:p>
            <a:pPr marL="575984" indent="-423041" algn="just">
              <a:lnSpc>
                <a:spcPct val="94000"/>
              </a:lnSpc>
              <a:spcBef>
                <a:spcPts val="377"/>
              </a:spcBef>
              <a:buClr>
                <a:srgbClr val="191B0E"/>
              </a:buClr>
              <a:buSzPts val="1400"/>
              <a:buFont typeface="Noto Sans Symbols"/>
              <a:buChar char="●"/>
            </a:pPr>
            <a:r>
              <a:rPr lang="en" sz="2133" b="1" dirty="0">
                <a:solidFill>
                  <a:srgbClr val="191B0E"/>
                </a:solidFill>
                <a:latin typeface="Calibri" panose="020F0502020204030204" pitchFamily="34" charset="0"/>
                <a:ea typeface="Comfortaa"/>
                <a:cs typeface="Calibri" panose="020F0502020204030204" pitchFamily="34" charset="0"/>
                <a:sym typeface="Comfortaa"/>
              </a:rPr>
              <a:t>The learner </a:t>
            </a:r>
            <a:r>
              <a:rPr lang="en" sz="2133" dirty="0">
                <a:solidFill>
                  <a:srgbClr val="191B0E"/>
                </a:solidFill>
                <a:latin typeface="Calibri" panose="020F0502020204030204" pitchFamily="34" charset="0"/>
                <a:ea typeface="Comfortaa"/>
                <a:cs typeface="Calibri" panose="020F0502020204030204" pitchFamily="34" charset="0"/>
                <a:sym typeface="Comfortaa"/>
              </a:rPr>
              <a:t>determines how many samples are needed for an accurate prediction. </a:t>
            </a:r>
            <a:endParaRPr sz="2133" dirty="0">
              <a:solidFill>
                <a:srgbClr val="191B0E"/>
              </a:solidFill>
              <a:latin typeface="Calibri" panose="020F0502020204030204" pitchFamily="34" charset="0"/>
              <a:ea typeface="Comfortaa"/>
              <a:cs typeface="Calibri" panose="020F0502020204030204" pitchFamily="34" charset="0"/>
              <a:sym typeface="Comfortaa"/>
            </a:endParaRPr>
          </a:p>
          <a:p>
            <a:pPr marL="609585" algn="just">
              <a:lnSpc>
                <a:spcPct val="94000"/>
              </a:lnSpc>
              <a:spcBef>
                <a:spcPts val="377"/>
              </a:spcBef>
            </a:pPr>
            <a:endParaRPr sz="2133" dirty="0">
              <a:solidFill>
                <a:srgbClr val="191B0E"/>
              </a:solidFill>
              <a:latin typeface="Calibri" panose="020F0502020204030204" pitchFamily="34" charset="0"/>
              <a:ea typeface="Comfortaa"/>
              <a:cs typeface="Calibri" panose="020F0502020204030204" pitchFamily="34" charset="0"/>
              <a:sym typeface="Comfortaa"/>
            </a:endParaRPr>
          </a:p>
          <a:p>
            <a:pPr marL="575984" indent="-423041" algn="just">
              <a:lnSpc>
                <a:spcPct val="94000"/>
              </a:lnSpc>
              <a:spcBef>
                <a:spcPts val="377"/>
              </a:spcBef>
              <a:buClr>
                <a:srgbClr val="191B0E"/>
              </a:buClr>
              <a:buSzPts val="1400"/>
              <a:buFont typeface="Noto Sans Symbols"/>
              <a:buChar char="●"/>
            </a:pPr>
            <a:r>
              <a:rPr lang="en" sz="2133" b="1" dirty="0">
                <a:solidFill>
                  <a:srgbClr val="191B0E"/>
                </a:solidFill>
                <a:latin typeface="Calibri" panose="020F0502020204030204" pitchFamily="34" charset="0"/>
                <a:ea typeface="Comfortaa"/>
                <a:cs typeface="Calibri" panose="020F0502020204030204" pitchFamily="34" charset="0"/>
                <a:sym typeface="Comfortaa"/>
              </a:rPr>
              <a:t>The controller</a:t>
            </a:r>
            <a:r>
              <a:rPr lang="en" sz="2133" dirty="0">
                <a:solidFill>
                  <a:srgbClr val="191B0E"/>
                </a:solidFill>
                <a:latin typeface="Calibri" panose="020F0502020204030204" pitchFamily="34" charset="0"/>
                <a:ea typeface="Comfortaa"/>
                <a:cs typeface="Calibri" panose="020F0502020204030204" pitchFamily="34" charset="0"/>
                <a:sym typeface="Comfortaa"/>
              </a:rPr>
              <a:t> takes these samples and sends the latency and power of each measured configuration to the learner. </a:t>
            </a:r>
            <a:endParaRPr sz="2133" dirty="0">
              <a:solidFill>
                <a:srgbClr val="191B0E"/>
              </a:solidFill>
              <a:latin typeface="Calibri" panose="020F0502020204030204" pitchFamily="34" charset="0"/>
              <a:ea typeface="Comfortaa"/>
              <a:cs typeface="Calibri" panose="020F0502020204030204" pitchFamily="34" charset="0"/>
              <a:sym typeface="Comfortaa"/>
            </a:endParaRPr>
          </a:p>
          <a:p>
            <a:pPr marL="609585" algn="just">
              <a:lnSpc>
                <a:spcPct val="94000"/>
              </a:lnSpc>
              <a:spcBef>
                <a:spcPts val="377"/>
              </a:spcBef>
            </a:pPr>
            <a:endParaRPr sz="2133" dirty="0">
              <a:solidFill>
                <a:srgbClr val="191B0E"/>
              </a:solidFill>
              <a:latin typeface="Calibri" panose="020F0502020204030204" pitchFamily="34" charset="0"/>
              <a:ea typeface="Comfortaa"/>
              <a:cs typeface="Calibri" panose="020F0502020204030204" pitchFamily="34" charset="0"/>
              <a:sym typeface="Comfortaa"/>
            </a:endParaRPr>
          </a:p>
          <a:p>
            <a:pPr marL="575986" indent="-423041" algn="just">
              <a:lnSpc>
                <a:spcPct val="94000"/>
              </a:lnSpc>
              <a:buClr>
                <a:srgbClr val="191B0E"/>
              </a:buClr>
              <a:buSzPts val="1400"/>
              <a:buFont typeface="Noto Sans Symbols"/>
              <a:buChar char="●"/>
            </a:pPr>
            <a:r>
              <a:rPr lang="en" sz="2133" b="1" dirty="0">
                <a:solidFill>
                  <a:srgbClr val="191B0E"/>
                </a:solidFill>
                <a:latin typeface="Calibri" panose="020F0502020204030204" pitchFamily="34" charset="0"/>
                <a:ea typeface="Comfortaa"/>
                <a:cs typeface="Calibri" panose="020F0502020204030204" pitchFamily="34" charset="0"/>
                <a:sym typeface="Comfortaa"/>
              </a:rPr>
              <a:t>The learner </a:t>
            </a:r>
            <a:r>
              <a:rPr lang="en" sz="2133" dirty="0">
                <a:solidFill>
                  <a:srgbClr val="191B0E"/>
                </a:solidFill>
                <a:latin typeface="Calibri" panose="020F0502020204030204" pitchFamily="34" charset="0"/>
                <a:ea typeface="Comfortaa"/>
                <a:cs typeface="Calibri" panose="020F0502020204030204" pitchFamily="34" charset="0"/>
                <a:sym typeface="Comfortaa"/>
              </a:rPr>
              <a:t>predicts the optimal configurations which uses the learned model from then on. </a:t>
            </a:r>
            <a:endParaRPr sz="2133" dirty="0">
              <a:latin typeface="Calibri" panose="020F0502020204030204" pitchFamily="34" charset="0"/>
              <a:ea typeface="Comfortaa"/>
              <a:cs typeface="Calibri" panose="020F0502020204030204" pitchFamily="34" charset="0"/>
              <a:sym typeface="Comfortaa"/>
            </a:endParaRPr>
          </a:p>
        </p:txBody>
      </p:sp>
      <p:pic>
        <p:nvPicPr>
          <p:cNvPr id="206" name="Google Shape;206;p13"/>
          <p:cNvPicPr preferRelativeResize="0"/>
          <p:nvPr/>
        </p:nvPicPr>
        <p:blipFill rotWithShape="1">
          <a:blip r:embed="rId3">
            <a:alphaModFix/>
          </a:blip>
          <a:srcRect/>
          <a:stretch/>
        </p:blipFill>
        <p:spPr>
          <a:xfrm>
            <a:off x="5473520" y="2580400"/>
            <a:ext cx="6527520" cy="4031520"/>
          </a:xfrm>
          <a:prstGeom prst="rect">
            <a:avLst/>
          </a:prstGeom>
          <a:noFill/>
          <a:ln>
            <a:noFill/>
          </a:ln>
        </p:spPr>
      </p:pic>
      <p:sp>
        <p:nvSpPr>
          <p:cNvPr id="208" name="Google Shape;208;p13"/>
          <p:cNvSpPr/>
          <p:nvPr/>
        </p:nvSpPr>
        <p:spPr>
          <a:xfrm>
            <a:off x="577920" y="1353120"/>
            <a:ext cx="10339200" cy="609600"/>
          </a:xfrm>
          <a:prstGeom prst="rect">
            <a:avLst/>
          </a:prstGeom>
          <a:noFill/>
          <a:ln>
            <a:noFill/>
          </a:ln>
        </p:spPr>
        <p:txBody>
          <a:bodyPr spcFirstLastPara="1" wrap="square" lIns="121900" tIns="121900" rIns="121900" bIns="121900" anchor="ctr" anchorCtr="0">
            <a:noAutofit/>
          </a:bodyPr>
          <a:lstStyle/>
          <a:p>
            <a:endParaRPr sz="2400"/>
          </a:p>
        </p:txBody>
      </p:sp>
      <p:sp>
        <p:nvSpPr>
          <p:cNvPr id="3" name="TextBox 2">
            <a:extLst>
              <a:ext uri="{FF2B5EF4-FFF2-40B4-BE49-F238E27FC236}">
                <a16:creationId xmlns:a16="http://schemas.microsoft.com/office/drawing/2014/main" id="{FF753FB9-FB90-E641-B81A-428AF97DA17A}"/>
              </a:ext>
            </a:extLst>
          </p:cNvPr>
          <p:cNvSpPr txBox="1"/>
          <p:nvPr/>
        </p:nvSpPr>
        <p:spPr>
          <a:xfrm>
            <a:off x="441909" y="1172285"/>
            <a:ext cx="5586979" cy="461665"/>
          </a:xfrm>
          <a:prstGeom prst="rect">
            <a:avLst/>
          </a:prstGeom>
          <a:noFill/>
        </p:spPr>
        <p:txBody>
          <a:bodyPr wrap="none" rtlCol="0">
            <a:spAutoFit/>
          </a:bodyPr>
          <a:lstStyle/>
          <a:p>
            <a:r>
              <a:rPr lang="en-US" sz="2400" b="1" dirty="0"/>
              <a:t>Workflow between Learner and Controller</a:t>
            </a:r>
          </a:p>
        </p:txBody>
      </p:sp>
      <p:pic>
        <p:nvPicPr>
          <p:cNvPr id="4" name="Picture 3">
            <a:extLst>
              <a:ext uri="{FF2B5EF4-FFF2-40B4-BE49-F238E27FC236}">
                <a16:creationId xmlns:a16="http://schemas.microsoft.com/office/drawing/2014/main" id="{3B21CDDD-6CA4-6A46-87FB-6731BF905522}"/>
              </a:ext>
            </a:extLst>
          </p:cNvPr>
          <p:cNvPicPr>
            <a:picLocks noChangeAspect="1"/>
          </p:cNvPicPr>
          <p:nvPr/>
        </p:nvPicPr>
        <p:blipFill>
          <a:blip r:embed="rId4"/>
          <a:stretch>
            <a:fillRect/>
          </a:stretch>
        </p:blipFill>
        <p:spPr>
          <a:xfrm>
            <a:off x="8416492" y="927109"/>
            <a:ext cx="2801807" cy="1757231"/>
          </a:xfrm>
          <a:prstGeom prst="rect">
            <a:avLst/>
          </a:prstGeom>
        </p:spPr>
      </p:pic>
    </p:spTree>
    <p:extLst>
      <p:ext uri="{BB962C8B-B14F-4D97-AF65-F5344CB8AC3E}">
        <p14:creationId xmlns:p14="http://schemas.microsoft.com/office/powerpoint/2010/main" val="361239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
          <p:cNvSpPr/>
          <p:nvPr/>
        </p:nvSpPr>
        <p:spPr>
          <a:xfrm>
            <a:off x="831360" y="348480"/>
            <a:ext cx="11359680" cy="743040"/>
          </a:xfrm>
          <a:prstGeom prst="rect">
            <a:avLst/>
          </a:prstGeom>
          <a:noFill/>
          <a:ln>
            <a:noFill/>
          </a:ln>
        </p:spPr>
        <p:txBody>
          <a:bodyPr spcFirstLastPara="1" wrap="square" lIns="120000" tIns="121900" rIns="120000" bIns="121900" anchor="b" anchorCtr="0">
            <a:normAutofit/>
          </a:bodyPr>
          <a:lstStyle/>
          <a:p>
            <a:pPr>
              <a:lnSpc>
                <a:spcPct val="89000"/>
              </a:lnSpc>
            </a:pPr>
            <a:r>
              <a:rPr lang="en" sz="3400" b="1">
                <a:solidFill>
                  <a:srgbClr val="191B0E"/>
                </a:solidFill>
                <a:latin typeface="Calibri"/>
                <a:ea typeface="Calibri"/>
                <a:cs typeface="Calibri"/>
                <a:sym typeface="Calibri"/>
              </a:rPr>
              <a:t>Control Theory</a:t>
            </a:r>
            <a:endParaRPr sz="3400">
              <a:latin typeface="Arial"/>
              <a:ea typeface="Arial"/>
              <a:cs typeface="Arial"/>
              <a:sym typeface="Arial"/>
            </a:endParaRPr>
          </a:p>
        </p:txBody>
      </p:sp>
      <p:sp>
        <p:nvSpPr>
          <p:cNvPr id="123" name="Google Shape;123;p2"/>
          <p:cNvSpPr/>
          <p:nvPr/>
        </p:nvSpPr>
        <p:spPr>
          <a:xfrm>
            <a:off x="5739360" y="1092480"/>
            <a:ext cx="6246240" cy="5122560"/>
          </a:xfrm>
          <a:prstGeom prst="rect">
            <a:avLst/>
          </a:prstGeom>
          <a:noFill/>
          <a:ln>
            <a:noFill/>
          </a:ln>
        </p:spPr>
        <p:txBody>
          <a:bodyPr spcFirstLastPara="1" wrap="square" lIns="120000" tIns="121900" rIns="120000" bIns="121900" anchor="t" anchorCtr="0">
            <a:normAutofit/>
          </a:bodyPr>
          <a:lstStyle/>
          <a:p>
            <a:pPr marL="381110" indent="-380150">
              <a:lnSpc>
                <a:spcPct val="94000"/>
              </a:lnSpc>
              <a:buClr>
                <a:srgbClr val="191B0E"/>
              </a:buClr>
              <a:buSzPts val="1692"/>
              <a:buFont typeface="Libre Franklin"/>
              <a:buChar char="●"/>
            </a:pPr>
            <a:r>
              <a:rPr lang="en" sz="2256" b="1">
                <a:solidFill>
                  <a:srgbClr val="191B0E"/>
                </a:solidFill>
                <a:latin typeface="Calibri"/>
                <a:ea typeface="Calibri"/>
                <a:cs typeface="Calibri"/>
                <a:sym typeface="Calibri"/>
              </a:rPr>
              <a:t>Control</a:t>
            </a:r>
            <a:r>
              <a:rPr lang="en" sz="2256">
                <a:solidFill>
                  <a:srgbClr val="191B0E"/>
                </a:solidFill>
                <a:latin typeface="Calibri"/>
                <a:ea typeface="Calibri"/>
                <a:cs typeface="Calibri"/>
                <a:sym typeface="Calibri"/>
              </a:rPr>
              <a:t> is a process of causing a system variable to follow some desired value called reference value.</a:t>
            </a:r>
            <a:endParaRPr sz="2256">
              <a:latin typeface="Arial"/>
              <a:ea typeface="Arial"/>
              <a:cs typeface="Arial"/>
              <a:sym typeface="Arial"/>
            </a:endParaRPr>
          </a:p>
          <a:p>
            <a:pPr marL="381110" indent="-380150">
              <a:lnSpc>
                <a:spcPct val="94000"/>
              </a:lnSpc>
              <a:spcBef>
                <a:spcPts val="1599"/>
              </a:spcBef>
              <a:buClr>
                <a:srgbClr val="191B0E"/>
              </a:buClr>
              <a:buSzPts val="1692"/>
              <a:buFont typeface="Libre Franklin"/>
              <a:buChar char="●"/>
            </a:pPr>
            <a:r>
              <a:rPr lang="en" sz="2256">
                <a:solidFill>
                  <a:srgbClr val="191B0E"/>
                </a:solidFill>
                <a:latin typeface="Calibri"/>
                <a:ea typeface="Calibri"/>
                <a:cs typeface="Calibri"/>
                <a:sym typeface="Calibri"/>
              </a:rPr>
              <a:t>A control system is one which can control any quantity of interest in a machine, mechanism or other equipment in order to achieve the desired performance or output.</a:t>
            </a:r>
            <a:endParaRPr sz="2256">
              <a:latin typeface="Arial"/>
              <a:ea typeface="Arial"/>
              <a:cs typeface="Arial"/>
              <a:sym typeface="Arial"/>
            </a:endParaRPr>
          </a:p>
          <a:p>
            <a:pPr marL="381110" indent="-380150">
              <a:lnSpc>
                <a:spcPct val="94000"/>
              </a:lnSpc>
              <a:spcBef>
                <a:spcPts val="1599"/>
              </a:spcBef>
              <a:buClr>
                <a:srgbClr val="191B0E"/>
              </a:buClr>
              <a:buSzPts val="1692"/>
              <a:buFont typeface="Libre Franklin"/>
              <a:buChar char="●"/>
            </a:pPr>
            <a:r>
              <a:rPr lang="en" sz="2256">
                <a:solidFill>
                  <a:srgbClr val="191B0E"/>
                </a:solidFill>
                <a:latin typeface="Calibri"/>
                <a:ea typeface="Calibri"/>
                <a:cs typeface="Calibri"/>
                <a:sym typeface="Calibri"/>
              </a:rPr>
              <a:t>Control Theory deals with the behavior of </a:t>
            </a:r>
            <a:r>
              <a:rPr lang="en" sz="2256" b="1" i="1">
                <a:solidFill>
                  <a:srgbClr val="191B0E"/>
                </a:solidFill>
                <a:latin typeface="Calibri"/>
                <a:ea typeface="Calibri"/>
                <a:cs typeface="Calibri"/>
                <a:sym typeface="Calibri"/>
              </a:rPr>
              <a:t>Dynamical Systems</a:t>
            </a:r>
            <a:r>
              <a:rPr lang="en" sz="2256">
                <a:solidFill>
                  <a:srgbClr val="191B0E"/>
                </a:solidFill>
                <a:latin typeface="Calibri"/>
                <a:ea typeface="Calibri"/>
                <a:cs typeface="Calibri"/>
                <a:sym typeface="Calibri"/>
              </a:rPr>
              <a:t> with inputs, and how their behavior is modified by </a:t>
            </a:r>
            <a:r>
              <a:rPr lang="en" sz="2256" b="1" i="1">
                <a:solidFill>
                  <a:srgbClr val="191B0E"/>
                </a:solidFill>
                <a:latin typeface="Calibri"/>
                <a:ea typeface="Calibri"/>
                <a:cs typeface="Calibri"/>
                <a:sym typeface="Calibri"/>
              </a:rPr>
              <a:t>feedbacks</a:t>
            </a:r>
            <a:r>
              <a:rPr lang="en" sz="2256">
                <a:solidFill>
                  <a:srgbClr val="191B0E"/>
                </a:solidFill>
                <a:latin typeface="Calibri"/>
                <a:ea typeface="Calibri"/>
                <a:cs typeface="Calibri"/>
                <a:sym typeface="Calibri"/>
              </a:rPr>
              <a:t> to maintain a desired performance.</a:t>
            </a:r>
            <a:endParaRPr sz="2256">
              <a:latin typeface="Arial"/>
              <a:ea typeface="Arial"/>
              <a:cs typeface="Arial"/>
              <a:sym typeface="Arial"/>
            </a:endParaRPr>
          </a:p>
          <a:p>
            <a:pPr>
              <a:lnSpc>
                <a:spcPct val="94000"/>
              </a:lnSpc>
              <a:spcBef>
                <a:spcPts val="1599"/>
              </a:spcBef>
            </a:pPr>
            <a:endParaRPr sz="2256">
              <a:latin typeface="Arial"/>
              <a:ea typeface="Arial"/>
              <a:cs typeface="Arial"/>
              <a:sym typeface="Arial"/>
            </a:endParaRPr>
          </a:p>
          <a:p>
            <a:pPr>
              <a:lnSpc>
                <a:spcPct val="94000"/>
              </a:lnSpc>
              <a:spcBef>
                <a:spcPts val="1599"/>
              </a:spcBef>
            </a:pPr>
            <a:endParaRPr sz="2256">
              <a:latin typeface="Arial"/>
              <a:ea typeface="Arial"/>
              <a:cs typeface="Arial"/>
              <a:sym typeface="Arial"/>
            </a:endParaRPr>
          </a:p>
        </p:txBody>
      </p:sp>
      <p:pic>
        <p:nvPicPr>
          <p:cNvPr id="124" name="Google Shape;124;p2"/>
          <p:cNvPicPr preferRelativeResize="0"/>
          <p:nvPr/>
        </p:nvPicPr>
        <p:blipFill rotWithShape="1">
          <a:blip r:embed="rId3">
            <a:alphaModFix/>
          </a:blip>
          <a:srcRect/>
          <a:stretch/>
        </p:blipFill>
        <p:spPr>
          <a:xfrm>
            <a:off x="831360" y="2675520"/>
            <a:ext cx="5058240" cy="24878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4A813-A97F-3E43-8A1E-231EA45F4EAB}"/>
              </a:ext>
            </a:extLst>
          </p:cNvPr>
          <p:cNvPicPr>
            <a:picLocks noChangeAspect="1"/>
          </p:cNvPicPr>
          <p:nvPr/>
        </p:nvPicPr>
        <p:blipFill>
          <a:blip r:embed="rId2"/>
          <a:stretch>
            <a:fillRect/>
          </a:stretch>
        </p:blipFill>
        <p:spPr>
          <a:xfrm>
            <a:off x="358408" y="1029895"/>
            <a:ext cx="11475183" cy="5380608"/>
          </a:xfrm>
          <a:prstGeom prst="rect">
            <a:avLst/>
          </a:prstGeom>
        </p:spPr>
      </p:pic>
      <p:sp>
        <p:nvSpPr>
          <p:cNvPr id="5" name="Google Shape;204;p13">
            <a:extLst>
              <a:ext uri="{FF2B5EF4-FFF2-40B4-BE49-F238E27FC236}">
                <a16:creationId xmlns:a16="http://schemas.microsoft.com/office/drawing/2014/main" id="{078258A3-73D9-8D46-AAF0-CC48E0EAACD0}"/>
              </a:ext>
            </a:extLst>
          </p:cNvPr>
          <p:cNvSpPr/>
          <p:nvPr/>
        </p:nvSpPr>
        <p:spPr>
          <a:xfrm>
            <a:off x="321025" y="356991"/>
            <a:ext cx="12264701" cy="609600"/>
          </a:xfrm>
          <a:prstGeom prst="rect">
            <a:avLst/>
          </a:prstGeom>
          <a:noFill/>
          <a:ln>
            <a:noFill/>
          </a:ln>
        </p:spPr>
        <p:txBody>
          <a:bodyPr spcFirstLastPara="1" wrap="square" lIns="120000" tIns="121900" rIns="120000" bIns="121900" anchor="b" anchorCtr="0">
            <a:noAutofit/>
          </a:bodyPr>
          <a:lstStyle/>
          <a:p>
            <a:pPr>
              <a:lnSpc>
                <a:spcPct val="89000"/>
              </a:lnSpc>
            </a:pPr>
            <a:r>
              <a:rPr lang="en" sz="3200" b="1" dirty="0">
                <a:solidFill>
                  <a:srgbClr val="191B0E"/>
                </a:solidFill>
                <a:latin typeface="Calibri" panose="020F0502020204030204" pitchFamily="34" charset="0"/>
                <a:ea typeface="Economica"/>
                <a:cs typeface="Calibri" panose="020F0502020204030204" pitchFamily="34" charset="0"/>
                <a:sym typeface="Economica"/>
              </a:rPr>
              <a:t>CALOREE: Learning Control for Predictable Latency and Low Energy</a:t>
            </a:r>
            <a:endParaRPr sz="3200" dirty="0">
              <a:latin typeface="Calibri" panose="020F0502020204030204" pitchFamily="34" charset="0"/>
              <a:ea typeface="Economica"/>
              <a:cs typeface="Calibri" panose="020F0502020204030204" pitchFamily="34" charset="0"/>
              <a:sym typeface="Economica"/>
            </a:endParaRPr>
          </a:p>
        </p:txBody>
      </p:sp>
      <p:sp>
        <p:nvSpPr>
          <p:cNvPr id="6" name="TextBox 5">
            <a:extLst>
              <a:ext uri="{FF2B5EF4-FFF2-40B4-BE49-F238E27FC236}">
                <a16:creationId xmlns:a16="http://schemas.microsoft.com/office/drawing/2014/main" id="{D4330F5B-D4AF-404B-B8A6-4F0D290DD167}"/>
              </a:ext>
            </a:extLst>
          </p:cNvPr>
          <p:cNvSpPr txBox="1"/>
          <p:nvPr/>
        </p:nvSpPr>
        <p:spPr>
          <a:xfrm>
            <a:off x="3436104" y="6410503"/>
            <a:ext cx="5319790" cy="420564"/>
          </a:xfrm>
          <a:prstGeom prst="rect">
            <a:avLst/>
          </a:prstGeom>
          <a:noFill/>
        </p:spPr>
        <p:txBody>
          <a:bodyPr wrap="none" rtlCol="0">
            <a:spAutoFit/>
          </a:bodyPr>
          <a:lstStyle/>
          <a:p>
            <a:r>
              <a:rPr lang="en-US" sz="2133" b="1" dirty="0">
                <a:latin typeface="Calibri" panose="020F0502020204030204" pitchFamily="34" charset="0"/>
                <a:cs typeface="Calibri" panose="020F0502020204030204" pitchFamily="34" charset="0"/>
              </a:rPr>
              <a:t>﻿Temporal relationship of learning and control</a:t>
            </a:r>
          </a:p>
        </p:txBody>
      </p:sp>
    </p:spTree>
    <p:extLst>
      <p:ext uri="{BB962C8B-B14F-4D97-AF65-F5344CB8AC3E}">
        <p14:creationId xmlns:p14="http://schemas.microsoft.com/office/powerpoint/2010/main" val="77025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F427A0-1FCE-6949-8E7F-06393BABFB03}"/>
              </a:ext>
            </a:extLst>
          </p:cNvPr>
          <p:cNvSpPr>
            <a:spLocks noGrp="1"/>
          </p:cNvSpPr>
          <p:nvPr>
            <p:ph type="subTitle" idx="1"/>
          </p:nvPr>
        </p:nvSpPr>
        <p:spPr>
          <a:xfrm>
            <a:off x="194245" y="964096"/>
            <a:ext cx="11803509" cy="5967470"/>
          </a:xfrm>
        </p:spPr>
        <p:txBody>
          <a:bodyPr/>
          <a:lstStyle/>
          <a:p>
            <a:pPr marL="685783" indent="-380990">
              <a:buFont typeface="Arial" panose="020B0604020202020204" pitchFamily="34" charset="0"/>
              <a:buChar char="•"/>
            </a:pPr>
            <a:r>
              <a:rPr lang="en-US" sz="3200" dirty="0">
                <a:latin typeface="Calibri" panose="020F0502020204030204" pitchFamily="34" charset="0"/>
                <a:cs typeface="Calibri" panose="020F0502020204030204" pitchFamily="34" charset="0"/>
              </a:rPr>
              <a:t>Traditional control for computing</a:t>
            </a:r>
          </a:p>
          <a:p>
            <a:pPr marL="685783" indent="-38099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685783" indent="-380990">
              <a:buFont typeface="Arial" panose="020B0604020202020204" pitchFamily="34" charset="0"/>
              <a:buChar char="•"/>
            </a:pPr>
            <a:r>
              <a:rPr lang="en-US" sz="2400" dirty="0">
                <a:latin typeface="Calibri" panose="020F0502020204030204" pitchFamily="34" charset="0"/>
                <a:cs typeface="Calibri" panose="020F0502020204030204" pitchFamily="34" charset="0"/>
              </a:rPr>
              <a:t>Where,</a:t>
            </a:r>
          </a:p>
          <a:p>
            <a:pPr marL="1142983" lvl="1" indent="-380990">
              <a:buFont typeface="Arial" panose="020B0604020202020204" pitchFamily="34" charset="0"/>
              <a:buChar char="•"/>
            </a:pPr>
            <a:r>
              <a:rPr lang="en-US" dirty="0">
                <a:latin typeface="Calibri" panose="020F0502020204030204" pitchFamily="34" charset="0"/>
                <a:cs typeface="Calibri" panose="020F0502020204030204" pitchFamily="34" charset="0"/>
              </a:rPr>
              <a:t> </a:t>
            </a:r>
            <a:r>
              <a:rPr lang="en-US" b="1" i="1" dirty="0">
                <a:latin typeface="Calibri" panose="020F0502020204030204" pitchFamily="34" charset="0"/>
                <a:cs typeface="Calibri" panose="020F0502020204030204" pitchFamily="34" charset="0"/>
              </a:rPr>
              <a:t>﻿x ﻿</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ℝ</a:t>
            </a:r>
            <a:r>
              <a:rPr lang="en-US" baseline="30000" dirty="0" err="1">
                <a:latin typeface="Calibri" panose="020F0502020204030204" pitchFamily="34" charset="0"/>
                <a:cs typeface="Calibri" panose="020F0502020204030204" pitchFamily="34" charset="0"/>
              </a:rPr>
              <a:t>q</a:t>
            </a:r>
            <a:r>
              <a:rPr lang="en-US" baseline="30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is the controller’s state, capturing the relationship between resources and goals; q is the controller’s degree, or complexity of its internal state </a:t>
            </a:r>
          </a:p>
          <a:p>
            <a:pPr marL="1142983" lvl="1" indent="-380990">
              <a:buFont typeface="Arial" panose="020B0604020202020204" pitchFamily="34" charset="0"/>
              <a:buChar char="•"/>
            </a:pPr>
            <a:r>
              <a:rPr lang="en-US" b="1" i="1" dirty="0">
                <a:latin typeface="Calibri" panose="020F0502020204030204" pitchFamily="34" charset="0"/>
                <a:cs typeface="Calibri" panose="020F0502020204030204" pitchFamily="34" charset="0"/>
              </a:rPr>
              <a:t>u(t)</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ℝ</a:t>
            </a:r>
            <a:r>
              <a:rPr lang="en-US" baseline="30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represents the current resource configuration; i.e., the </a:t>
            </a:r>
            <a:r>
              <a:rPr lang="en-US" i="1" dirty="0" err="1">
                <a:latin typeface="Calibri" panose="020F0502020204030204" pitchFamily="34" charset="0"/>
                <a:cs typeface="Calibri" panose="020F0502020204030204" pitchFamily="34" charset="0"/>
              </a:rPr>
              <a:t>i</a:t>
            </a:r>
            <a:r>
              <a:rPr lang="en-US" baseline="30000" dirty="0" err="1">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vector element is the amount of resource </a:t>
            </a:r>
            <a:r>
              <a:rPr lang="en-US" i="1"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allocated at time </a:t>
            </a:r>
            <a:r>
              <a:rPr lang="en-US" i="1" dirty="0">
                <a:latin typeface="Calibri" panose="020F0502020204030204" pitchFamily="34" charset="0"/>
                <a:cs typeface="Calibri" panose="020F0502020204030204" pitchFamily="34" charset="0"/>
              </a:rPr>
              <a:t>t</a:t>
            </a:r>
            <a:r>
              <a:rPr lang="en-US" dirty="0">
                <a:latin typeface="Calibri" panose="020F0502020204030204" pitchFamily="34" charset="0"/>
                <a:cs typeface="Calibri" panose="020F0502020204030204" pitchFamily="34" charset="0"/>
              </a:rPr>
              <a:t>. </a:t>
            </a:r>
          </a:p>
          <a:p>
            <a:pPr marL="1142983" lvl="1" indent="-380990">
              <a:buFont typeface="Arial" panose="020B0604020202020204" pitchFamily="34" charset="0"/>
              <a:buChar char="•"/>
            </a:pPr>
            <a:r>
              <a:rPr lang="en-US" b="1" i="1" dirty="0">
                <a:latin typeface="Calibri" panose="020F0502020204030204" pitchFamily="34" charset="0"/>
                <a:cs typeface="Calibri" panose="020F0502020204030204" pitchFamily="34" charset="0"/>
              </a:rPr>
              <a:t>y(t)</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ℝ</a:t>
            </a:r>
            <a:r>
              <a:rPr lang="en-US" baseline="30000" dirty="0" err="1">
                <a:latin typeface="Calibri" panose="020F0502020204030204" pitchFamily="34" charset="0"/>
                <a:cs typeface="Calibri" panose="020F0502020204030204" pitchFamily="34" charset="0"/>
              </a:rPr>
              <a:t>m</a:t>
            </a:r>
            <a:r>
              <a:rPr lang="en-US" dirty="0">
                <a:latin typeface="Calibri" panose="020F0502020204030204" pitchFamily="34" charset="0"/>
                <a:cs typeface="Calibri" panose="020F0502020204030204" pitchFamily="34" charset="0"/>
              </a:rPr>
              <a:t> represents the value of the goal dimensions at time </a:t>
            </a:r>
            <a:r>
              <a:rPr lang="en-US" i="1" dirty="0">
                <a:latin typeface="Calibri" panose="020F0502020204030204" pitchFamily="34" charset="0"/>
                <a:cs typeface="Calibri" panose="020F0502020204030204" pitchFamily="34" charset="0"/>
              </a:rPr>
              <a:t>t</a:t>
            </a:r>
            <a:r>
              <a:rPr lang="en-US" dirty="0">
                <a:latin typeface="Calibri" panose="020F0502020204030204" pitchFamily="34" charset="0"/>
                <a:cs typeface="Calibri" panose="020F0502020204030204" pitchFamily="34" charset="0"/>
              </a:rPr>
              <a:t>. </a:t>
            </a:r>
          </a:p>
          <a:p>
            <a:pPr marL="1142983" lvl="1" indent="-380990">
              <a:buFont typeface="Arial" panose="020B0604020202020204" pitchFamily="34" charset="0"/>
              <a:buChar char="•"/>
            </a:pPr>
            <a:r>
              <a:rPr lang="en-US" dirty="0">
                <a:latin typeface="Calibri" panose="020F0502020204030204" pitchFamily="34" charset="0"/>
                <a:cs typeface="Calibri" panose="020F0502020204030204" pitchFamily="34" charset="0"/>
              </a:rPr>
              <a:t>The matrices </a:t>
            </a:r>
            <a:r>
              <a:rPr lang="en-US" b="1" dirty="0">
                <a:latin typeface="Calibri" panose="020F0502020204030204" pitchFamily="34" charset="0"/>
                <a:cs typeface="Calibri" panose="020F0502020204030204" pitchFamily="34" charset="0"/>
              </a:rPr>
              <a:t>A</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ℝ</a:t>
            </a:r>
            <a:r>
              <a:rPr lang="en-US" baseline="30000" dirty="0" err="1">
                <a:latin typeface="Calibri" panose="020F0502020204030204" pitchFamily="34" charset="0"/>
                <a:cs typeface="Calibri" panose="020F0502020204030204" pitchFamily="34" charset="0"/>
              </a:rPr>
              <a:t>qxq</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B</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ℝ</a:t>
            </a:r>
            <a:r>
              <a:rPr lang="en-US" baseline="30000" dirty="0" err="1">
                <a:latin typeface="Calibri" panose="020F0502020204030204" pitchFamily="34" charset="0"/>
                <a:cs typeface="Calibri" panose="020F0502020204030204" pitchFamily="34" charset="0"/>
              </a:rPr>
              <a:t>qxn</a:t>
            </a:r>
            <a:r>
              <a:rPr lang="en-US" dirty="0">
                <a:latin typeface="Calibri" panose="020F0502020204030204" pitchFamily="34" charset="0"/>
                <a:cs typeface="Calibri" panose="020F0502020204030204" pitchFamily="34" charset="0"/>
              </a:rPr>
              <a:t> relate the resource configuration to the controller state. The matrix </a:t>
            </a:r>
            <a:r>
              <a:rPr lang="en-US" b="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ℝ</a:t>
            </a:r>
            <a:r>
              <a:rPr lang="en-US" baseline="30000" dirty="0" err="1">
                <a:latin typeface="Calibri" panose="020F0502020204030204" pitchFamily="34" charset="0"/>
                <a:cs typeface="Calibri" panose="020F0502020204030204" pitchFamily="34" charset="0"/>
              </a:rPr>
              <a:t>mxq</a:t>
            </a:r>
            <a:r>
              <a:rPr lang="en-US" dirty="0">
                <a:latin typeface="Calibri" panose="020F0502020204030204" pitchFamily="34" charset="0"/>
                <a:cs typeface="Calibri" panose="020F0502020204030204" pitchFamily="34" charset="0"/>
              </a:rPr>
              <a:t> relates the controller state to the expected behavior. </a:t>
            </a:r>
          </a:p>
          <a:p>
            <a:pPr marL="685783" indent="-38099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685783" indent="-380990">
              <a:buFont typeface="Arial" panose="020B0604020202020204" pitchFamily="34" charset="0"/>
              <a:buChar char="•"/>
            </a:pPr>
            <a:r>
              <a:rPr lang="en-US" sz="2400" dirty="0">
                <a:latin typeface="Calibri" panose="020F0502020204030204" pitchFamily="34" charset="0"/>
                <a:cs typeface="Calibri" panose="020F0502020204030204" pitchFamily="34" charset="0"/>
              </a:rPr>
              <a:t>This control definition does not assume the states or the resources are independent, but it does assume a linear relationship.</a:t>
            </a:r>
          </a:p>
        </p:txBody>
      </p:sp>
      <p:sp>
        <p:nvSpPr>
          <p:cNvPr id="4" name="Google Shape;204;p13">
            <a:extLst>
              <a:ext uri="{FF2B5EF4-FFF2-40B4-BE49-F238E27FC236}">
                <a16:creationId xmlns:a16="http://schemas.microsoft.com/office/drawing/2014/main" id="{ACC7C73F-B5CD-4E4C-8973-38FC86A4D2A4}"/>
              </a:ext>
            </a:extLst>
          </p:cNvPr>
          <p:cNvSpPr/>
          <p:nvPr/>
        </p:nvSpPr>
        <p:spPr>
          <a:xfrm>
            <a:off x="387458" y="386400"/>
            <a:ext cx="11803509" cy="609600"/>
          </a:xfrm>
          <a:prstGeom prst="rect">
            <a:avLst/>
          </a:prstGeom>
          <a:noFill/>
          <a:ln>
            <a:noFill/>
          </a:ln>
        </p:spPr>
        <p:txBody>
          <a:bodyPr spcFirstLastPara="1" wrap="square" lIns="120000" tIns="121900" rIns="120000" bIns="121900" anchor="b" anchorCtr="0">
            <a:noAutofit/>
          </a:bodyPr>
          <a:lstStyle/>
          <a:p>
            <a:pPr>
              <a:lnSpc>
                <a:spcPct val="89000"/>
              </a:lnSpc>
            </a:pPr>
            <a:r>
              <a:rPr lang="en" sz="3200" b="1" dirty="0">
                <a:solidFill>
                  <a:srgbClr val="191B0E"/>
                </a:solidFill>
                <a:latin typeface="Calibri" panose="020F0502020204030204" pitchFamily="34" charset="0"/>
                <a:ea typeface="Economica"/>
                <a:cs typeface="Calibri" panose="020F0502020204030204" pitchFamily="34" charset="0"/>
                <a:sym typeface="Economica"/>
              </a:rPr>
              <a:t>CALOREE: Learning Control for Predictable Latency and Low Energy</a:t>
            </a:r>
            <a:endParaRPr sz="3200" dirty="0">
              <a:latin typeface="Calibri" panose="020F0502020204030204" pitchFamily="34" charset="0"/>
              <a:ea typeface="Economica"/>
              <a:cs typeface="Calibri" panose="020F0502020204030204" pitchFamily="34" charset="0"/>
              <a:sym typeface="Economica"/>
            </a:endParaRPr>
          </a:p>
        </p:txBody>
      </p:sp>
      <p:pic>
        <p:nvPicPr>
          <p:cNvPr id="5" name="Picture 4">
            <a:extLst>
              <a:ext uri="{FF2B5EF4-FFF2-40B4-BE49-F238E27FC236}">
                <a16:creationId xmlns:a16="http://schemas.microsoft.com/office/drawing/2014/main" id="{C2B73C2B-3A76-2D4C-A466-C5675DB2207A}"/>
              </a:ext>
            </a:extLst>
          </p:cNvPr>
          <p:cNvPicPr>
            <a:picLocks noChangeAspect="1"/>
          </p:cNvPicPr>
          <p:nvPr/>
        </p:nvPicPr>
        <p:blipFill>
          <a:blip r:embed="rId2"/>
          <a:stretch>
            <a:fillRect/>
          </a:stretch>
        </p:blipFill>
        <p:spPr>
          <a:xfrm>
            <a:off x="6541953" y="1329056"/>
            <a:ext cx="3860917" cy="1155457"/>
          </a:xfrm>
          <a:prstGeom prst="rect">
            <a:avLst/>
          </a:prstGeom>
        </p:spPr>
      </p:pic>
      <p:sp>
        <p:nvSpPr>
          <p:cNvPr id="2" name="Oval 1">
            <a:extLst>
              <a:ext uri="{FF2B5EF4-FFF2-40B4-BE49-F238E27FC236}">
                <a16:creationId xmlns:a16="http://schemas.microsoft.com/office/drawing/2014/main" id="{E87DCF05-FDFD-A349-BB80-D13768074AB5}"/>
              </a:ext>
            </a:extLst>
          </p:cNvPr>
          <p:cNvSpPr/>
          <p:nvPr/>
        </p:nvSpPr>
        <p:spPr>
          <a:xfrm>
            <a:off x="10711215" y="1570190"/>
            <a:ext cx="978194"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Eq. 1</a:t>
            </a:r>
          </a:p>
        </p:txBody>
      </p:sp>
    </p:spTree>
    <p:extLst>
      <p:ext uri="{BB962C8B-B14F-4D97-AF65-F5344CB8AC3E}">
        <p14:creationId xmlns:p14="http://schemas.microsoft.com/office/powerpoint/2010/main" val="3430550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2605A9-B091-A742-AE39-06D95CB0D890}"/>
              </a:ext>
            </a:extLst>
          </p:cNvPr>
          <p:cNvSpPr>
            <a:spLocks noGrp="1"/>
          </p:cNvSpPr>
          <p:nvPr>
            <p:ph type="subTitle" idx="1"/>
          </p:nvPr>
        </p:nvSpPr>
        <p:spPr>
          <a:xfrm>
            <a:off x="194245" y="996000"/>
            <a:ext cx="11803509" cy="5740498"/>
          </a:xfrm>
        </p:spPr>
        <p:txBody>
          <a:bodyPr/>
          <a:lstStyle/>
          <a:p>
            <a:pPr marL="685783" indent="-380990">
              <a:buFont typeface="Arial" panose="020B0604020202020204" pitchFamily="34" charset="0"/>
              <a:buChar char="•"/>
            </a:pPr>
            <a:r>
              <a:rPr lang="en-US" dirty="0">
                <a:latin typeface="Calibri" panose="020F0502020204030204" pitchFamily="34" charset="0"/>
                <a:cs typeface="Calibri" panose="020F0502020204030204" pitchFamily="34" charset="0"/>
              </a:rPr>
              <a:t>Drawbacks of traditional control</a:t>
            </a:r>
            <a:r>
              <a:rPr lang="en-US" sz="2400" dirty="0">
                <a:latin typeface="Calibri" panose="020F0502020204030204" pitchFamily="34" charset="0"/>
                <a:cs typeface="Calibri" panose="020F0502020204030204" pitchFamily="34" charset="0"/>
              </a:rPr>
              <a:t>:</a:t>
            </a:r>
          </a:p>
          <a:p>
            <a:pPr marL="1295368" lvl="1" indent="-380990">
              <a:buFont typeface="Arial" panose="020B0604020202020204" pitchFamily="34" charset="0"/>
              <a:buChar char="•"/>
            </a:pPr>
            <a:r>
              <a:rPr lang="en-US" dirty="0">
                <a:latin typeface="Calibri" panose="020F0502020204030204" pitchFamily="34" charset="0"/>
                <a:cs typeface="Calibri" panose="020F0502020204030204" pitchFamily="34" charset="0"/>
              </a:rPr>
              <a:t>﻿requires matrix computation, and has high overhead</a:t>
            </a:r>
          </a:p>
          <a:p>
            <a:pPr marL="1295368" lvl="1" indent="-380990">
              <a:buFont typeface="Arial" panose="020B0604020202020204" pitchFamily="34" charset="0"/>
              <a:buChar char="•"/>
            </a:pPr>
            <a:r>
              <a:rPr lang="en-US" dirty="0">
                <a:latin typeface="Calibri" panose="020F0502020204030204" pitchFamily="34" charset="0"/>
                <a:cs typeface="Calibri" panose="020F0502020204030204" pitchFamily="34" charset="0"/>
              </a:rPr>
              <a:t>﻿adaptive mechanisms are not parameter-free</a:t>
            </a:r>
          </a:p>
          <a:p>
            <a:pPr marL="1295368" lvl="1" indent="-380990">
              <a:buFont typeface="Arial" panose="020B0604020202020204" pitchFamily="34" charset="0"/>
              <a:buChar char="•"/>
            </a:pPr>
            <a:r>
              <a:rPr lang="en-US" dirty="0">
                <a:latin typeface="Calibri" panose="020F0502020204030204" pitchFamily="34" charset="0"/>
                <a:cs typeface="Calibri" panose="020F0502020204030204" pitchFamily="34" charset="0"/>
              </a:rPr>
              <a:t>need prior knowledge of ﻿user-specified parameters</a:t>
            </a:r>
          </a:p>
          <a:p>
            <a:pPr marL="304793" indent="0"/>
            <a:endParaRPr lang="en-US" dirty="0">
              <a:latin typeface="Calibri" panose="020F0502020204030204" pitchFamily="34" charset="0"/>
              <a:cs typeface="Calibri" panose="020F0502020204030204" pitchFamily="34" charset="0"/>
            </a:endParaRPr>
          </a:p>
          <a:p>
            <a:pPr marL="304793" indent="0"/>
            <a:endParaRPr lang="en-US" dirty="0">
              <a:latin typeface="Calibri" panose="020F0502020204030204" pitchFamily="34" charset="0"/>
              <a:cs typeface="Calibri" panose="020F0502020204030204" pitchFamily="34" charset="0"/>
            </a:endParaRPr>
          </a:p>
          <a:p>
            <a:pPr marL="761993" indent="-457200">
              <a:buFont typeface="Arial" panose="020B0604020202020204" pitchFamily="34" charset="0"/>
              <a:buChar char="•"/>
            </a:pPr>
            <a:r>
              <a:rPr lang="en-US" dirty="0">
                <a:latin typeface="Calibri" panose="020F0502020204030204" pitchFamily="34" charset="0"/>
                <a:cs typeface="Calibri" panose="020F0502020204030204" pitchFamily="34" charset="0"/>
              </a:rPr>
              <a:t>CALOREE transforms a standard control system into one that works without prior knowledge of ﻿user-specified parameters by -</a:t>
            </a:r>
          </a:p>
          <a:p>
            <a:pPr marL="304793" indent="0"/>
            <a:endParaRPr lang="en-US" dirty="0">
              <a:latin typeface="Calibri" panose="020F0502020204030204" pitchFamily="34" charset="0"/>
              <a:cs typeface="Calibri" panose="020F0502020204030204" pitchFamily="34" charset="0"/>
            </a:endParaRPr>
          </a:p>
          <a:p>
            <a:pPr marL="1295368" lvl="1" indent="-380990">
              <a:buFont typeface="Arial" panose="020B0604020202020204" pitchFamily="34" charset="0"/>
              <a:buChar char="•"/>
            </a:pPr>
            <a:r>
              <a:rPr lang="en-US" b="1" dirty="0">
                <a:latin typeface="Calibri" panose="020F0502020204030204" pitchFamily="34" charset="0"/>
                <a:cs typeface="Calibri" panose="020F0502020204030204" pitchFamily="34" charset="0"/>
              </a:rPr>
              <a:t>﻿controlling speedup (an abstraction on performance) rather than resources</a:t>
            </a:r>
          </a:p>
          <a:p>
            <a:pPr marL="1295368" lvl="1" indent="-380990">
              <a:buFont typeface="Arial" panose="020B0604020202020204" pitchFamily="34" charset="0"/>
              <a:buChar char="•"/>
            </a:pPr>
            <a:r>
              <a:rPr lang="en-US" dirty="0">
                <a:latin typeface="Calibri" panose="020F0502020204030204" pitchFamily="34" charset="0"/>
                <a:cs typeface="Calibri" panose="020F0502020204030204" pitchFamily="34" charset="0"/>
              </a:rPr>
              <a:t>﻿translating speedup into an energy minimal resource schedule in a separate step</a:t>
            </a:r>
          </a:p>
          <a:p>
            <a:pPr marL="1295368" lvl="1" indent="-380990">
              <a:buFont typeface="Arial" panose="020B0604020202020204" pitchFamily="34" charset="0"/>
              <a:buChar char="•"/>
            </a:pPr>
            <a:r>
              <a:rPr lang="en-US" dirty="0">
                <a:latin typeface="Calibri" panose="020F0502020204030204" pitchFamily="34" charset="0"/>
                <a:cs typeface="Calibri" panose="020F0502020204030204" pitchFamily="34" charset="0"/>
              </a:rPr>
              <a:t>﻿exploiting the problem structure to solve scheduling problem in constant time</a:t>
            </a:r>
          </a:p>
          <a:p>
            <a:pPr marL="1295368" lvl="1" indent="-38099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914378" lvl="1" indent="0"/>
            <a:r>
              <a:rPr lang="en-US" dirty="0">
                <a:latin typeface="Calibri" panose="020F0502020204030204" pitchFamily="34" charset="0"/>
                <a:cs typeface="Calibri" panose="020F0502020204030204" pitchFamily="34" charset="0"/>
              </a:rPr>
              <a:t>﻿These steps assume a separate learner has produced predictions of how resource usage affects latency and power. </a:t>
            </a:r>
            <a:r>
              <a:rPr lang="en-US" dirty="0"/>
              <a:t>	</a:t>
            </a:r>
          </a:p>
        </p:txBody>
      </p:sp>
      <p:sp>
        <p:nvSpPr>
          <p:cNvPr id="4" name="Google Shape;204;p13">
            <a:extLst>
              <a:ext uri="{FF2B5EF4-FFF2-40B4-BE49-F238E27FC236}">
                <a16:creationId xmlns:a16="http://schemas.microsoft.com/office/drawing/2014/main" id="{CF787D83-FDA2-0F48-A3D5-30BAB34767A9}"/>
              </a:ext>
            </a:extLst>
          </p:cNvPr>
          <p:cNvSpPr/>
          <p:nvPr/>
        </p:nvSpPr>
        <p:spPr>
          <a:xfrm>
            <a:off x="387458" y="386400"/>
            <a:ext cx="11803509" cy="609600"/>
          </a:xfrm>
          <a:prstGeom prst="rect">
            <a:avLst/>
          </a:prstGeom>
          <a:noFill/>
          <a:ln>
            <a:noFill/>
          </a:ln>
        </p:spPr>
        <p:txBody>
          <a:bodyPr spcFirstLastPara="1" wrap="square" lIns="120000" tIns="121900" rIns="120000" bIns="121900" anchor="b" anchorCtr="0">
            <a:noAutofit/>
          </a:bodyPr>
          <a:lstStyle/>
          <a:p>
            <a:pPr>
              <a:lnSpc>
                <a:spcPct val="89000"/>
              </a:lnSpc>
            </a:pPr>
            <a:r>
              <a:rPr lang="en" sz="3200" b="1" dirty="0">
                <a:solidFill>
                  <a:srgbClr val="191B0E"/>
                </a:solidFill>
                <a:latin typeface="Calibri" panose="020F0502020204030204" pitchFamily="34" charset="0"/>
                <a:ea typeface="Economica"/>
                <a:cs typeface="Calibri" panose="020F0502020204030204" pitchFamily="34" charset="0"/>
                <a:sym typeface="Economica"/>
              </a:rPr>
              <a:t>CALOREE: Learning Control for Predictable Latency and Low Energy</a:t>
            </a:r>
            <a:endParaRPr sz="3200" dirty="0">
              <a:latin typeface="Calibri" panose="020F0502020204030204" pitchFamily="34" charset="0"/>
              <a:ea typeface="Economica"/>
              <a:cs typeface="Calibri" panose="020F0502020204030204" pitchFamily="34" charset="0"/>
              <a:sym typeface="Economica"/>
            </a:endParaRPr>
          </a:p>
        </p:txBody>
      </p:sp>
    </p:spTree>
    <p:extLst>
      <p:ext uri="{BB962C8B-B14F-4D97-AF65-F5344CB8AC3E}">
        <p14:creationId xmlns:p14="http://schemas.microsoft.com/office/powerpoint/2010/main" val="1731595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2B604-EB20-644E-95E3-58F52347D2C2}"/>
              </a:ext>
            </a:extLst>
          </p:cNvPr>
          <p:cNvPicPr>
            <a:picLocks noChangeAspect="1"/>
          </p:cNvPicPr>
          <p:nvPr/>
        </p:nvPicPr>
        <p:blipFill rotWithShape="1">
          <a:blip r:embed="rId2"/>
          <a:srcRect b="62606"/>
          <a:stretch/>
        </p:blipFill>
        <p:spPr>
          <a:xfrm>
            <a:off x="3263235" y="5607884"/>
            <a:ext cx="7272619" cy="589022"/>
          </a:xfrm>
          <a:prstGeom prst="rect">
            <a:avLst/>
          </a:prstGeom>
        </p:spPr>
      </p:pic>
      <p:sp>
        <p:nvSpPr>
          <p:cNvPr id="7" name="Google Shape;204;p13">
            <a:extLst>
              <a:ext uri="{FF2B5EF4-FFF2-40B4-BE49-F238E27FC236}">
                <a16:creationId xmlns:a16="http://schemas.microsoft.com/office/drawing/2014/main" id="{D4DC112C-EF97-FC4E-84EE-77DF14900DA5}"/>
              </a:ext>
            </a:extLst>
          </p:cNvPr>
          <p:cNvSpPr/>
          <p:nvPr/>
        </p:nvSpPr>
        <p:spPr>
          <a:xfrm>
            <a:off x="387458" y="386400"/>
            <a:ext cx="11803509" cy="609600"/>
          </a:xfrm>
          <a:prstGeom prst="rect">
            <a:avLst/>
          </a:prstGeom>
          <a:noFill/>
          <a:ln>
            <a:noFill/>
          </a:ln>
        </p:spPr>
        <p:txBody>
          <a:bodyPr spcFirstLastPara="1" wrap="square" lIns="120000" tIns="121900" rIns="120000" bIns="121900" anchor="b" anchorCtr="0">
            <a:noAutofit/>
          </a:bodyPr>
          <a:lstStyle/>
          <a:p>
            <a:pPr>
              <a:lnSpc>
                <a:spcPct val="89000"/>
              </a:lnSpc>
            </a:pPr>
            <a:r>
              <a:rPr lang="en" sz="3200" b="1" dirty="0">
                <a:solidFill>
                  <a:srgbClr val="191B0E"/>
                </a:solidFill>
                <a:latin typeface="Calibri" panose="020F0502020204030204" pitchFamily="34" charset="0"/>
                <a:ea typeface="Economica"/>
                <a:cs typeface="Calibri" panose="020F0502020204030204" pitchFamily="34" charset="0"/>
                <a:sym typeface="Economica"/>
              </a:rPr>
              <a:t>CALOREE: Learning Control for Predictable Latency and Low Energy</a:t>
            </a:r>
            <a:endParaRPr sz="3200" dirty="0">
              <a:latin typeface="Calibri" panose="020F0502020204030204" pitchFamily="34" charset="0"/>
              <a:ea typeface="Economica"/>
              <a:cs typeface="Calibri" panose="020F0502020204030204" pitchFamily="34" charset="0"/>
              <a:sym typeface="Economica"/>
            </a:endParaRPr>
          </a:p>
        </p:txBody>
      </p:sp>
      <p:sp>
        <p:nvSpPr>
          <p:cNvPr id="9" name="TextBox 8">
            <a:extLst>
              <a:ext uri="{FF2B5EF4-FFF2-40B4-BE49-F238E27FC236}">
                <a16:creationId xmlns:a16="http://schemas.microsoft.com/office/drawing/2014/main" id="{9CCBE743-B438-2848-B1E9-3D7B0CF79C2A}"/>
              </a:ext>
            </a:extLst>
          </p:cNvPr>
          <p:cNvSpPr txBox="1"/>
          <p:nvPr/>
        </p:nvSpPr>
        <p:spPr>
          <a:xfrm>
            <a:off x="607101" y="996000"/>
            <a:ext cx="6100996" cy="461665"/>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CALOREE’s control law</a:t>
            </a:r>
          </a:p>
        </p:txBody>
      </p:sp>
      <p:sp>
        <p:nvSpPr>
          <p:cNvPr id="12" name="TextBox 11">
            <a:extLst>
              <a:ext uri="{FF2B5EF4-FFF2-40B4-BE49-F238E27FC236}">
                <a16:creationId xmlns:a16="http://schemas.microsoft.com/office/drawing/2014/main" id="{C62460E3-9BB9-D741-A791-AD9480B19B5C}"/>
              </a:ext>
            </a:extLst>
          </p:cNvPr>
          <p:cNvSpPr txBox="1"/>
          <p:nvPr/>
        </p:nvSpPr>
        <p:spPr>
          <a:xfrm>
            <a:off x="428329" y="3624679"/>
            <a:ext cx="1097210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﻿﻿Using these substitutions, </a:t>
            </a:r>
            <a:r>
              <a:rPr lang="en-US" sz="2400" b="1" dirty="0"/>
              <a:t>x</a:t>
            </a:r>
            <a:r>
              <a:rPr lang="en-US" sz="2400" dirty="0"/>
              <a:t> is eliminated from Eq. 1 to relate speedup to latency by, </a:t>
            </a:r>
          </a:p>
        </p:txBody>
      </p:sp>
      <p:sp>
        <p:nvSpPr>
          <p:cNvPr id="13" name="TextBox 12">
            <a:extLst>
              <a:ext uri="{FF2B5EF4-FFF2-40B4-BE49-F238E27FC236}">
                <a16:creationId xmlns:a16="http://schemas.microsoft.com/office/drawing/2014/main" id="{FCA2272B-FD7F-1940-8F7C-4814022E3E16}"/>
              </a:ext>
            </a:extLst>
          </p:cNvPr>
          <p:cNvSpPr txBox="1"/>
          <p:nvPr/>
        </p:nvSpPr>
        <p:spPr>
          <a:xfrm>
            <a:off x="428329" y="1735292"/>
            <a:ext cx="11319806"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﻿CALOREE converts traditional control Equation Eq.1 into a single-input (latency), single-output (speedup) controlling using A = 0, B = b(t), C = 1, u = speedup, and y = perf(t); where b(t) is a time-varying parameter representing the application’s base speed (the speed when all resources are available)and perf is the measured latency. </a:t>
            </a:r>
          </a:p>
        </p:txBody>
      </p:sp>
      <p:pic>
        <p:nvPicPr>
          <p:cNvPr id="14" name="Picture 13">
            <a:extLst>
              <a:ext uri="{FF2B5EF4-FFF2-40B4-BE49-F238E27FC236}">
                <a16:creationId xmlns:a16="http://schemas.microsoft.com/office/drawing/2014/main" id="{7F46FCB8-972A-984B-8EC5-8E7B09B36247}"/>
              </a:ext>
            </a:extLst>
          </p:cNvPr>
          <p:cNvPicPr>
            <a:picLocks noChangeAspect="1"/>
          </p:cNvPicPr>
          <p:nvPr/>
        </p:nvPicPr>
        <p:blipFill>
          <a:blip r:embed="rId3"/>
          <a:stretch>
            <a:fillRect/>
          </a:stretch>
        </p:blipFill>
        <p:spPr>
          <a:xfrm>
            <a:off x="3263235" y="4316539"/>
            <a:ext cx="5302293" cy="685961"/>
          </a:xfrm>
          <a:prstGeom prst="rect">
            <a:avLst/>
          </a:prstGeom>
        </p:spPr>
      </p:pic>
      <p:sp>
        <p:nvSpPr>
          <p:cNvPr id="19" name="TextBox 18">
            <a:extLst>
              <a:ext uri="{FF2B5EF4-FFF2-40B4-BE49-F238E27FC236}">
                <a16:creationId xmlns:a16="http://schemas.microsoft.com/office/drawing/2014/main" id="{D4C1F213-6362-AB48-995A-EE6D9FE34915}"/>
              </a:ext>
            </a:extLst>
          </p:cNvPr>
          <p:cNvSpPr txBox="1"/>
          <p:nvPr/>
        </p:nvSpPr>
        <p:spPr>
          <a:xfrm>
            <a:off x="428329" y="5121003"/>
            <a:ext cx="1222337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CALOREE targets to eliminate the error between the goal and calculated performance-</a:t>
            </a:r>
          </a:p>
        </p:txBody>
      </p:sp>
    </p:spTree>
    <p:extLst>
      <p:ext uri="{BB962C8B-B14F-4D97-AF65-F5344CB8AC3E}">
        <p14:creationId xmlns:p14="http://schemas.microsoft.com/office/powerpoint/2010/main" val="3688505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4;p13">
            <a:extLst>
              <a:ext uri="{FF2B5EF4-FFF2-40B4-BE49-F238E27FC236}">
                <a16:creationId xmlns:a16="http://schemas.microsoft.com/office/drawing/2014/main" id="{A6CF69BC-E479-354D-8BFF-1FF04F857E64}"/>
              </a:ext>
            </a:extLst>
          </p:cNvPr>
          <p:cNvSpPr/>
          <p:nvPr/>
        </p:nvSpPr>
        <p:spPr>
          <a:xfrm>
            <a:off x="387458" y="386400"/>
            <a:ext cx="11803509" cy="609600"/>
          </a:xfrm>
          <a:prstGeom prst="rect">
            <a:avLst/>
          </a:prstGeom>
          <a:noFill/>
          <a:ln>
            <a:noFill/>
          </a:ln>
        </p:spPr>
        <p:txBody>
          <a:bodyPr spcFirstLastPara="1" wrap="square" lIns="120000" tIns="121900" rIns="120000" bIns="121900" anchor="b" anchorCtr="0">
            <a:noAutofit/>
          </a:bodyPr>
          <a:lstStyle/>
          <a:p>
            <a:pPr>
              <a:lnSpc>
                <a:spcPct val="89000"/>
              </a:lnSpc>
            </a:pPr>
            <a:r>
              <a:rPr lang="en" sz="3200" b="1" dirty="0">
                <a:solidFill>
                  <a:srgbClr val="191B0E"/>
                </a:solidFill>
                <a:latin typeface="Calibri" panose="020F0502020204030204" pitchFamily="34" charset="0"/>
                <a:ea typeface="Economica"/>
                <a:cs typeface="Calibri" panose="020F0502020204030204" pitchFamily="34" charset="0"/>
                <a:sym typeface="Economica"/>
              </a:rPr>
              <a:t>CALOREE: Learning Control for Predictable Latency and Low Energy</a:t>
            </a:r>
            <a:endParaRPr sz="3200" dirty="0">
              <a:latin typeface="Calibri" panose="020F0502020204030204" pitchFamily="34" charset="0"/>
              <a:ea typeface="Economica"/>
              <a:cs typeface="Calibri" panose="020F0502020204030204" pitchFamily="34" charset="0"/>
              <a:sym typeface="Economica"/>
            </a:endParaRPr>
          </a:p>
        </p:txBody>
      </p:sp>
      <p:sp>
        <p:nvSpPr>
          <p:cNvPr id="5" name="TextBox 4">
            <a:extLst>
              <a:ext uri="{FF2B5EF4-FFF2-40B4-BE49-F238E27FC236}">
                <a16:creationId xmlns:a16="http://schemas.microsoft.com/office/drawing/2014/main" id="{01ADF0F6-9765-BB4C-810D-EF53E7339614}"/>
              </a:ext>
            </a:extLst>
          </p:cNvPr>
          <p:cNvSpPr txBox="1"/>
          <p:nvPr/>
        </p:nvSpPr>
        <p:spPr>
          <a:xfrm>
            <a:off x="577121" y="1623492"/>
            <a:ext cx="667811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﻿CALOREE uses this control equation</a:t>
            </a:r>
          </a:p>
        </p:txBody>
      </p:sp>
      <p:pic>
        <p:nvPicPr>
          <p:cNvPr id="6" name="Picture 5">
            <a:extLst>
              <a:ext uri="{FF2B5EF4-FFF2-40B4-BE49-F238E27FC236}">
                <a16:creationId xmlns:a16="http://schemas.microsoft.com/office/drawing/2014/main" id="{6E9A1748-469C-B445-B406-BAFC18C140F5}"/>
              </a:ext>
            </a:extLst>
          </p:cNvPr>
          <p:cNvPicPr>
            <a:picLocks noChangeAspect="1"/>
          </p:cNvPicPr>
          <p:nvPr/>
        </p:nvPicPr>
        <p:blipFill rotWithShape="1">
          <a:blip r:embed="rId3"/>
          <a:srcRect t="37306" b="10353"/>
          <a:stretch/>
        </p:blipFill>
        <p:spPr>
          <a:xfrm>
            <a:off x="2160430" y="1999720"/>
            <a:ext cx="8171486" cy="926360"/>
          </a:xfrm>
          <a:prstGeom prst="rect">
            <a:avLst/>
          </a:prstGeom>
        </p:spPr>
      </p:pic>
      <p:sp>
        <p:nvSpPr>
          <p:cNvPr id="7" name="TextBox 6">
            <a:extLst>
              <a:ext uri="{FF2B5EF4-FFF2-40B4-BE49-F238E27FC236}">
                <a16:creationId xmlns:a16="http://schemas.microsoft.com/office/drawing/2014/main" id="{F2B8FC60-8763-E449-8A61-A0C5454980D1}"/>
              </a:ext>
            </a:extLst>
          </p:cNvPr>
          <p:cNvSpPr txBox="1"/>
          <p:nvPr/>
        </p:nvSpPr>
        <p:spPr>
          <a:xfrm>
            <a:off x="842220" y="2998933"/>
            <a:ext cx="10807907" cy="830997"/>
          </a:xfrm>
          <a:prstGeom prst="rect">
            <a:avLst/>
          </a:prstGeom>
          <a:noFill/>
        </p:spPr>
        <p:txBody>
          <a:bodyPr wrap="square" rtlCol="0">
            <a:spAutoFit/>
          </a:bodyPr>
          <a:lstStyle/>
          <a:p>
            <a:pPr algn="just"/>
            <a:r>
              <a:rPr lang="en-US" sz="2400" dirty="0"/>
              <a:t>﻿which states that the speedup at time </a:t>
            </a:r>
            <a:r>
              <a:rPr lang="en-US" sz="2400" b="1" i="1" dirty="0"/>
              <a:t>t</a:t>
            </a:r>
            <a:r>
              <a:rPr lang="en-US" sz="2400" dirty="0"/>
              <a:t> is a function of the previous speedup, the </a:t>
            </a:r>
            <a:r>
              <a:rPr lang="en-US" sz="2400" b="1" i="1" dirty="0"/>
              <a:t>error</a:t>
            </a:r>
            <a:r>
              <a:rPr lang="en-US" sz="2400" dirty="0"/>
              <a:t> at time </a:t>
            </a:r>
            <a:r>
              <a:rPr lang="en-US" sz="2400" b="1" i="1" dirty="0"/>
              <a:t>t</a:t>
            </a:r>
            <a:r>
              <a:rPr lang="en-US" sz="2400" dirty="0"/>
              <a:t>, the base speed </a:t>
            </a:r>
            <a:r>
              <a:rPr lang="en-US" sz="2400" b="1" i="1" dirty="0"/>
              <a:t>b(t)</a:t>
            </a:r>
            <a:r>
              <a:rPr lang="en-US" sz="2400" dirty="0"/>
              <a:t>, and the controller’s pole, </a:t>
            </a:r>
            <a:r>
              <a:rPr lang="el-GR" sz="2400" b="1" i="1" dirty="0"/>
              <a:t>ρ(</a:t>
            </a:r>
            <a:r>
              <a:rPr lang="en-US" sz="2400" b="1" i="1" dirty="0"/>
              <a:t>t</a:t>
            </a:r>
            <a:r>
              <a:rPr lang="en-US" sz="2400" dirty="0"/>
              <a:t>). </a:t>
            </a:r>
          </a:p>
        </p:txBody>
      </p:sp>
      <p:sp>
        <p:nvSpPr>
          <p:cNvPr id="8" name="TextBox 7">
            <a:extLst>
              <a:ext uri="{FF2B5EF4-FFF2-40B4-BE49-F238E27FC236}">
                <a16:creationId xmlns:a16="http://schemas.microsoft.com/office/drawing/2014/main" id="{422F6454-4138-0E45-B39F-6A76A71ACD2A}"/>
              </a:ext>
            </a:extLst>
          </p:cNvPr>
          <p:cNvSpPr txBox="1"/>
          <p:nvPr/>
        </p:nvSpPr>
        <p:spPr>
          <a:xfrm>
            <a:off x="577121" y="4107284"/>
            <a:ext cx="11295089"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Standard control techniques statically determine the pole and the base speed, but CALOREE dynamically sets the pole and base speed to account for error in the learner’s predictions. </a:t>
            </a:r>
          </a:p>
          <a:p>
            <a:pPr marL="342900" indent="-342900" algn="just">
              <a:buFont typeface="Arial" panose="020B0604020202020204" pitchFamily="34" charset="0"/>
              <a:buChar char="•"/>
            </a:pPr>
            <a:r>
              <a:rPr lang="en-US" sz="2400" dirty="0"/>
              <a:t>For stable control, CALOREE ensures </a:t>
            </a:r>
            <a:r>
              <a:rPr lang="en-US" sz="2400" b="1" i="1" dirty="0"/>
              <a:t>0 ≤ </a:t>
            </a:r>
            <a:r>
              <a:rPr lang="el-GR" sz="2400" b="1" i="1" dirty="0"/>
              <a:t>ρ(</a:t>
            </a:r>
            <a:r>
              <a:rPr lang="en-US" sz="2400" b="1" i="1" dirty="0"/>
              <a:t>t) &lt; 1</a:t>
            </a:r>
          </a:p>
          <a:p>
            <a:pPr marL="342900" indent="-342900" algn="just">
              <a:buFont typeface="Arial" panose="020B0604020202020204" pitchFamily="34" charset="0"/>
              <a:buChar char="•"/>
            </a:pPr>
            <a:r>
              <a:rPr lang="en-US" sz="2400" dirty="0"/>
              <a:t>﻿Small values of </a:t>
            </a:r>
            <a:r>
              <a:rPr lang="el-GR" sz="2400" dirty="0"/>
              <a:t>ρ(</a:t>
            </a:r>
            <a:r>
              <a:rPr lang="en-US" sz="2400" dirty="0"/>
              <a:t>t) eliminate error quickly, but make the controller more sensitive to the learner’s inaccuracies whereas larger </a:t>
            </a:r>
            <a:r>
              <a:rPr lang="el-GR" sz="2400" dirty="0"/>
              <a:t>ρ(</a:t>
            </a:r>
            <a:r>
              <a:rPr lang="en-US" sz="2400" dirty="0"/>
              <a:t>t) makes the system more robust at the cost of increased convergence time. </a:t>
            </a:r>
          </a:p>
          <a:p>
            <a:pPr marL="342900" indent="-342900" algn="just">
              <a:buFont typeface="Arial" panose="020B0604020202020204" pitchFamily="34" charset="0"/>
              <a:buChar char="•"/>
            </a:pPr>
            <a:endParaRPr lang="en-US" sz="2400" dirty="0"/>
          </a:p>
        </p:txBody>
      </p:sp>
      <p:sp>
        <p:nvSpPr>
          <p:cNvPr id="9" name="TextBox 8">
            <a:extLst>
              <a:ext uri="{FF2B5EF4-FFF2-40B4-BE49-F238E27FC236}">
                <a16:creationId xmlns:a16="http://schemas.microsoft.com/office/drawing/2014/main" id="{34C7F0CF-971D-584B-B569-4542A818B889}"/>
              </a:ext>
            </a:extLst>
          </p:cNvPr>
          <p:cNvSpPr txBox="1"/>
          <p:nvPr/>
        </p:nvSpPr>
        <p:spPr>
          <a:xfrm>
            <a:off x="577121" y="991222"/>
            <a:ext cx="2754024" cy="461665"/>
          </a:xfrm>
          <a:prstGeom prst="rect">
            <a:avLst/>
          </a:prstGeom>
          <a:noFill/>
        </p:spPr>
        <p:txBody>
          <a:bodyPr wrap="none" rtlCol="0">
            <a:spAutoFit/>
          </a:bodyPr>
          <a:lstStyle/>
          <a:p>
            <a:r>
              <a:rPr lang="en-US" sz="2400" b="1" dirty="0">
                <a:latin typeface="Calibri" panose="020F0502020204030204" pitchFamily="34" charset="0"/>
                <a:cs typeface="Calibri" panose="020F0502020204030204" pitchFamily="34" charset="0"/>
              </a:rPr>
              <a:t>Controlling speedup</a:t>
            </a:r>
            <a:endParaRPr lang="en-US" sz="2400" dirty="0"/>
          </a:p>
        </p:txBody>
      </p:sp>
    </p:spTree>
    <p:extLst>
      <p:ext uri="{BB962C8B-B14F-4D97-AF65-F5344CB8AC3E}">
        <p14:creationId xmlns:p14="http://schemas.microsoft.com/office/powerpoint/2010/main" val="682202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9"/>
          <p:cNvSpPr/>
          <p:nvPr/>
        </p:nvSpPr>
        <p:spPr>
          <a:xfrm>
            <a:off x="577499" y="1171263"/>
            <a:ext cx="10737200" cy="5038793"/>
          </a:xfrm>
          <a:prstGeom prst="rect">
            <a:avLst/>
          </a:prstGeom>
          <a:noFill/>
          <a:ln>
            <a:noFill/>
          </a:ln>
        </p:spPr>
        <p:txBody>
          <a:bodyPr spcFirstLastPara="1" wrap="square" lIns="120000" tIns="121900" rIns="120000" bIns="121900" anchor="t" anchorCtr="0">
            <a:normAutofit fontScale="77500" lnSpcReduction="20000"/>
          </a:bodyPr>
          <a:lstStyle/>
          <a:p>
            <a:pPr marL="152636" algn="just">
              <a:lnSpc>
                <a:spcPct val="94000"/>
              </a:lnSpc>
            </a:pPr>
            <a:r>
              <a:rPr lang="en-IN" sz="2600" b="1" dirty="0">
                <a:cs typeface="Calibri" panose="020F0502020204030204" pitchFamily="34" charset="0"/>
              </a:rPr>
              <a:t>Maity, Srijeeta, Anirban Ghose, Soumyajit Dey, and </a:t>
            </a:r>
            <a:r>
              <a:rPr lang="en-IN" sz="2600" b="1" dirty="0" err="1">
                <a:cs typeface="Calibri" panose="020F0502020204030204" pitchFamily="34" charset="0"/>
              </a:rPr>
              <a:t>Swarnendu</a:t>
            </a:r>
            <a:r>
              <a:rPr lang="en-IN" sz="2600" b="1" dirty="0">
                <a:cs typeface="Calibri" panose="020F0502020204030204" pitchFamily="34" charset="0"/>
              </a:rPr>
              <a:t> Biswas. "Thermal-aware Adaptive Platform Management for Heterogeneous Embedded Systems." </a:t>
            </a:r>
            <a:r>
              <a:rPr lang="en-IN" sz="2600" b="1" i="1" dirty="0">
                <a:cs typeface="Calibri" panose="020F0502020204030204" pitchFamily="34" charset="0"/>
              </a:rPr>
              <a:t>ACM Transactions on Embedded Computing Systems (TECS)</a:t>
            </a:r>
            <a:r>
              <a:rPr lang="en-IN" sz="2600" b="1" dirty="0">
                <a:cs typeface="Calibri" panose="020F0502020204030204" pitchFamily="34" charset="0"/>
              </a:rPr>
              <a:t> 20, no. 5s (2021): 1-28</a:t>
            </a:r>
            <a:r>
              <a:rPr lang="en" sz="3000" b="1" dirty="0">
                <a:solidFill>
                  <a:srgbClr val="000000"/>
                </a:solidFill>
                <a:ea typeface="Calibri"/>
                <a:cs typeface="Calibri" panose="020F0502020204030204" pitchFamily="34" charset="0"/>
                <a:sym typeface="Calibri"/>
              </a:rPr>
              <a:t>.</a:t>
            </a:r>
          </a:p>
          <a:p>
            <a:pPr marL="152636" algn="just">
              <a:lnSpc>
                <a:spcPct val="94000"/>
              </a:lnSpc>
            </a:pPr>
            <a:endParaRPr sz="3000" b="1" dirty="0">
              <a:cs typeface="Calibri" panose="020F0502020204030204" pitchFamily="34" charset="0"/>
              <a:sym typeface="Arial"/>
            </a:endParaRPr>
          </a:p>
          <a:p>
            <a:pPr marL="152636">
              <a:lnSpc>
                <a:spcPct val="94000"/>
              </a:lnSpc>
            </a:pPr>
            <a:endParaRPr sz="2555" dirty="0">
              <a:ea typeface="Arial"/>
              <a:cs typeface="Arial"/>
              <a:sym typeface="Arial"/>
            </a:endParaRPr>
          </a:p>
          <a:p>
            <a:pPr marL="609585" indent="-507267">
              <a:lnSpc>
                <a:spcPct val="94000"/>
              </a:lnSpc>
              <a:buClr>
                <a:srgbClr val="000000"/>
              </a:buClr>
              <a:buSzPts val="1539"/>
              <a:buFont typeface="Libre Franklin"/>
              <a:buChar char="●"/>
            </a:pPr>
            <a:r>
              <a:rPr lang="en" sz="2100" dirty="0">
                <a:solidFill>
                  <a:srgbClr val="000000"/>
                </a:solidFill>
                <a:ea typeface="Calibri"/>
                <a:cs typeface="Calibri"/>
                <a:sym typeface="Calibri"/>
              </a:rPr>
              <a:t>﻿ </a:t>
            </a:r>
            <a:r>
              <a:rPr lang="en" sz="2800" dirty="0">
                <a:solidFill>
                  <a:srgbClr val="000000"/>
                </a:solidFill>
                <a:ea typeface="Calibri"/>
                <a:cs typeface="Calibri"/>
                <a:sym typeface="Calibri"/>
              </a:rPr>
              <a:t>This paper presents a framework for adaptive dynamic thermal management for real- time systems with following contributions-</a:t>
            </a:r>
            <a:endParaRPr sz="2800" dirty="0">
              <a:ea typeface="Arial"/>
              <a:cs typeface="Arial"/>
              <a:sym typeface="Arial"/>
            </a:endParaRPr>
          </a:p>
          <a:p>
            <a:pPr>
              <a:lnSpc>
                <a:spcPct val="94000"/>
              </a:lnSpc>
            </a:pPr>
            <a:endParaRPr sz="2100" dirty="0">
              <a:ea typeface="Arial"/>
              <a:cs typeface="Arial"/>
              <a:sym typeface="Arial"/>
            </a:endParaRPr>
          </a:p>
          <a:p>
            <a:pPr marL="1219170" lvl="1" indent="-473188" algn="just">
              <a:lnSpc>
                <a:spcPct val="105000"/>
              </a:lnSpc>
              <a:buClr>
                <a:srgbClr val="0B5394"/>
              </a:buClr>
              <a:buSzPts val="1493"/>
              <a:buFont typeface="Comfortaa"/>
              <a:buChar char="●"/>
            </a:pPr>
            <a:r>
              <a:rPr lang="en-IN" sz="2800" dirty="0"/>
              <a:t>Performs online thermal management of heterogeneous CPU-GPU platforms executing multiple real-time tasks that supports dynamic changes in the job set that can result in dynamic thermal violations </a:t>
            </a:r>
          </a:p>
          <a:p>
            <a:pPr marL="1219170" lvl="1" indent="-473188" algn="just">
              <a:lnSpc>
                <a:spcPct val="105000"/>
              </a:lnSpc>
              <a:buClr>
                <a:srgbClr val="0B5394"/>
              </a:buClr>
              <a:buSzPts val="1493"/>
              <a:buFont typeface="Comfortaa"/>
              <a:buChar char="●"/>
            </a:pPr>
            <a:r>
              <a:rPr lang="en-IN" sz="2800" dirty="0"/>
              <a:t>Provides an OpenCL run-time platform manager which adaptively handles dynamic thermal violations by formulating lightweight heuristic-guided scheduling solutions </a:t>
            </a:r>
          </a:p>
          <a:p>
            <a:pPr marL="1219170" lvl="1" indent="-473188" algn="just">
              <a:lnSpc>
                <a:spcPct val="105000"/>
              </a:lnSpc>
              <a:buClr>
                <a:srgbClr val="0B5394"/>
              </a:buClr>
              <a:buSzPts val="1493"/>
              <a:buFont typeface="Comfortaa"/>
              <a:buChar char="●"/>
            </a:pPr>
            <a:r>
              <a:rPr lang="en-IN" sz="2800" dirty="0"/>
              <a:t>Considered a combination of runtime task partitioning, migration, idleness insertion, and control theoretic DVFS as scheduling moves for CPU-GPU heterogeneous systems.</a:t>
            </a:r>
            <a:endParaRPr sz="2100" dirty="0">
              <a:ea typeface="Arial"/>
              <a:cs typeface="Arial"/>
              <a:sym typeface="Arial"/>
            </a:endParaRPr>
          </a:p>
        </p:txBody>
      </p:sp>
    </p:spTree>
    <p:extLst>
      <p:ext uri="{BB962C8B-B14F-4D97-AF65-F5344CB8AC3E}">
        <p14:creationId xmlns:p14="http://schemas.microsoft.com/office/powerpoint/2010/main" val="1855529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9">
            <a:extLst>
              <a:ext uri="{FF2B5EF4-FFF2-40B4-BE49-F238E27FC236}">
                <a16:creationId xmlns:a16="http://schemas.microsoft.com/office/drawing/2014/main" id="{869EEBE8-FC6A-3B4E-8A2E-FF0A9E62314B}"/>
              </a:ext>
            </a:extLst>
          </p:cNvPr>
          <p:cNvSpPr txBox="1"/>
          <p:nvPr/>
        </p:nvSpPr>
        <p:spPr>
          <a:xfrm>
            <a:off x="7782750" y="2006472"/>
            <a:ext cx="4255925"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latin typeface="Times New Roman" panose="02020603050405020304" pitchFamily="18" charset="0"/>
                <a:cs typeface="Times New Roman" panose="02020603050405020304" pitchFamily="18" charset="0"/>
              </a:rPr>
              <a:t>Context: </a:t>
            </a:r>
            <a:r>
              <a:rPr lang="en-US" dirty="0">
                <a:latin typeface="Times New Roman" panose="02020603050405020304" pitchFamily="18" charset="0"/>
                <a:cs typeface="Times New Roman" panose="02020603050405020304" pitchFamily="18" charset="0"/>
              </a:rPr>
              <a:t>Car with ADAS approaching congested area from highway</a:t>
            </a:r>
          </a:p>
          <a:p>
            <a:pPr algn="ctr"/>
            <a:r>
              <a:rPr lang="en-US" b="1" dirty="0">
                <a:latin typeface="Times New Roman" panose="02020603050405020304" pitchFamily="18" charset="0"/>
                <a:cs typeface="Times New Roman" panose="02020603050405020304" pitchFamily="18" charset="0"/>
              </a:rPr>
              <a:t>Requirement: </a:t>
            </a:r>
            <a:r>
              <a:rPr lang="en-US" dirty="0">
                <a:latin typeface="Times New Roman" panose="02020603050405020304" pitchFamily="18" charset="0"/>
                <a:cs typeface="Times New Roman" panose="02020603050405020304" pitchFamily="18" charset="0"/>
              </a:rPr>
              <a:t>Increase rate of Pedestrian detection?</a:t>
            </a:r>
          </a:p>
          <a:p>
            <a:pPr algn="ct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EABFE9-6249-4D48-860C-C0415AA7D9F3}"/>
              </a:ext>
            </a:extLst>
          </p:cNvPr>
          <p:cNvSpPr txBox="1"/>
          <p:nvPr/>
        </p:nvSpPr>
        <p:spPr>
          <a:xfrm>
            <a:off x="4849170" y="2312825"/>
            <a:ext cx="2841835" cy="369332"/>
          </a:xfrm>
          <a:prstGeom prst="rect">
            <a:avLst/>
          </a:prstGeom>
          <a:noFill/>
          <a:ln>
            <a:solidFill>
              <a:schemeClr val="tx1"/>
            </a:solidFill>
          </a:ln>
        </p:spPr>
        <p:txBody>
          <a:bodyPr wrap="square" rtlCol="0">
            <a:spAutoFit/>
          </a:bodyPr>
          <a:lstStyle/>
          <a:p>
            <a:r>
              <a:rPr lang="en-IN" b="1" dirty="0">
                <a:latin typeface="Times New Roman" panose="02020603050405020304" pitchFamily="18" charset="0"/>
                <a:cs typeface="Times New Roman" panose="02020603050405020304" pitchFamily="18" charset="0"/>
              </a:rPr>
              <a:t>Dynamic change in job set</a:t>
            </a:r>
          </a:p>
        </p:txBody>
      </p:sp>
      <p:grpSp>
        <p:nvGrpSpPr>
          <p:cNvPr id="8" name="Group 7">
            <a:extLst>
              <a:ext uri="{FF2B5EF4-FFF2-40B4-BE49-F238E27FC236}">
                <a16:creationId xmlns:a16="http://schemas.microsoft.com/office/drawing/2014/main" id="{A18C5EAA-8B47-0B40-9C57-031E40D010DE}"/>
              </a:ext>
            </a:extLst>
          </p:cNvPr>
          <p:cNvGrpSpPr/>
          <p:nvPr/>
        </p:nvGrpSpPr>
        <p:grpSpPr>
          <a:xfrm>
            <a:off x="4794177" y="3581269"/>
            <a:ext cx="6478903" cy="1265876"/>
            <a:chOff x="5101234" y="7895639"/>
            <a:chExt cx="8286245" cy="1875999"/>
          </a:xfrm>
        </p:grpSpPr>
        <p:grpSp>
          <p:nvGrpSpPr>
            <p:cNvPr id="9" name="Group 8">
              <a:extLst>
                <a:ext uri="{FF2B5EF4-FFF2-40B4-BE49-F238E27FC236}">
                  <a16:creationId xmlns:a16="http://schemas.microsoft.com/office/drawing/2014/main" id="{49A91B93-40C3-DA4E-AC5F-256047FE027E}"/>
                </a:ext>
              </a:extLst>
            </p:cNvPr>
            <p:cNvGrpSpPr/>
            <p:nvPr/>
          </p:nvGrpSpPr>
          <p:grpSpPr>
            <a:xfrm>
              <a:off x="5377356" y="8077184"/>
              <a:ext cx="7683554" cy="1480600"/>
              <a:chOff x="5377356" y="8077184"/>
              <a:chExt cx="7683554" cy="1480600"/>
            </a:xfrm>
          </p:grpSpPr>
          <p:sp>
            <p:nvSpPr>
              <p:cNvPr id="11" name="Freeform 10">
                <a:extLst>
                  <a:ext uri="{FF2B5EF4-FFF2-40B4-BE49-F238E27FC236}">
                    <a16:creationId xmlns:a16="http://schemas.microsoft.com/office/drawing/2014/main" id="{498739DF-24DD-E042-A3E7-704031190DC6}"/>
                  </a:ext>
                </a:extLst>
              </p:cNvPr>
              <p:cNvSpPr/>
              <p:nvPr/>
            </p:nvSpPr>
            <p:spPr>
              <a:xfrm>
                <a:off x="5377356" y="8077184"/>
                <a:ext cx="2324430" cy="1448294"/>
              </a:xfrm>
              <a:custGeom>
                <a:avLst/>
                <a:gdLst>
                  <a:gd name="connsiteX0" fmla="*/ 0 w 2324430"/>
                  <a:gd name="connsiteY0" fmla="*/ 0 h 905995"/>
                  <a:gd name="connsiteX1" fmla="*/ 2324430 w 2324430"/>
                  <a:gd name="connsiteY1" fmla="*/ 0 h 905995"/>
                  <a:gd name="connsiteX2" fmla="*/ 2324430 w 2324430"/>
                  <a:gd name="connsiteY2" fmla="*/ 905995 h 905995"/>
                  <a:gd name="connsiteX3" fmla="*/ 0 w 2324430"/>
                  <a:gd name="connsiteY3" fmla="*/ 905995 h 905995"/>
                  <a:gd name="connsiteX4" fmla="*/ 0 w 2324430"/>
                  <a:gd name="connsiteY4" fmla="*/ 0 h 905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430" h="905995">
                    <a:moveTo>
                      <a:pt x="0" y="0"/>
                    </a:moveTo>
                    <a:lnTo>
                      <a:pt x="2324430" y="0"/>
                    </a:lnTo>
                    <a:lnTo>
                      <a:pt x="2324430" y="905995"/>
                    </a:lnTo>
                    <a:lnTo>
                      <a:pt x="0" y="905995"/>
                    </a:lnTo>
                    <a:lnTo>
                      <a:pt x="0" y="0"/>
                    </a:lnTo>
                    <a:close/>
                  </a:path>
                </a:pathLst>
              </a:custGeom>
              <a:solidFill>
                <a:srgbClr val="0070C0"/>
              </a:solidFill>
              <a:ln w="38100">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192024" tIns="109728" rIns="192024" bIns="109728" numCol="1" spcCol="1270" anchor="ctr" anchorCtr="0">
                <a:noAutofit/>
              </a:bodyPr>
              <a:lstStyle/>
              <a:p>
                <a:pPr algn="ctr" defTabSz="1200121">
                  <a:lnSpc>
                    <a:spcPct val="90000"/>
                  </a:lnSpc>
                  <a:spcBef>
                    <a:spcPct val="0"/>
                  </a:spcBef>
                  <a:spcAft>
                    <a:spcPct val="35000"/>
                  </a:spcAft>
                </a:pPr>
                <a:r>
                  <a:rPr lang="en-IN" sz="1600" b="1" dirty="0">
                    <a:solidFill>
                      <a:schemeClr val="bg1"/>
                    </a:solidFill>
                    <a:latin typeface="Times New Roman" panose="02020603050405020304" pitchFamily="18" charset="0"/>
                    <a:cs typeface="Times New Roman" panose="02020603050405020304" pitchFamily="18" charset="0"/>
                  </a:rPr>
                  <a:t>Dynamic Scheduling</a:t>
                </a:r>
              </a:p>
            </p:txBody>
          </p:sp>
          <p:sp>
            <p:nvSpPr>
              <p:cNvPr id="12" name="Freeform 11">
                <a:extLst>
                  <a:ext uri="{FF2B5EF4-FFF2-40B4-BE49-F238E27FC236}">
                    <a16:creationId xmlns:a16="http://schemas.microsoft.com/office/drawing/2014/main" id="{433AB646-F3B7-E74A-8EA7-862CCE813223}"/>
                  </a:ext>
                </a:extLst>
              </p:cNvPr>
              <p:cNvSpPr/>
              <p:nvPr/>
            </p:nvSpPr>
            <p:spPr>
              <a:xfrm>
                <a:off x="7819131" y="8109491"/>
                <a:ext cx="2562216" cy="1448293"/>
              </a:xfrm>
              <a:custGeom>
                <a:avLst/>
                <a:gdLst>
                  <a:gd name="connsiteX0" fmla="*/ 0 w 2324430"/>
                  <a:gd name="connsiteY0" fmla="*/ 0 h 905995"/>
                  <a:gd name="connsiteX1" fmla="*/ 2324430 w 2324430"/>
                  <a:gd name="connsiteY1" fmla="*/ 0 h 905995"/>
                  <a:gd name="connsiteX2" fmla="*/ 2324430 w 2324430"/>
                  <a:gd name="connsiteY2" fmla="*/ 905995 h 905995"/>
                  <a:gd name="connsiteX3" fmla="*/ 0 w 2324430"/>
                  <a:gd name="connsiteY3" fmla="*/ 905995 h 905995"/>
                  <a:gd name="connsiteX4" fmla="*/ 0 w 2324430"/>
                  <a:gd name="connsiteY4" fmla="*/ 0 h 905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430" h="905995">
                    <a:moveTo>
                      <a:pt x="0" y="0"/>
                    </a:moveTo>
                    <a:lnTo>
                      <a:pt x="2324430" y="0"/>
                    </a:lnTo>
                    <a:lnTo>
                      <a:pt x="2324430" y="905995"/>
                    </a:lnTo>
                    <a:lnTo>
                      <a:pt x="0" y="905995"/>
                    </a:lnTo>
                    <a:lnTo>
                      <a:pt x="0" y="0"/>
                    </a:lnTo>
                    <a:close/>
                  </a:path>
                </a:pathLst>
              </a:custGeom>
              <a:solidFill>
                <a:srgbClr val="0070C0"/>
              </a:solidFill>
              <a:ln w="38100">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192024" tIns="109728" rIns="192024" bIns="109728" numCol="1" spcCol="1270" anchor="ctr" anchorCtr="0">
                <a:noAutofit/>
              </a:bodyPr>
              <a:lstStyle/>
              <a:p>
                <a:pPr algn="ctr" defTabSz="1200121">
                  <a:lnSpc>
                    <a:spcPct val="90000"/>
                  </a:lnSpc>
                  <a:spcBef>
                    <a:spcPct val="0"/>
                  </a:spcBef>
                  <a:spcAft>
                    <a:spcPct val="35000"/>
                  </a:spcAft>
                </a:pPr>
                <a:r>
                  <a:rPr lang="en-IN" sz="1600" b="1" dirty="0">
                    <a:solidFill>
                      <a:schemeClr val="bg1"/>
                    </a:solidFill>
                    <a:latin typeface="Times New Roman" panose="02020603050405020304" pitchFamily="18" charset="0"/>
                    <a:cs typeface="Times New Roman" panose="02020603050405020304" pitchFamily="18" charset="0"/>
                  </a:rPr>
                  <a:t>Real-time constraint </a:t>
                </a:r>
              </a:p>
            </p:txBody>
          </p:sp>
          <p:sp>
            <p:nvSpPr>
              <p:cNvPr id="13" name="Freeform 12">
                <a:extLst>
                  <a:ext uri="{FF2B5EF4-FFF2-40B4-BE49-F238E27FC236}">
                    <a16:creationId xmlns:a16="http://schemas.microsoft.com/office/drawing/2014/main" id="{7BE85AFC-49E5-4A4C-A1C9-BFD4A7D765CC}"/>
                  </a:ext>
                </a:extLst>
              </p:cNvPr>
              <p:cNvSpPr/>
              <p:nvPr/>
            </p:nvSpPr>
            <p:spPr>
              <a:xfrm>
                <a:off x="10498694" y="8085072"/>
                <a:ext cx="2562216" cy="1448294"/>
              </a:xfrm>
              <a:custGeom>
                <a:avLst/>
                <a:gdLst>
                  <a:gd name="connsiteX0" fmla="*/ 0 w 2324430"/>
                  <a:gd name="connsiteY0" fmla="*/ 0 h 905995"/>
                  <a:gd name="connsiteX1" fmla="*/ 2324430 w 2324430"/>
                  <a:gd name="connsiteY1" fmla="*/ 0 h 905995"/>
                  <a:gd name="connsiteX2" fmla="*/ 2324430 w 2324430"/>
                  <a:gd name="connsiteY2" fmla="*/ 905995 h 905995"/>
                  <a:gd name="connsiteX3" fmla="*/ 0 w 2324430"/>
                  <a:gd name="connsiteY3" fmla="*/ 905995 h 905995"/>
                  <a:gd name="connsiteX4" fmla="*/ 0 w 2324430"/>
                  <a:gd name="connsiteY4" fmla="*/ 0 h 905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430" h="905995">
                    <a:moveTo>
                      <a:pt x="0" y="0"/>
                    </a:moveTo>
                    <a:lnTo>
                      <a:pt x="2324430" y="0"/>
                    </a:lnTo>
                    <a:lnTo>
                      <a:pt x="2324430" y="905995"/>
                    </a:lnTo>
                    <a:lnTo>
                      <a:pt x="0" y="905995"/>
                    </a:lnTo>
                    <a:lnTo>
                      <a:pt x="0" y="0"/>
                    </a:lnTo>
                    <a:close/>
                  </a:path>
                </a:pathLst>
              </a:custGeom>
              <a:solidFill>
                <a:srgbClr val="0070C0"/>
              </a:solidFill>
              <a:ln w="38100">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192024" tIns="109728" rIns="192024" bIns="109728" numCol="1" spcCol="1270" anchor="ctr" anchorCtr="0">
                <a:noAutofit/>
              </a:bodyPr>
              <a:lstStyle/>
              <a:p>
                <a:pPr algn="ctr" defTabSz="1200121">
                  <a:lnSpc>
                    <a:spcPct val="90000"/>
                  </a:lnSpc>
                  <a:spcBef>
                    <a:spcPct val="0"/>
                  </a:spcBef>
                  <a:spcAft>
                    <a:spcPct val="35000"/>
                  </a:spcAft>
                </a:pPr>
                <a:r>
                  <a:rPr lang="en-IN" sz="1600" b="1" dirty="0">
                    <a:solidFill>
                      <a:schemeClr val="bg1"/>
                    </a:solidFill>
                    <a:latin typeface="Times New Roman" panose="02020603050405020304" pitchFamily="18" charset="0"/>
                    <a:cs typeface="Times New Roman" panose="02020603050405020304" pitchFamily="18" charset="0"/>
                  </a:rPr>
                  <a:t>Thermal constraint </a:t>
                </a:r>
              </a:p>
            </p:txBody>
          </p:sp>
        </p:grpSp>
        <p:sp>
          <p:nvSpPr>
            <p:cNvPr id="10" name="Rounded Rectangle 9">
              <a:extLst>
                <a:ext uri="{FF2B5EF4-FFF2-40B4-BE49-F238E27FC236}">
                  <a16:creationId xmlns:a16="http://schemas.microsoft.com/office/drawing/2014/main" id="{8D4C4726-FDDF-7A4D-8ABD-5AA567E37D51}"/>
                </a:ext>
              </a:extLst>
            </p:cNvPr>
            <p:cNvSpPr/>
            <p:nvPr/>
          </p:nvSpPr>
          <p:spPr>
            <a:xfrm>
              <a:off x="5101234" y="7895639"/>
              <a:ext cx="8286245" cy="1875999"/>
            </a:xfrm>
            <a:prstGeom prst="roundRect">
              <a:avLst/>
            </a:prstGeom>
            <a:noFill/>
            <a:ln w="762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grpSp>
      <p:sp>
        <p:nvSpPr>
          <p:cNvPr id="14" name="Oval 13">
            <a:extLst>
              <a:ext uri="{FF2B5EF4-FFF2-40B4-BE49-F238E27FC236}">
                <a16:creationId xmlns:a16="http://schemas.microsoft.com/office/drawing/2014/main" id="{00CEEDE8-EF5A-7345-AC74-8C66F8CAF682}"/>
              </a:ext>
            </a:extLst>
          </p:cNvPr>
          <p:cNvSpPr/>
          <p:nvPr/>
        </p:nvSpPr>
        <p:spPr>
          <a:xfrm>
            <a:off x="5918793" y="5522117"/>
            <a:ext cx="3466324" cy="74119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Need for </a:t>
            </a:r>
            <a:r>
              <a:rPr lang="en-IN" sz="1400" b="1" dirty="0">
                <a:solidFill>
                  <a:schemeClr val="tx1"/>
                </a:solidFill>
                <a:latin typeface="Times New Roman" panose="02020603050405020304" pitchFamily="18" charset="0"/>
                <a:cs typeface="Times New Roman" panose="02020603050405020304" pitchFamily="18" charset="0"/>
              </a:rPr>
              <a:t>adaptive, lightweight, thermal aware resource manager </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5" name="Down Arrow 14">
            <a:extLst>
              <a:ext uri="{FF2B5EF4-FFF2-40B4-BE49-F238E27FC236}">
                <a16:creationId xmlns:a16="http://schemas.microsoft.com/office/drawing/2014/main" id="{CB0D7039-BE27-E24C-A57A-5ED7554C1BF0}"/>
              </a:ext>
            </a:extLst>
          </p:cNvPr>
          <p:cNvSpPr/>
          <p:nvPr/>
        </p:nvSpPr>
        <p:spPr>
          <a:xfrm>
            <a:off x="7459854" y="5020410"/>
            <a:ext cx="322896" cy="369332"/>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latin typeface="Times New Roman" panose="02020603050405020304" pitchFamily="18" charset="0"/>
              <a:cs typeface="Times New Roman" panose="02020603050405020304" pitchFamily="18" charset="0"/>
            </a:endParaRPr>
          </a:p>
        </p:txBody>
      </p:sp>
      <p:sp>
        <p:nvSpPr>
          <p:cNvPr id="16" name="Bevel 15">
            <a:extLst>
              <a:ext uri="{FF2B5EF4-FFF2-40B4-BE49-F238E27FC236}">
                <a16:creationId xmlns:a16="http://schemas.microsoft.com/office/drawing/2014/main" id="{E2D54ADF-BE10-8943-A04C-487FA7919190}"/>
              </a:ext>
            </a:extLst>
          </p:cNvPr>
          <p:cNvSpPr/>
          <p:nvPr/>
        </p:nvSpPr>
        <p:spPr>
          <a:xfrm>
            <a:off x="10086987" y="5279311"/>
            <a:ext cx="1861504" cy="978116"/>
          </a:xfrm>
          <a:prstGeom prst="bevel">
            <a:avLst/>
          </a:prstGeom>
          <a:solidFill>
            <a:schemeClr val="accent2">
              <a:lumMod val="40000"/>
              <a:lumOff val="60000"/>
            </a:schemeClr>
          </a:solidFill>
          <a:ln>
            <a:solidFill>
              <a:schemeClr val="accent4">
                <a:lumMod val="60000"/>
                <a:lumOff val="40000"/>
              </a:schemeClr>
            </a:solidFill>
          </a:ln>
          <a:effectLst>
            <a:glow rad="84782">
              <a:schemeClr val="accent4">
                <a:lumMod val="60000"/>
                <a:lumOff val="4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A-DTM</a:t>
            </a:r>
          </a:p>
        </p:txBody>
      </p:sp>
      <p:sp>
        <p:nvSpPr>
          <p:cNvPr id="17" name="Rectangle 16">
            <a:extLst>
              <a:ext uri="{FF2B5EF4-FFF2-40B4-BE49-F238E27FC236}">
                <a16:creationId xmlns:a16="http://schemas.microsoft.com/office/drawing/2014/main" id="{B906DB40-EFB6-C14F-A6DE-91467E5E37FB}"/>
              </a:ext>
            </a:extLst>
          </p:cNvPr>
          <p:cNvSpPr/>
          <p:nvPr/>
        </p:nvSpPr>
        <p:spPr>
          <a:xfrm>
            <a:off x="9014378" y="6389801"/>
            <a:ext cx="3580023" cy="369332"/>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Proposed  framework</a:t>
            </a:r>
          </a:p>
        </p:txBody>
      </p:sp>
      <p:sp>
        <p:nvSpPr>
          <p:cNvPr id="18" name="Down Arrow 17">
            <a:extLst>
              <a:ext uri="{FF2B5EF4-FFF2-40B4-BE49-F238E27FC236}">
                <a16:creationId xmlns:a16="http://schemas.microsoft.com/office/drawing/2014/main" id="{5CE45774-DD2D-644D-AC41-523E3B4ABEDF}"/>
              </a:ext>
            </a:extLst>
          </p:cNvPr>
          <p:cNvSpPr/>
          <p:nvPr/>
        </p:nvSpPr>
        <p:spPr>
          <a:xfrm>
            <a:off x="5696438" y="2911103"/>
            <a:ext cx="322896" cy="369332"/>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latin typeface="Times New Roman" panose="02020603050405020304" pitchFamily="18" charset="0"/>
              <a:cs typeface="Times New Roman" panose="02020603050405020304" pitchFamily="18" charset="0"/>
            </a:endParaRPr>
          </a:p>
        </p:txBody>
      </p:sp>
      <p:sp>
        <p:nvSpPr>
          <p:cNvPr id="19" name="Down Arrow 18">
            <a:extLst>
              <a:ext uri="{FF2B5EF4-FFF2-40B4-BE49-F238E27FC236}">
                <a16:creationId xmlns:a16="http://schemas.microsoft.com/office/drawing/2014/main" id="{EDAC48F6-F22F-E045-8C42-66AF93994D83}"/>
              </a:ext>
            </a:extLst>
          </p:cNvPr>
          <p:cNvSpPr/>
          <p:nvPr/>
        </p:nvSpPr>
        <p:spPr>
          <a:xfrm rot="16200000">
            <a:off x="9574604" y="5681166"/>
            <a:ext cx="322896" cy="369332"/>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latin typeface="Times New Roman" panose="02020603050405020304" pitchFamily="18" charset="0"/>
              <a:cs typeface="Times New Roman" panose="02020603050405020304" pitchFamily="18" charset="0"/>
            </a:endParaRPr>
          </a:p>
        </p:txBody>
      </p:sp>
      <p:sp>
        <p:nvSpPr>
          <p:cNvPr id="20" name="Google Shape;213;p16">
            <a:extLst>
              <a:ext uri="{FF2B5EF4-FFF2-40B4-BE49-F238E27FC236}">
                <a16:creationId xmlns:a16="http://schemas.microsoft.com/office/drawing/2014/main" id="{B8723A8D-ED75-AA47-9C4D-1190C2CF3E39}"/>
              </a:ext>
            </a:extLst>
          </p:cNvPr>
          <p:cNvSpPr/>
          <p:nvPr/>
        </p:nvSpPr>
        <p:spPr>
          <a:xfrm>
            <a:off x="327501" y="552446"/>
            <a:ext cx="11754678" cy="918800"/>
          </a:xfrm>
          <a:prstGeom prst="rect">
            <a:avLst/>
          </a:prstGeom>
          <a:noFill/>
          <a:ln>
            <a:noFill/>
          </a:ln>
        </p:spPr>
        <p:txBody>
          <a:bodyPr spcFirstLastPara="1" wrap="square" lIns="120000" tIns="121900" rIns="120000" bIns="121900" anchor="b" anchorCtr="0">
            <a:noAutofit/>
          </a:bodyPr>
          <a:lstStyle/>
          <a:p>
            <a:pPr lvl="0">
              <a:lnSpc>
                <a:spcPct val="89000"/>
              </a:lnSpc>
            </a:pPr>
            <a:r>
              <a:rPr lang="en-IN" sz="3200" b="1" dirty="0">
                <a:latin typeface="Calibri" panose="020F0502020204030204" pitchFamily="34" charset="0"/>
                <a:cs typeface="Calibri" panose="020F0502020204030204" pitchFamily="34" charset="0"/>
              </a:rPr>
              <a:t>Thermal-aware Adaptive Platform Management for Heterogeneous Embedded Systems</a:t>
            </a:r>
            <a:endParaRPr sz="3200" dirty="0">
              <a:latin typeface="Arial"/>
              <a:ea typeface="Arial"/>
              <a:cs typeface="Arial"/>
              <a:sym typeface="Arial"/>
            </a:endParaRPr>
          </a:p>
        </p:txBody>
      </p:sp>
      <p:sp>
        <p:nvSpPr>
          <p:cNvPr id="21" name="TextBox 20">
            <a:extLst>
              <a:ext uri="{FF2B5EF4-FFF2-40B4-BE49-F238E27FC236}">
                <a16:creationId xmlns:a16="http://schemas.microsoft.com/office/drawing/2014/main" id="{344BC86F-0583-7545-ACDE-41C9A8D7CF6C}"/>
              </a:ext>
            </a:extLst>
          </p:cNvPr>
          <p:cNvSpPr txBox="1"/>
          <p:nvPr/>
        </p:nvSpPr>
        <p:spPr>
          <a:xfrm>
            <a:off x="207967" y="1991531"/>
            <a:ext cx="4360843" cy="1938992"/>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t>Designing an efficient thermal-aware, adaptive resource manager, that is cognizant of the application performance, as well as the thermal profile, is a challenging problem for heterogeneous multi-cores.</a:t>
            </a:r>
          </a:p>
        </p:txBody>
      </p:sp>
      <p:sp>
        <p:nvSpPr>
          <p:cNvPr id="22" name="TextBox 21">
            <a:extLst>
              <a:ext uri="{FF2B5EF4-FFF2-40B4-BE49-F238E27FC236}">
                <a16:creationId xmlns:a16="http://schemas.microsoft.com/office/drawing/2014/main" id="{F16079CA-784D-5542-AA7A-20281C54C935}"/>
              </a:ext>
            </a:extLst>
          </p:cNvPr>
          <p:cNvSpPr txBox="1"/>
          <p:nvPr/>
        </p:nvSpPr>
        <p:spPr>
          <a:xfrm>
            <a:off x="207967" y="4143032"/>
            <a:ext cx="3999183" cy="2246769"/>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Prior work does not address the issue of real-time task scheduling in CPU-GPU integrated systems while handling thermal violations in case of dynamic workload modifications</a:t>
            </a:r>
          </a:p>
          <a:p>
            <a:pPr algn="just"/>
            <a:endParaRPr lang="en-US" sz="2000" dirty="0"/>
          </a:p>
        </p:txBody>
      </p:sp>
    </p:spTree>
    <p:extLst>
      <p:ext uri="{BB962C8B-B14F-4D97-AF65-F5344CB8AC3E}">
        <p14:creationId xmlns:p14="http://schemas.microsoft.com/office/powerpoint/2010/main" val="195477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up)">
                                      <p:cBhvr>
                                        <p:cTn id="20" dur="500"/>
                                        <p:tgtEl>
                                          <p:spTgt spid="1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p:tgtEl>
                                          <p:spTgt spid="17"/>
                                        </p:tgtEl>
                                        <p:attrNameLst>
                                          <p:attrName>ppt_y</p:attrName>
                                        </p:attrNameLst>
                                      </p:cBhvr>
                                      <p:tavLst>
                                        <p:tav tm="0">
                                          <p:val>
                                            <p:strVal val="#ppt_y+#ppt_h*1.125000"/>
                                          </p:val>
                                        </p:tav>
                                        <p:tav tm="100000">
                                          <p:val>
                                            <p:strVal val="#ppt_y"/>
                                          </p:val>
                                        </p:tav>
                                      </p:tavLst>
                                    </p:anim>
                                    <p:animEffect transition="in" filter="wipe(up)">
                                      <p:cBhvr>
                                        <p:cTn id="24" dur="500"/>
                                        <p:tgtEl>
                                          <p:spTgt spid="17"/>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4" grpId="0" animBg="1"/>
      <p:bldP spid="15" grpId="0" animBg="1"/>
      <p:bldP spid="16" grpId="0" animBg="1"/>
      <p:bldP spid="17" grpId="0"/>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6E3232-1BBD-6747-9DBA-8C73D27B7120}"/>
              </a:ext>
            </a:extLst>
          </p:cNvPr>
          <p:cNvSpPr>
            <a:spLocks noGrp="1"/>
          </p:cNvSpPr>
          <p:nvPr>
            <p:ph type="subTitle" idx="1"/>
          </p:nvPr>
        </p:nvSpPr>
        <p:spPr>
          <a:xfrm>
            <a:off x="563316" y="1958291"/>
            <a:ext cx="6720351" cy="4471200"/>
          </a:xfrm>
        </p:spPr>
        <p:txBody>
          <a:bodyPr/>
          <a:lstStyle/>
          <a:p>
            <a:pPr marL="457200" indent="-457200" algn="just">
              <a:buFont typeface="Arial" panose="020B0604020202020204" pitchFamily="34" charset="0"/>
              <a:buChar char="•"/>
            </a:pPr>
            <a:r>
              <a:rPr lang="en-IN" sz="2400" dirty="0"/>
              <a:t>OpenCL (Open Computing Language) is a framework for writing programs that execute across heterogeneous platforms. It provides a standard interface for parallel computing using task and data level parallelism on different compute devices such as CPU, GPU, FPGA and DSP.</a:t>
            </a:r>
          </a:p>
          <a:p>
            <a:pPr marL="457200" indent="-4572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Partitioning tasks in the context of OpenCL applications entail splitting the data space to be processed by the task/kernel into segments and processing the segments concurrently or sequentially using the devices of the heterogeneous system.</a:t>
            </a:r>
          </a:p>
          <a:p>
            <a:pPr marL="457200" indent="-457200" algn="just">
              <a:buFont typeface="Arial" panose="020B0604020202020204" pitchFamily="34" charset="0"/>
              <a:buChar char="•"/>
            </a:pPr>
            <a:endParaRPr lang="en-IN" sz="2400" dirty="0"/>
          </a:p>
          <a:p>
            <a:pPr marL="457200" indent="-457200" algn="just">
              <a:buFont typeface="Arial" panose="020B0604020202020204" pitchFamily="34" charset="0"/>
              <a:buChar char="•"/>
            </a:pPr>
            <a:endParaRPr lang="en-US" sz="2400" dirty="0"/>
          </a:p>
        </p:txBody>
      </p:sp>
      <p:sp>
        <p:nvSpPr>
          <p:cNvPr id="4" name="Google Shape;213;p16">
            <a:extLst>
              <a:ext uri="{FF2B5EF4-FFF2-40B4-BE49-F238E27FC236}">
                <a16:creationId xmlns:a16="http://schemas.microsoft.com/office/drawing/2014/main" id="{3F26C9E3-7768-7145-8D3C-03690FCA05EF}"/>
              </a:ext>
            </a:extLst>
          </p:cNvPr>
          <p:cNvSpPr/>
          <p:nvPr/>
        </p:nvSpPr>
        <p:spPr>
          <a:xfrm>
            <a:off x="218181" y="417534"/>
            <a:ext cx="11754678" cy="918800"/>
          </a:xfrm>
          <a:prstGeom prst="rect">
            <a:avLst/>
          </a:prstGeom>
          <a:noFill/>
          <a:ln>
            <a:noFill/>
          </a:ln>
        </p:spPr>
        <p:txBody>
          <a:bodyPr spcFirstLastPara="1" wrap="square" lIns="120000" tIns="121900" rIns="120000" bIns="121900" anchor="b" anchorCtr="0">
            <a:noAutofit/>
          </a:bodyPr>
          <a:lstStyle/>
          <a:p>
            <a:pPr lvl="0">
              <a:lnSpc>
                <a:spcPct val="89000"/>
              </a:lnSpc>
            </a:pPr>
            <a:r>
              <a:rPr lang="en-IN" sz="3200" b="1" dirty="0">
                <a:latin typeface="Calibri" panose="020F0502020204030204" pitchFamily="34" charset="0"/>
                <a:cs typeface="Calibri" panose="020F0502020204030204" pitchFamily="34" charset="0"/>
              </a:rPr>
              <a:t>Thermal-aware Adaptive Platform Management for Heterogeneous Embedded Systems</a:t>
            </a:r>
            <a:endParaRPr sz="3200" dirty="0">
              <a:latin typeface="Arial"/>
              <a:ea typeface="Arial"/>
              <a:cs typeface="Arial"/>
              <a:sym typeface="Arial"/>
            </a:endParaRPr>
          </a:p>
        </p:txBody>
      </p:sp>
      <p:grpSp>
        <p:nvGrpSpPr>
          <p:cNvPr id="5" name="Google Shape;129;p21">
            <a:extLst>
              <a:ext uri="{FF2B5EF4-FFF2-40B4-BE49-F238E27FC236}">
                <a16:creationId xmlns:a16="http://schemas.microsoft.com/office/drawing/2014/main" id="{1DC6DCC4-F28C-2441-9324-1752EF9D9D51}"/>
              </a:ext>
            </a:extLst>
          </p:cNvPr>
          <p:cNvGrpSpPr/>
          <p:nvPr/>
        </p:nvGrpSpPr>
        <p:grpSpPr>
          <a:xfrm>
            <a:off x="8340421" y="1141550"/>
            <a:ext cx="4047491" cy="2640784"/>
            <a:chOff x="307211" y="3894191"/>
            <a:chExt cx="5407800" cy="2946432"/>
          </a:xfrm>
        </p:grpSpPr>
        <p:grpSp>
          <p:nvGrpSpPr>
            <p:cNvPr id="6" name="Google Shape;130;p21">
              <a:extLst>
                <a:ext uri="{FF2B5EF4-FFF2-40B4-BE49-F238E27FC236}">
                  <a16:creationId xmlns:a16="http://schemas.microsoft.com/office/drawing/2014/main" id="{98C14537-F685-D34F-9886-092C7B164E8A}"/>
                </a:ext>
              </a:extLst>
            </p:cNvPr>
            <p:cNvGrpSpPr/>
            <p:nvPr/>
          </p:nvGrpSpPr>
          <p:grpSpPr>
            <a:xfrm>
              <a:off x="320708" y="3894191"/>
              <a:ext cx="3828394" cy="2509802"/>
              <a:chOff x="320708" y="3894191"/>
              <a:chExt cx="3828394" cy="2509802"/>
            </a:xfrm>
          </p:grpSpPr>
          <p:sp>
            <p:nvSpPr>
              <p:cNvPr id="8" name="Google Shape;131;p21">
                <a:extLst>
                  <a:ext uri="{FF2B5EF4-FFF2-40B4-BE49-F238E27FC236}">
                    <a16:creationId xmlns:a16="http://schemas.microsoft.com/office/drawing/2014/main" id="{1F3E2533-5D67-884F-AB3A-F786372916F8}"/>
                  </a:ext>
                </a:extLst>
              </p:cNvPr>
              <p:cNvSpPr/>
              <p:nvPr/>
            </p:nvSpPr>
            <p:spPr>
              <a:xfrm>
                <a:off x="320708" y="3894191"/>
                <a:ext cx="3522000" cy="2509802"/>
              </a:xfrm>
              <a:prstGeom prst="rect">
                <a:avLst/>
              </a:prstGeom>
              <a:solidFill>
                <a:schemeClr val="bg1">
                  <a:alpha val="49800"/>
                </a:schemeClr>
              </a:solidFill>
              <a:ln w="25400" cap="flat" cmpd="sng">
                <a:solidFill>
                  <a:srgbClr val="000000"/>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rgbClr val="000000"/>
                  </a:solidFill>
                  <a:latin typeface="Times New Roman" panose="02020603050405020304" pitchFamily="18" charset="0"/>
                  <a:ea typeface="Calibri"/>
                  <a:cs typeface="Times New Roman" panose="02020603050405020304" pitchFamily="18" charset="0"/>
                  <a:sym typeface="Calibri"/>
                </a:endParaRPr>
              </a:p>
            </p:txBody>
          </p:sp>
          <p:grpSp>
            <p:nvGrpSpPr>
              <p:cNvPr id="9" name="Google Shape;132;p21">
                <a:extLst>
                  <a:ext uri="{FF2B5EF4-FFF2-40B4-BE49-F238E27FC236}">
                    <a16:creationId xmlns:a16="http://schemas.microsoft.com/office/drawing/2014/main" id="{4F0BB0DC-7127-5149-B01B-0316FD80B18C}"/>
                  </a:ext>
                </a:extLst>
              </p:cNvPr>
              <p:cNvGrpSpPr/>
              <p:nvPr/>
            </p:nvGrpSpPr>
            <p:grpSpPr>
              <a:xfrm>
                <a:off x="508486" y="4068456"/>
                <a:ext cx="3640616" cy="2092440"/>
                <a:chOff x="382970" y="4049877"/>
                <a:chExt cx="3759414" cy="2107403"/>
              </a:xfrm>
            </p:grpSpPr>
            <p:grpSp>
              <p:nvGrpSpPr>
                <p:cNvPr id="10" name="Google Shape;133;p21">
                  <a:extLst>
                    <a:ext uri="{FF2B5EF4-FFF2-40B4-BE49-F238E27FC236}">
                      <a16:creationId xmlns:a16="http://schemas.microsoft.com/office/drawing/2014/main" id="{1FEDFD4F-4654-4148-BB52-410E31F2A91C}"/>
                    </a:ext>
                  </a:extLst>
                </p:cNvPr>
                <p:cNvGrpSpPr/>
                <p:nvPr/>
              </p:nvGrpSpPr>
              <p:grpSpPr>
                <a:xfrm>
                  <a:off x="382970" y="4049877"/>
                  <a:ext cx="3759414" cy="2107403"/>
                  <a:chOff x="237050" y="3969860"/>
                  <a:chExt cx="3759414" cy="2107403"/>
                </a:xfrm>
              </p:grpSpPr>
              <p:sp>
                <p:nvSpPr>
                  <p:cNvPr id="12" name="Google Shape;134;p21">
                    <a:extLst>
                      <a:ext uri="{FF2B5EF4-FFF2-40B4-BE49-F238E27FC236}">
                        <a16:creationId xmlns:a16="http://schemas.microsoft.com/office/drawing/2014/main" id="{68B0B74F-231D-8346-BA43-7ECF9E7BFF8C}"/>
                      </a:ext>
                    </a:extLst>
                  </p:cNvPr>
                  <p:cNvSpPr/>
                  <p:nvPr/>
                </p:nvSpPr>
                <p:spPr>
                  <a:xfrm>
                    <a:off x="250305" y="4640263"/>
                    <a:ext cx="2350200" cy="1437000"/>
                  </a:xfrm>
                  <a:prstGeom prst="ellipse">
                    <a:avLst/>
                  </a:prstGeom>
                  <a:solidFill>
                    <a:srgbClr val="50B4C8">
                      <a:alpha val="41960"/>
                    </a:srgbClr>
                  </a:solidFill>
                  <a:ln w="25400" cap="flat" cmpd="sng">
                    <a:solidFill>
                      <a:srgbClr val="000000"/>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5;p21">
                    <a:extLst>
                      <a:ext uri="{FF2B5EF4-FFF2-40B4-BE49-F238E27FC236}">
                        <a16:creationId xmlns:a16="http://schemas.microsoft.com/office/drawing/2014/main" id="{C2953B62-6C27-704F-81C3-65AC26EA2F8B}"/>
                      </a:ext>
                    </a:extLst>
                  </p:cNvPr>
                  <p:cNvSpPr/>
                  <p:nvPr/>
                </p:nvSpPr>
                <p:spPr>
                  <a:xfrm>
                    <a:off x="237050" y="3969860"/>
                    <a:ext cx="2313901" cy="1577700"/>
                  </a:xfrm>
                  <a:prstGeom prst="ellipse">
                    <a:avLst/>
                  </a:prstGeom>
                  <a:solidFill>
                    <a:srgbClr val="FFFF00">
                      <a:alpha val="41960"/>
                    </a:srgbClr>
                  </a:solidFill>
                  <a:ln w="25400" cap="flat" cmpd="sng">
                    <a:solidFill>
                      <a:srgbClr val="000000"/>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6;p21">
                    <a:extLst>
                      <a:ext uri="{FF2B5EF4-FFF2-40B4-BE49-F238E27FC236}">
                        <a16:creationId xmlns:a16="http://schemas.microsoft.com/office/drawing/2014/main" id="{7F83CE6F-9719-E64A-A01C-8592C7633F6D}"/>
                      </a:ext>
                    </a:extLst>
                  </p:cNvPr>
                  <p:cNvSpPr/>
                  <p:nvPr/>
                </p:nvSpPr>
                <p:spPr>
                  <a:xfrm>
                    <a:off x="1334415" y="4002610"/>
                    <a:ext cx="2170200" cy="1577700"/>
                  </a:xfrm>
                  <a:prstGeom prst="ellipse">
                    <a:avLst/>
                  </a:prstGeom>
                  <a:solidFill>
                    <a:srgbClr val="A376C4">
                      <a:alpha val="43920"/>
                    </a:srgbClr>
                  </a:solidFill>
                  <a:ln w="25400" cap="flat" cmpd="sng">
                    <a:solidFill>
                      <a:srgbClr val="000000"/>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7;p21">
                    <a:extLst>
                      <a:ext uri="{FF2B5EF4-FFF2-40B4-BE49-F238E27FC236}">
                        <a16:creationId xmlns:a16="http://schemas.microsoft.com/office/drawing/2014/main" id="{B167DED7-80FA-6541-B98F-077C47A5AAD2}"/>
                      </a:ext>
                    </a:extLst>
                  </p:cNvPr>
                  <p:cNvSpPr/>
                  <p:nvPr/>
                </p:nvSpPr>
                <p:spPr>
                  <a:xfrm>
                    <a:off x="1118375" y="4631469"/>
                    <a:ext cx="2350200" cy="1437000"/>
                  </a:xfrm>
                  <a:prstGeom prst="ellipse">
                    <a:avLst/>
                  </a:prstGeom>
                  <a:solidFill>
                    <a:srgbClr val="92D050">
                      <a:alpha val="31760"/>
                    </a:srgbClr>
                  </a:solidFill>
                  <a:ln w="25400" cap="flat" cmpd="sng">
                    <a:solidFill>
                      <a:srgbClr val="000000"/>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16" name="Google Shape;138;p21">
                    <a:extLst>
                      <a:ext uri="{FF2B5EF4-FFF2-40B4-BE49-F238E27FC236}">
                        <a16:creationId xmlns:a16="http://schemas.microsoft.com/office/drawing/2014/main" id="{CB5E5608-3A38-F342-9910-FD29B5381301}"/>
                      </a:ext>
                    </a:extLst>
                  </p:cNvPr>
                  <p:cNvSpPr txBox="1"/>
                  <p:nvPr/>
                </p:nvSpPr>
                <p:spPr>
                  <a:xfrm>
                    <a:off x="301445" y="4180485"/>
                    <a:ext cx="1283699" cy="369300"/>
                  </a:xfrm>
                  <a:prstGeom prst="rect">
                    <a:avLst/>
                  </a:prstGeom>
                  <a:noFill/>
                  <a:ln>
                    <a:noFill/>
                  </a:ln>
                </p:spPr>
                <p:txBody>
                  <a:bodyPr spcFirstLastPara="1" wrap="square" lIns="121900" tIns="60933" rIns="121900" bIns="60933" anchor="t" anchorCtr="0">
                    <a:noAutofit/>
                  </a:bodyPr>
                  <a:lstStyle/>
                  <a:p>
                    <a:r>
                      <a:rPr lang="en" sz="1600" b="1" dirty="0">
                        <a:solidFill>
                          <a:srgbClr val="000000"/>
                        </a:solidFill>
                        <a:latin typeface="Times New Roman" panose="02020603050405020304" pitchFamily="18" charset="0"/>
                        <a:ea typeface="Calibri"/>
                        <a:cs typeface="Times New Roman" panose="02020603050405020304" pitchFamily="18" charset="0"/>
                        <a:sym typeface="Calibri"/>
                      </a:rPr>
                      <a:t>CPU</a:t>
                    </a:r>
                    <a:endParaRPr sz="1600" dirty="0">
                      <a:latin typeface="Times New Roman" panose="02020603050405020304" pitchFamily="18" charset="0"/>
                      <a:cs typeface="Times New Roman" panose="02020603050405020304" pitchFamily="18" charset="0"/>
                    </a:endParaRPr>
                  </a:p>
                </p:txBody>
              </p:sp>
              <p:sp>
                <p:nvSpPr>
                  <p:cNvPr id="17" name="Google Shape;139;p21">
                    <a:extLst>
                      <a:ext uri="{FF2B5EF4-FFF2-40B4-BE49-F238E27FC236}">
                        <a16:creationId xmlns:a16="http://schemas.microsoft.com/office/drawing/2014/main" id="{335CE401-8FE0-3941-852F-FF6DE905338E}"/>
                      </a:ext>
                    </a:extLst>
                  </p:cNvPr>
                  <p:cNvSpPr txBox="1"/>
                  <p:nvPr/>
                </p:nvSpPr>
                <p:spPr>
                  <a:xfrm>
                    <a:off x="2349269" y="4248510"/>
                    <a:ext cx="1401383" cy="369300"/>
                  </a:xfrm>
                  <a:prstGeom prst="rect">
                    <a:avLst/>
                  </a:prstGeom>
                  <a:noFill/>
                  <a:ln>
                    <a:noFill/>
                  </a:ln>
                </p:spPr>
                <p:txBody>
                  <a:bodyPr spcFirstLastPara="1" wrap="square" lIns="121900" tIns="60933" rIns="121900" bIns="60933" anchor="t" anchorCtr="0">
                    <a:noAutofit/>
                  </a:bodyPr>
                  <a:lstStyle/>
                  <a:p>
                    <a:r>
                      <a:rPr lang="en" sz="1600" b="1" dirty="0">
                        <a:solidFill>
                          <a:srgbClr val="000000"/>
                        </a:solidFill>
                        <a:latin typeface="Times New Roman" panose="02020603050405020304" pitchFamily="18" charset="0"/>
                        <a:ea typeface="Calibri"/>
                        <a:cs typeface="Times New Roman" panose="02020603050405020304" pitchFamily="18" charset="0"/>
                        <a:sym typeface="Calibri"/>
                      </a:rPr>
                      <a:t>GPU</a:t>
                    </a:r>
                    <a:endParaRPr sz="1600" dirty="0">
                      <a:latin typeface="Times New Roman" panose="02020603050405020304" pitchFamily="18" charset="0"/>
                      <a:cs typeface="Times New Roman" panose="02020603050405020304" pitchFamily="18" charset="0"/>
                    </a:endParaRPr>
                  </a:p>
                </p:txBody>
              </p:sp>
              <p:sp>
                <p:nvSpPr>
                  <p:cNvPr id="18" name="Google Shape;140;p21">
                    <a:extLst>
                      <a:ext uri="{FF2B5EF4-FFF2-40B4-BE49-F238E27FC236}">
                        <a16:creationId xmlns:a16="http://schemas.microsoft.com/office/drawing/2014/main" id="{695FFEDF-B6EE-5A45-ADC4-3EC09FA27A01}"/>
                      </a:ext>
                    </a:extLst>
                  </p:cNvPr>
                  <p:cNvSpPr txBox="1"/>
                  <p:nvPr/>
                </p:nvSpPr>
                <p:spPr>
                  <a:xfrm>
                    <a:off x="372279" y="5495883"/>
                    <a:ext cx="1383049" cy="369300"/>
                  </a:xfrm>
                  <a:prstGeom prst="rect">
                    <a:avLst/>
                  </a:prstGeom>
                  <a:noFill/>
                  <a:ln>
                    <a:noFill/>
                  </a:ln>
                </p:spPr>
                <p:txBody>
                  <a:bodyPr spcFirstLastPara="1" wrap="square" lIns="121900" tIns="60933" rIns="121900" bIns="60933" anchor="t" anchorCtr="0">
                    <a:noAutofit/>
                  </a:bodyPr>
                  <a:lstStyle/>
                  <a:p>
                    <a:r>
                      <a:rPr lang="en" sz="1600" b="1" dirty="0">
                        <a:solidFill>
                          <a:srgbClr val="000000"/>
                        </a:solidFill>
                        <a:latin typeface="Times New Roman" panose="02020603050405020304" pitchFamily="18" charset="0"/>
                        <a:ea typeface="Calibri"/>
                        <a:cs typeface="Times New Roman" panose="02020603050405020304" pitchFamily="18" charset="0"/>
                        <a:sym typeface="Calibri"/>
                      </a:rPr>
                      <a:t>DSP</a:t>
                    </a:r>
                    <a:endParaRPr sz="1600" dirty="0">
                      <a:latin typeface="Times New Roman" panose="02020603050405020304" pitchFamily="18" charset="0"/>
                      <a:cs typeface="Times New Roman" panose="02020603050405020304" pitchFamily="18" charset="0"/>
                    </a:endParaRPr>
                  </a:p>
                </p:txBody>
              </p:sp>
              <p:sp>
                <p:nvSpPr>
                  <p:cNvPr id="19" name="Google Shape;141;p21">
                    <a:extLst>
                      <a:ext uri="{FF2B5EF4-FFF2-40B4-BE49-F238E27FC236}">
                        <a16:creationId xmlns:a16="http://schemas.microsoft.com/office/drawing/2014/main" id="{170A7FFE-12D4-1242-8FD7-7F88BE8BF23C}"/>
                      </a:ext>
                    </a:extLst>
                  </p:cNvPr>
                  <p:cNvSpPr txBox="1"/>
                  <p:nvPr/>
                </p:nvSpPr>
                <p:spPr>
                  <a:xfrm>
                    <a:off x="2293478" y="5533327"/>
                    <a:ext cx="1702986" cy="369300"/>
                  </a:xfrm>
                  <a:prstGeom prst="rect">
                    <a:avLst/>
                  </a:prstGeom>
                  <a:noFill/>
                  <a:ln>
                    <a:noFill/>
                  </a:ln>
                </p:spPr>
                <p:txBody>
                  <a:bodyPr spcFirstLastPara="1" wrap="square" lIns="121900" tIns="60933" rIns="121900" bIns="60933" anchor="t" anchorCtr="0">
                    <a:noAutofit/>
                  </a:bodyPr>
                  <a:lstStyle/>
                  <a:p>
                    <a:r>
                      <a:rPr lang="en" sz="1600" b="1" dirty="0">
                        <a:solidFill>
                          <a:srgbClr val="000000"/>
                        </a:solidFill>
                        <a:latin typeface="Times New Roman" panose="02020603050405020304" pitchFamily="18" charset="0"/>
                        <a:ea typeface="Calibri"/>
                        <a:cs typeface="Times New Roman" panose="02020603050405020304" pitchFamily="18" charset="0"/>
                        <a:sym typeface="Calibri"/>
                      </a:rPr>
                      <a:t>FPGA</a:t>
                    </a:r>
                    <a:endParaRPr sz="1600" dirty="0">
                      <a:latin typeface="Times New Roman" panose="02020603050405020304" pitchFamily="18" charset="0"/>
                      <a:cs typeface="Times New Roman" panose="02020603050405020304" pitchFamily="18" charset="0"/>
                    </a:endParaRPr>
                  </a:p>
                </p:txBody>
              </p:sp>
            </p:grpSp>
            <p:pic>
              <p:nvPicPr>
                <p:cNvPr id="11" name="Google Shape;142;p21">
                  <a:extLst>
                    <a:ext uri="{FF2B5EF4-FFF2-40B4-BE49-F238E27FC236}">
                      <a16:creationId xmlns:a16="http://schemas.microsoft.com/office/drawing/2014/main" id="{8FE89C36-66C3-0A41-8BF2-CB9B127C5DD6}"/>
                    </a:ext>
                  </a:extLst>
                </p:cNvPr>
                <p:cNvPicPr preferRelativeResize="0"/>
                <p:nvPr/>
              </p:nvPicPr>
              <p:blipFill rotWithShape="1">
                <a:blip r:embed="rId3">
                  <a:alphaModFix/>
                </a:blip>
                <a:srcRect/>
                <a:stretch/>
              </p:blipFill>
              <p:spPr>
                <a:xfrm>
                  <a:off x="1736828" y="4888645"/>
                  <a:ext cx="668800" cy="519236"/>
                </a:xfrm>
                <a:prstGeom prst="rect">
                  <a:avLst/>
                </a:prstGeom>
                <a:noFill/>
                <a:ln>
                  <a:noFill/>
                </a:ln>
              </p:spPr>
            </p:pic>
          </p:grpSp>
        </p:grpSp>
        <p:sp>
          <p:nvSpPr>
            <p:cNvPr id="7" name="Google Shape;143;p21">
              <a:extLst>
                <a:ext uri="{FF2B5EF4-FFF2-40B4-BE49-F238E27FC236}">
                  <a16:creationId xmlns:a16="http://schemas.microsoft.com/office/drawing/2014/main" id="{14590698-C58B-0A41-97A7-1EC2088219AD}"/>
                </a:ext>
              </a:extLst>
            </p:cNvPr>
            <p:cNvSpPr txBox="1"/>
            <p:nvPr/>
          </p:nvSpPr>
          <p:spPr>
            <a:xfrm>
              <a:off x="307211" y="6548723"/>
              <a:ext cx="5407800" cy="291900"/>
            </a:xfrm>
            <a:prstGeom prst="rect">
              <a:avLst/>
            </a:prstGeom>
            <a:noFill/>
            <a:ln>
              <a:noFill/>
            </a:ln>
          </p:spPr>
          <p:txBody>
            <a:bodyPr spcFirstLastPara="1" wrap="square" lIns="121900" tIns="60933" rIns="121900" bIns="60933" anchor="t" anchorCtr="0">
              <a:noAutofit/>
            </a:bodyPr>
            <a:lstStyle/>
            <a:p>
              <a:endParaRPr sz="1400" b="1" dirty="0">
                <a:solidFill>
                  <a:srgbClr val="000000"/>
                </a:solidFill>
                <a:latin typeface="Times New Roman" panose="02020603050405020304" pitchFamily="18" charset="0"/>
                <a:ea typeface="Calibri"/>
                <a:cs typeface="Times New Roman" panose="02020603050405020304" pitchFamily="18" charset="0"/>
                <a:sym typeface="Calibri"/>
              </a:endParaRPr>
            </a:p>
          </p:txBody>
        </p:sp>
      </p:grpSp>
      <p:grpSp>
        <p:nvGrpSpPr>
          <p:cNvPr id="20" name="Group 19">
            <a:extLst>
              <a:ext uri="{FF2B5EF4-FFF2-40B4-BE49-F238E27FC236}">
                <a16:creationId xmlns:a16="http://schemas.microsoft.com/office/drawing/2014/main" id="{1D176726-A5A6-A340-8CAE-E5E08AB3D888}"/>
              </a:ext>
            </a:extLst>
          </p:cNvPr>
          <p:cNvGrpSpPr/>
          <p:nvPr/>
        </p:nvGrpSpPr>
        <p:grpSpPr>
          <a:xfrm>
            <a:off x="7679122" y="3486760"/>
            <a:ext cx="4022617" cy="2131695"/>
            <a:chOff x="4137026" y="3052638"/>
            <a:chExt cx="3631277" cy="1777147"/>
          </a:xfrm>
        </p:grpSpPr>
        <p:grpSp>
          <p:nvGrpSpPr>
            <p:cNvPr id="21" name="Group 20">
              <a:extLst>
                <a:ext uri="{FF2B5EF4-FFF2-40B4-BE49-F238E27FC236}">
                  <a16:creationId xmlns:a16="http://schemas.microsoft.com/office/drawing/2014/main" id="{D856F03A-EB97-0140-B187-443CAA7E3AEB}"/>
                </a:ext>
              </a:extLst>
            </p:cNvPr>
            <p:cNvGrpSpPr/>
            <p:nvPr/>
          </p:nvGrpSpPr>
          <p:grpSpPr>
            <a:xfrm>
              <a:off x="4137026" y="3052638"/>
              <a:ext cx="3631277" cy="1777147"/>
              <a:chOff x="5012425" y="4326181"/>
              <a:chExt cx="3869803" cy="2323296"/>
            </a:xfrm>
          </p:grpSpPr>
          <p:sp>
            <p:nvSpPr>
              <p:cNvPr id="23" name="Google Shape;132;p2">
                <a:extLst>
                  <a:ext uri="{FF2B5EF4-FFF2-40B4-BE49-F238E27FC236}">
                    <a16:creationId xmlns:a16="http://schemas.microsoft.com/office/drawing/2014/main" id="{C4E4D43C-A1ED-1B40-A395-0973E565203C}"/>
                  </a:ext>
                </a:extLst>
              </p:cNvPr>
              <p:cNvSpPr/>
              <p:nvPr/>
            </p:nvSpPr>
            <p:spPr>
              <a:xfrm>
                <a:off x="5025551" y="4326181"/>
                <a:ext cx="3856677" cy="2323296"/>
              </a:xfrm>
              <a:prstGeom prst="rect">
                <a:avLst/>
              </a:prstGeom>
              <a:solidFill>
                <a:schemeClr val="tx2">
                  <a:lumMod val="40000"/>
                  <a:lumOff val="60000"/>
                  <a:alpha val="51764"/>
                </a:schemeClr>
              </a:solidFill>
              <a:ln w="19050" cap="flat" cmpd="sng">
                <a:solidFill>
                  <a:srgbClr val="3C3D64"/>
                </a:solidFill>
                <a:prstDash val="solid"/>
                <a:round/>
                <a:headEnd type="none" w="sm" len="sm"/>
                <a:tailEnd type="none" w="sm" len="sm"/>
              </a:ln>
            </p:spPr>
            <p:txBody>
              <a:bodyPr spcFirstLastPara="1" wrap="square" lIns="91425" tIns="45700" rIns="91425" bIns="45700" anchor="ctr" anchorCtr="0">
                <a:noAutofit/>
              </a:bodyPr>
              <a:lstStyle/>
              <a:p>
                <a:pPr algn="ctr" defTabSz="914377">
                  <a:defRPr/>
                </a:pPr>
                <a:endParaRPr kern="0">
                  <a:solidFill>
                    <a:srgbClr val="FFFFFF"/>
                  </a:solidFill>
                  <a:latin typeface="Times New Roman" panose="02020603050405020304" pitchFamily="18" charset="0"/>
                  <a:ea typeface="Georgia"/>
                  <a:cs typeface="Times New Roman" panose="02020603050405020304" pitchFamily="18" charset="0"/>
                  <a:sym typeface="Georgia"/>
                </a:endParaRPr>
              </a:p>
            </p:txBody>
          </p:sp>
          <p:grpSp>
            <p:nvGrpSpPr>
              <p:cNvPr id="24" name="Google Shape;133;p2">
                <a:extLst>
                  <a:ext uri="{FF2B5EF4-FFF2-40B4-BE49-F238E27FC236}">
                    <a16:creationId xmlns:a16="http://schemas.microsoft.com/office/drawing/2014/main" id="{12FEAEE0-9F00-694E-8356-D1E5E12E47A6}"/>
                  </a:ext>
                </a:extLst>
              </p:cNvPr>
              <p:cNvGrpSpPr/>
              <p:nvPr/>
            </p:nvGrpSpPr>
            <p:grpSpPr>
              <a:xfrm>
                <a:off x="5012425" y="4768099"/>
                <a:ext cx="1943903" cy="1877851"/>
                <a:chOff x="-166916" y="1486281"/>
                <a:chExt cx="2760323" cy="2651567"/>
              </a:xfrm>
            </p:grpSpPr>
            <p:grpSp>
              <p:nvGrpSpPr>
                <p:cNvPr id="32" name="Google Shape;134;p2">
                  <a:extLst>
                    <a:ext uri="{FF2B5EF4-FFF2-40B4-BE49-F238E27FC236}">
                      <a16:creationId xmlns:a16="http://schemas.microsoft.com/office/drawing/2014/main" id="{487C6285-13BB-3749-952C-5D3AA253538C}"/>
                    </a:ext>
                  </a:extLst>
                </p:cNvPr>
                <p:cNvGrpSpPr/>
                <p:nvPr/>
              </p:nvGrpSpPr>
              <p:grpSpPr>
                <a:xfrm>
                  <a:off x="809480" y="1486281"/>
                  <a:ext cx="1783927" cy="2487465"/>
                  <a:chOff x="652757" y="2050783"/>
                  <a:chExt cx="1783927" cy="2333144"/>
                </a:xfrm>
              </p:grpSpPr>
              <p:sp>
                <p:nvSpPr>
                  <p:cNvPr id="37" name="Google Shape;135;p2">
                    <a:extLst>
                      <a:ext uri="{FF2B5EF4-FFF2-40B4-BE49-F238E27FC236}">
                        <a16:creationId xmlns:a16="http://schemas.microsoft.com/office/drawing/2014/main" id="{11E97850-DFE2-9143-8359-4174102EF43A}"/>
                      </a:ext>
                    </a:extLst>
                  </p:cNvPr>
                  <p:cNvSpPr/>
                  <p:nvPr/>
                </p:nvSpPr>
                <p:spPr>
                  <a:xfrm>
                    <a:off x="652757" y="2583344"/>
                    <a:ext cx="1783927" cy="1800583"/>
                  </a:xfrm>
                  <a:prstGeom prst="cube">
                    <a:avLst>
                      <a:gd name="adj" fmla="val 25000"/>
                    </a:avLst>
                  </a:prstGeom>
                  <a:solidFill>
                    <a:schemeClr val="accent3">
                      <a:lumMod val="60000"/>
                      <a:lumOff val="40000"/>
                    </a:schemeClr>
                  </a:solidFill>
                  <a:ln w="19050" cap="flat" cmpd="sng">
                    <a:solidFill>
                      <a:srgbClr val="000000"/>
                    </a:solidFill>
                    <a:prstDash val="solid"/>
                    <a:round/>
                    <a:headEnd type="none" w="sm" len="sm"/>
                    <a:tailEnd type="none" w="sm" len="sm"/>
                  </a:ln>
                  <a:effectLst>
                    <a:outerShdw blurRad="50800" dist="25400" dir="5400000" rotWithShape="0">
                      <a:srgbClr val="000000">
                        <a:alpha val="44705"/>
                      </a:srgbClr>
                    </a:outerShdw>
                  </a:effectLst>
                </p:spPr>
                <p:txBody>
                  <a:bodyPr spcFirstLastPara="1" wrap="square" lIns="91425" tIns="45700" rIns="91425" bIns="45700" anchor="ctr" anchorCtr="0">
                    <a:noAutofit/>
                  </a:bodyPr>
                  <a:lstStyle/>
                  <a:p>
                    <a:pPr algn="ctr" defTabSz="914377">
                      <a:defRPr/>
                    </a:pPr>
                    <a:endParaRPr sz="900" b="1" kern="0">
                      <a:solidFill>
                        <a:srgbClr val="FFFFFF"/>
                      </a:solidFill>
                      <a:latin typeface="Times New Roman" panose="02020603050405020304" pitchFamily="18" charset="0"/>
                      <a:ea typeface="Georgia"/>
                      <a:cs typeface="Times New Roman" panose="02020603050405020304" pitchFamily="18" charset="0"/>
                      <a:sym typeface="Georgia"/>
                    </a:endParaRPr>
                  </a:p>
                </p:txBody>
              </p:sp>
              <p:sp>
                <p:nvSpPr>
                  <p:cNvPr id="38" name="Google Shape;136;p2">
                    <a:extLst>
                      <a:ext uri="{FF2B5EF4-FFF2-40B4-BE49-F238E27FC236}">
                        <a16:creationId xmlns:a16="http://schemas.microsoft.com/office/drawing/2014/main" id="{FABD6593-3B93-8141-A73F-8C74F1897BD5}"/>
                      </a:ext>
                    </a:extLst>
                  </p:cNvPr>
                  <p:cNvSpPr/>
                  <p:nvPr/>
                </p:nvSpPr>
                <p:spPr>
                  <a:xfrm>
                    <a:off x="652759" y="2050783"/>
                    <a:ext cx="1783925" cy="1786144"/>
                  </a:xfrm>
                  <a:prstGeom prst="cube">
                    <a:avLst>
                      <a:gd name="adj" fmla="val 25000"/>
                    </a:avLst>
                  </a:prstGeom>
                  <a:solidFill>
                    <a:schemeClr val="accent3">
                      <a:lumMod val="60000"/>
                      <a:lumOff val="40000"/>
                    </a:schemeClr>
                  </a:solidFill>
                  <a:ln w="19050" cap="flat" cmpd="sng">
                    <a:solidFill>
                      <a:srgbClr val="000000"/>
                    </a:solidFill>
                    <a:prstDash val="solid"/>
                    <a:round/>
                    <a:headEnd type="none" w="sm" len="sm"/>
                    <a:tailEnd type="none" w="sm" len="sm"/>
                  </a:ln>
                  <a:effectLst>
                    <a:outerShdw blurRad="50800" dist="25400" dir="5400000" rotWithShape="0">
                      <a:srgbClr val="000000">
                        <a:alpha val="44705"/>
                      </a:srgbClr>
                    </a:outerShdw>
                  </a:effectLst>
                </p:spPr>
                <p:txBody>
                  <a:bodyPr spcFirstLastPara="1" wrap="square" lIns="91425" tIns="45700" rIns="91425" bIns="45700" anchor="ctr" anchorCtr="0">
                    <a:noAutofit/>
                  </a:bodyPr>
                  <a:lstStyle/>
                  <a:p>
                    <a:pPr algn="ctr" defTabSz="914377">
                      <a:defRPr/>
                    </a:pPr>
                    <a:endParaRPr sz="900" b="1" kern="0">
                      <a:solidFill>
                        <a:srgbClr val="FFFFFF"/>
                      </a:solidFill>
                      <a:latin typeface="Times New Roman" panose="02020603050405020304" pitchFamily="18" charset="0"/>
                      <a:ea typeface="Georgia"/>
                      <a:cs typeface="Times New Roman" panose="02020603050405020304" pitchFamily="18" charset="0"/>
                      <a:sym typeface="Georgia"/>
                    </a:endParaRPr>
                  </a:p>
                  <a:p>
                    <a:pPr algn="ctr" defTabSz="914377">
                      <a:defRPr/>
                    </a:pPr>
                    <a:endParaRPr sz="900" b="1" kern="0">
                      <a:solidFill>
                        <a:srgbClr val="FFFFFF"/>
                      </a:solidFill>
                      <a:latin typeface="Times New Roman" panose="02020603050405020304" pitchFamily="18" charset="0"/>
                      <a:ea typeface="Georgia"/>
                      <a:cs typeface="Times New Roman" panose="02020603050405020304" pitchFamily="18" charset="0"/>
                      <a:sym typeface="Georgia"/>
                    </a:endParaRPr>
                  </a:p>
                  <a:p>
                    <a:pPr algn="ctr" defTabSz="914377">
                      <a:defRPr/>
                    </a:pPr>
                    <a:endParaRPr sz="900" b="1" kern="0">
                      <a:solidFill>
                        <a:sysClr val="windowText" lastClr="000000"/>
                      </a:solidFill>
                      <a:latin typeface="Times New Roman" panose="02020603050405020304" pitchFamily="18" charset="0"/>
                      <a:ea typeface="Georgia"/>
                      <a:cs typeface="Times New Roman" panose="02020603050405020304" pitchFamily="18" charset="0"/>
                      <a:sym typeface="Georgia"/>
                    </a:endParaRPr>
                  </a:p>
                </p:txBody>
              </p:sp>
            </p:grpSp>
            <p:sp>
              <p:nvSpPr>
                <p:cNvPr id="33" name="Google Shape;137;p2">
                  <a:extLst>
                    <a:ext uri="{FF2B5EF4-FFF2-40B4-BE49-F238E27FC236}">
                      <a16:creationId xmlns:a16="http://schemas.microsoft.com/office/drawing/2014/main" id="{ACE758C7-8617-D04E-9C9C-D02631A2CBB6}"/>
                    </a:ext>
                  </a:extLst>
                </p:cNvPr>
                <p:cNvSpPr/>
                <p:nvPr/>
              </p:nvSpPr>
              <p:spPr>
                <a:xfrm rot="10800000">
                  <a:off x="380259" y="1894861"/>
                  <a:ext cx="374072" cy="1409968"/>
                </a:xfrm>
                <a:prstGeom prst="rightBrace">
                  <a:avLst>
                    <a:gd name="adj1" fmla="val 8333"/>
                    <a:gd name="adj2" fmla="val 48684"/>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defTabSz="914377">
                    <a:defRPr/>
                  </a:pPr>
                  <a:endParaRPr sz="900" kern="0">
                    <a:solidFill>
                      <a:sysClr val="windowText" lastClr="000000"/>
                    </a:solidFill>
                    <a:latin typeface="Times New Roman" panose="02020603050405020304" pitchFamily="18" charset="0"/>
                    <a:ea typeface="Georgia"/>
                    <a:cs typeface="Times New Roman" panose="02020603050405020304" pitchFamily="18" charset="0"/>
                    <a:sym typeface="Georgia"/>
                  </a:endParaRPr>
                </a:p>
              </p:txBody>
            </p:sp>
            <p:sp>
              <p:nvSpPr>
                <p:cNvPr id="34" name="Google Shape;138;p2">
                  <a:extLst>
                    <a:ext uri="{FF2B5EF4-FFF2-40B4-BE49-F238E27FC236}">
                      <a16:creationId xmlns:a16="http://schemas.microsoft.com/office/drawing/2014/main" id="{275CDF44-2947-A548-9FAD-6AE506A6E9A1}"/>
                    </a:ext>
                  </a:extLst>
                </p:cNvPr>
                <p:cNvSpPr txBox="1"/>
                <p:nvPr/>
              </p:nvSpPr>
              <p:spPr>
                <a:xfrm rot="16200000">
                  <a:off x="-428965" y="1798577"/>
                  <a:ext cx="1154702" cy="630600"/>
                </a:xfrm>
                <a:prstGeom prst="rect">
                  <a:avLst/>
                </a:prstGeom>
                <a:noFill/>
                <a:ln>
                  <a:noFill/>
                </a:ln>
              </p:spPr>
              <p:txBody>
                <a:bodyPr spcFirstLastPara="1" wrap="square" lIns="91425" tIns="45700" rIns="91425" bIns="45700" anchor="t" anchorCtr="0">
                  <a:spAutoFit/>
                </a:bodyPr>
                <a:lstStyle/>
                <a:p>
                  <a:pPr defTabSz="914377">
                    <a:defRPr/>
                  </a:pPr>
                  <a:r>
                    <a:rPr lang="en-IN" sz="1200" b="1" kern="0" dirty="0">
                      <a:solidFill>
                        <a:sysClr val="windowText" lastClr="000000"/>
                      </a:solidFill>
                      <a:latin typeface="Times New Roman" panose="02020603050405020304" pitchFamily="18" charset="0"/>
                      <a:ea typeface="Georgia"/>
                      <a:cs typeface="Times New Roman" panose="02020603050405020304" pitchFamily="18" charset="0"/>
                      <a:sym typeface="Georgia"/>
                    </a:rPr>
                    <a:t>Y% to GPU</a:t>
                  </a:r>
                  <a:endParaRPr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5" name="Google Shape;139;p2">
                  <a:extLst>
                    <a:ext uri="{FF2B5EF4-FFF2-40B4-BE49-F238E27FC236}">
                      <a16:creationId xmlns:a16="http://schemas.microsoft.com/office/drawing/2014/main" id="{7DAF3DD5-8984-7249-923D-3E42E1344271}"/>
                    </a:ext>
                  </a:extLst>
                </p:cNvPr>
                <p:cNvSpPr txBox="1"/>
                <p:nvPr/>
              </p:nvSpPr>
              <p:spPr>
                <a:xfrm rot="16200000">
                  <a:off x="-427916" y="3246249"/>
                  <a:ext cx="1152599" cy="630600"/>
                </a:xfrm>
                <a:prstGeom prst="rect">
                  <a:avLst/>
                </a:prstGeom>
                <a:noFill/>
                <a:ln>
                  <a:noFill/>
                </a:ln>
              </p:spPr>
              <p:txBody>
                <a:bodyPr spcFirstLastPara="1" wrap="square" lIns="91425" tIns="45700" rIns="91425" bIns="45700" anchor="t" anchorCtr="0">
                  <a:spAutoFit/>
                </a:bodyPr>
                <a:lstStyle/>
                <a:p>
                  <a:pPr defTabSz="914377">
                    <a:defRPr/>
                  </a:pPr>
                  <a:r>
                    <a:rPr lang="en-IN" sz="1200" b="1" kern="0" dirty="0">
                      <a:solidFill>
                        <a:sysClr val="windowText" lastClr="000000"/>
                      </a:solidFill>
                      <a:latin typeface="Times New Roman" panose="02020603050405020304" pitchFamily="18" charset="0"/>
                      <a:ea typeface="Georgia"/>
                      <a:cs typeface="Times New Roman" panose="02020603050405020304" pitchFamily="18" charset="0"/>
                      <a:sym typeface="Georgia"/>
                    </a:rPr>
                    <a:t>X% to CPU</a:t>
                  </a:r>
                  <a:endParaRPr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6" name="Google Shape;140;p2">
                  <a:extLst>
                    <a:ext uri="{FF2B5EF4-FFF2-40B4-BE49-F238E27FC236}">
                      <a16:creationId xmlns:a16="http://schemas.microsoft.com/office/drawing/2014/main" id="{B1867F4C-3DCE-8940-B3B1-B685B074583C}"/>
                    </a:ext>
                  </a:extLst>
                </p:cNvPr>
                <p:cNvSpPr/>
                <p:nvPr/>
              </p:nvSpPr>
              <p:spPr>
                <a:xfrm rot="10800000">
                  <a:off x="373729" y="3390564"/>
                  <a:ext cx="374072" cy="605520"/>
                </a:xfrm>
                <a:prstGeom prst="rightBrace">
                  <a:avLst>
                    <a:gd name="adj1" fmla="val 8333"/>
                    <a:gd name="adj2" fmla="val 48684"/>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defTabSz="914377">
                    <a:defRPr/>
                  </a:pPr>
                  <a:endParaRPr sz="900" kern="0">
                    <a:solidFill>
                      <a:sysClr val="windowText" lastClr="000000"/>
                    </a:solidFill>
                    <a:latin typeface="Times New Roman" panose="02020603050405020304" pitchFamily="18" charset="0"/>
                    <a:ea typeface="Georgia"/>
                    <a:cs typeface="Times New Roman" panose="02020603050405020304" pitchFamily="18" charset="0"/>
                    <a:sym typeface="Georgia"/>
                  </a:endParaRPr>
                </a:p>
              </p:txBody>
            </p:sp>
          </p:grpSp>
          <p:grpSp>
            <p:nvGrpSpPr>
              <p:cNvPr id="25" name="Google Shape;141;p2">
                <a:extLst>
                  <a:ext uri="{FF2B5EF4-FFF2-40B4-BE49-F238E27FC236}">
                    <a16:creationId xmlns:a16="http://schemas.microsoft.com/office/drawing/2014/main" id="{223D7814-4E29-664A-BCC7-E1BCBCFF4C2B}"/>
                  </a:ext>
                </a:extLst>
              </p:cNvPr>
              <p:cNvGrpSpPr/>
              <p:nvPr/>
            </p:nvGrpSpPr>
            <p:grpSpPr>
              <a:xfrm>
                <a:off x="7288863" y="4595824"/>
                <a:ext cx="1509861" cy="1954385"/>
                <a:chOff x="9561212" y="1682875"/>
                <a:chExt cx="1901589" cy="2429014"/>
              </a:xfrm>
            </p:grpSpPr>
            <p:grpSp>
              <p:nvGrpSpPr>
                <p:cNvPr id="26" name="Google Shape;142;p2">
                  <a:extLst>
                    <a:ext uri="{FF2B5EF4-FFF2-40B4-BE49-F238E27FC236}">
                      <a16:creationId xmlns:a16="http://schemas.microsoft.com/office/drawing/2014/main" id="{986EFA2A-A864-B543-B870-54DD0255B3BA}"/>
                    </a:ext>
                  </a:extLst>
                </p:cNvPr>
                <p:cNvGrpSpPr/>
                <p:nvPr/>
              </p:nvGrpSpPr>
              <p:grpSpPr>
                <a:xfrm>
                  <a:off x="9561212" y="1682875"/>
                  <a:ext cx="1349487" cy="1521901"/>
                  <a:chOff x="6303963" y="1636779"/>
                  <a:chExt cx="1349487" cy="1521901"/>
                </a:xfrm>
              </p:grpSpPr>
              <p:sp>
                <p:nvSpPr>
                  <p:cNvPr id="29" name="Google Shape;143;p2">
                    <a:extLst>
                      <a:ext uri="{FF2B5EF4-FFF2-40B4-BE49-F238E27FC236}">
                        <a16:creationId xmlns:a16="http://schemas.microsoft.com/office/drawing/2014/main" id="{0F1F61CD-A46B-2342-9996-262EB3EF41D4}"/>
                      </a:ext>
                    </a:extLst>
                  </p:cNvPr>
                  <p:cNvSpPr/>
                  <p:nvPr/>
                </p:nvSpPr>
                <p:spPr>
                  <a:xfrm>
                    <a:off x="6303963" y="1636779"/>
                    <a:ext cx="804300" cy="598500"/>
                  </a:xfrm>
                  <a:prstGeom prst="can">
                    <a:avLst>
                      <a:gd name="adj" fmla="val 25000"/>
                    </a:avLst>
                  </a:prstGeom>
                  <a:solidFill>
                    <a:schemeClr val="accent6">
                      <a:lumMod val="40000"/>
                      <a:lumOff val="60000"/>
                    </a:schemeClr>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defTabSz="914377">
                      <a:defRPr/>
                    </a:pPr>
                    <a:r>
                      <a:rPr lang="en-IN" sz="1000" b="1" kern="0" dirty="0">
                        <a:solidFill>
                          <a:sysClr val="windowText" lastClr="000000"/>
                        </a:solidFill>
                        <a:latin typeface="Times New Roman" panose="02020603050405020304" pitchFamily="18" charset="0"/>
                        <a:ea typeface="Georgia"/>
                        <a:cs typeface="Times New Roman" panose="02020603050405020304" pitchFamily="18" charset="0"/>
                        <a:sym typeface="Georgia"/>
                      </a:rPr>
                      <a:t>CPU</a:t>
                    </a:r>
                    <a:endParaRPr sz="1000" kern="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30" name="Google Shape;145;p2">
                    <a:extLst>
                      <a:ext uri="{FF2B5EF4-FFF2-40B4-BE49-F238E27FC236}">
                        <a16:creationId xmlns:a16="http://schemas.microsoft.com/office/drawing/2014/main" id="{94337A63-5339-0547-AA03-2ACD8CBDDFE6}"/>
                      </a:ext>
                    </a:extLst>
                  </p:cNvPr>
                  <p:cNvCxnSpPr/>
                  <p:nvPr/>
                </p:nvCxnSpPr>
                <p:spPr>
                  <a:xfrm rot="10800000" flipH="1">
                    <a:off x="6706115" y="2433577"/>
                    <a:ext cx="1" cy="725103"/>
                  </a:xfrm>
                  <a:prstGeom prst="straightConnector1">
                    <a:avLst/>
                  </a:prstGeom>
                  <a:noFill/>
                  <a:ln w="38100" cap="flat" cmpd="sng">
                    <a:solidFill>
                      <a:srgbClr val="000000"/>
                    </a:solidFill>
                    <a:prstDash val="solid"/>
                    <a:round/>
                    <a:headEnd type="none" w="sm" len="sm"/>
                    <a:tailEnd type="triangle" w="med" len="med"/>
                  </a:ln>
                </p:spPr>
              </p:cxnSp>
              <p:cxnSp>
                <p:nvCxnSpPr>
                  <p:cNvPr id="31" name="Google Shape;146;p2">
                    <a:extLst>
                      <a:ext uri="{FF2B5EF4-FFF2-40B4-BE49-F238E27FC236}">
                        <a16:creationId xmlns:a16="http://schemas.microsoft.com/office/drawing/2014/main" id="{00ACF30D-0F13-E141-AF9C-423D54CEDE5A}"/>
                      </a:ext>
                    </a:extLst>
                  </p:cNvPr>
                  <p:cNvCxnSpPr/>
                  <p:nvPr/>
                </p:nvCxnSpPr>
                <p:spPr>
                  <a:xfrm rot="10800000">
                    <a:off x="7653450" y="2403299"/>
                    <a:ext cx="0" cy="734891"/>
                  </a:xfrm>
                  <a:prstGeom prst="straightConnector1">
                    <a:avLst/>
                  </a:prstGeom>
                  <a:noFill/>
                  <a:ln w="38100" cap="flat" cmpd="sng">
                    <a:solidFill>
                      <a:srgbClr val="000000"/>
                    </a:solidFill>
                    <a:prstDash val="solid"/>
                    <a:round/>
                    <a:headEnd type="none" w="sm" len="sm"/>
                    <a:tailEnd type="triangle" w="med" len="med"/>
                  </a:ln>
                </p:spPr>
              </p:cxnSp>
            </p:grpSp>
            <p:sp>
              <p:nvSpPr>
                <p:cNvPr id="27" name="Google Shape;147;p2">
                  <a:extLst>
                    <a:ext uri="{FF2B5EF4-FFF2-40B4-BE49-F238E27FC236}">
                      <a16:creationId xmlns:a16="http://schemas.microsoft.com/office/drawing/2014/main" id="{7D35AFB7-DA86-FC47-B099-5C64767ADC4C}"/>
                    </a:ext>
                  </a:extLst>
                </p:cNvPr>
                <p:cNvSpPr/>
                <p:nvPr/>
              </p:nvSpPr>
              <p:spPr>
                <a:xfrm>
                  <a:off x="10582697" y="3241595"/>
                  <a:ext cx="880104" cy="870294"/>
                </a:xfrm>
                <a:prstGeom prst="pie">
                  <a:avLst>
                    <a:gd name="adj1" fmla="val 16032391"/>
                    <a:gd name="adj2" fmla="val 10787527"/>
                  </a:avLst>
                </a:prstGeom>
                <a:solidFill>
                  <a:srgbClr val="00B0F0"/>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defTabSz="914377">
                    <a:defRPr/>
                  </a:pPr>
                  <a:endParaRPr b="1" kern="0" dirty="0">
                    <a:solidFill>
                      <a:sysClr val="windowText" lastClr="000000"/>
                    </a:solidFill>
                    <a:latin typeface="Times New Roman" panose="02020603050405020304" pitchFamily="18" charset="0"/>
                    <a:ea typeface="Georgia"/>
                    <a:cs typeface="Times New Roman" panose="02020603050405020304" pitchFamily="18" charset="0"/>
                    <a:sym typeface="Georgia"/>
                  </a:endParaRPr>
                </a:p>
                <a:p>
                  <a:pPr algn="ctr" defTabSz="914377">
                    <a:defRPr/>
                  </a:pPr>
                  <a:r>
                    <a:rPr lang="en-IN" sz="1600" b="1" kern="0" dirty="0">
                      <a:solidFill>
                        <a:sysClr val="windowText" lastClr="000000"/>
                      </a:solidFill>
                      <a:latin typeface="Times New Roman" panose="02020603050405020304" pitchFamily="18" charset="0"/>
                      <a:ea typeface="Georgia"/>
                      <a:cs typeface="Times New Roman" panose="02020603050405020304" pitchFamily="18" charset="0"/>
                      <a:sym typeface="Georgia"/>
                    </a:rPr>
                    <a:t>K1</a:t>
                  </a:r>
                  <a:endParaRPr kern="0" dirty="0">
                    <a:solidFill>
                      <a:sysClr val="windowText" lastClr="000000"/>
                    </a:solidFill>
                    <a:latin typeface="Times New Roman" panose="02020603050405020304" pitchFamily="18" charset="0"/>
                    <a:cs typeface="Times New Roman" panose="02020603050405020304" pitchFamily="18" charset="0"/>
                  </a:endParaRPr>
                </a:p>
              </p:txBody>
            </p:sp>
            <p:sp>
              <p:nvSpPr>
                <p:cNvPr id="28" name="Google Shape;148;p2">
                  <a:extLst>
                    <a:ext uri="{FF2B5EF4-FFF2-40B4-BE49-F238E27FC236}">
                      <a16:creationId xmlns:a16="http://schemas.microsoft.com/office/drawing/2014/main" id="{CE9A779D-1DCC-9741-9AA5-0C8978DB31EA}"/>
                    </a:ext>
                  </a:extLst>
                </p:cNvPr>
                <p:cNvSpPr/>
                <p:nvPr/>
              </p:nvSpPr>
              <p:spPr>
                <a:xfrm rot="3400691">
                  <a:off x="9898812" y="3124729"/>
                  <a:ext cx="660246" cy="773324"/>
                </a:xfrm>
                <a:prstGeom prst="pie">
                  <a:avLst>
                    <a:gd name="adj1" fmla="val 5341596"/>
                    <a:gd name="adj2" fmla="val 10820187"/>
                  </a:avLst>
                </a:prstGeom>
                <a:solidFill>
                  <a:srgbClr val="00B0F0"/>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defTabSz="914377">
                    <a:defRPr/>
                  </a:pPr>
                  <a:endParaRPr kern="0">
                    <a:solidFill>
                      <a:sysClr val="windowText" lastClr="000000"/>
                    </a:solidFill>
                    <a:latin typeface="Times New Roman" panose="02020603050405020304" pitchFamily="18" charset="0"/>
                    <a:ea typeface="Georgia"/>
                    <a:cs typeface="Times New Roman" panose="02020603050405020304" pitchFamily="18" charset="0"/>
                    <a:sym typeface="Georgia"/>
                  </a:endParaRPr>
                </a:p>
              </p:txBody>
            </p:sp>
          </p:grpSp>
        </p:grpSp>
        <p:sp>
          <p:nvSpPr>
            <p:cNvPr id="22" name="Google Shape;128;p2">
              <a:extLst>
                <a:ext uri="{FF2B5EF4-FFF2-40B4-BE49-F238E27FC236}">
                  <a16:creationId xmlns:a16="http://schemas.microsoft.com/office/drawing/2014/main" id="{CEF13F3D-7B28-CD4B-8986-70BF75E729EB}"/>
                </a:ext>
              </a:extLst>
            </p:cNvPr>
            <p:cNvSpPr/>
            <p:nvPr/>
          </p:nvSpPr>
          <p:spPr>
            <a:xfrm>
              <a:off x="6985480" y="3263974"/>
              <a:ext cx="604186" cy="378184"/>
            </a:xfrm>
            <a:prstGeom prst="can">
              <a:avLst>
                <a:gd name="adj" fmla="val 25000"/>
              </a:avLst>
            </a:prstGeom>
            <a:ln w="19050">
              <a:solidFill>
                <a:schemeClr val="bg2">
                  <a:lumMod val="50000"/>
                </a:schemeClr>
              </a:solidFill>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ctr" anchorCtr="0">
              <a:noAutofit/>
            </a:bodyPr>
            <a:lstStyle/>
            <a:p>
              <a:pPr algn="ctr" defTabSz="914377">
                <a:defRPr/>
              </a:pPr>
              <a:r>
                <a:rPr lang="en-IN" sz="1051" b="1" kern="0" dirty="0">
                  <a:solidFill>
                    <a:sysClr val="windowText" lastClr="000000"/>
                  </a:solidFill>
                  <a:latin typeface="Times New Roman" panose="02020603050405020304" pitchFamily="18" charset="0"/>
                  <a:ea typeface="Georgia"/>
                  <a:cs typeface="Times New Roman" panose="02020603050405020304" pitchFamily="18" charset="0"/>
                  <a:sym typeface="Georgia"/>
                </a:rPr>
                <a:t>GPU</a:t>
              </a:r>
              <a:endParaRPr sz="1100" kern="0" dirty="0">
                <a:solidFill>
                  <a:sysClr val="windowText" lastClr="000000"/>
                </a:solidFill>
                <a:latin typeface="Times New Roman" panose="02020603050405020304" pitchFamily="18" charset="0"/>
                <a:cs typeface="Times New Roman" panose="02020603050405020304" pitchFamily="18" charset="0"/>
              </a:endParaRPr>
            </a:p>
          </p:txBody>
        </p:sp>
      </p:grpSp>
      <p:grpSp>
        <p:nvGrpSpPr>
          <p:cNvPr id="39" name="Group 38">
            <a:extLst>
              <a:ext uri="{FF2B5EF4-FFF2-40B4-BE49-F238E27FC236}">
                <a16:creationId xmlns:a16="http://schemas.microsoft.com/office/drawing/2014/main" id="{7AFA0DB9-CBE4-1941-B06D-7E8DC3DE0C83}"/>
              </a:ext>
            </a:extLst>
          </p:cNvPr>
          <p:cNvGrpSpPr/>
          <p:nvPr/>
        </p:nvGrpSpPr>
        <p:grpSpPr>
          <a:xfrm>
            <a:off x="7765211" y="5400060"/>
            <a:ext cx="3936528" cy="1499936"/>
            <a:chOff x="7618532" y="5102528"/>
            <a:chExt cx="3936528" cy="1499936"/>
          </a:xfrm>
        </p:grpSpPr>
        <p:grpSp>
          <p:nvGrpSpPr>
            <p:cNvPr id="43" name="Group 42">
              <a:extLst>
                <a:ext uri="{FF2B5EF4-FFF2-40B4-BE49-F238E27FC236}">
                  <a16:creationId xmlns:a16="http://schemas.microsoft.com/office/drawing/2014/main" id="{8F2E7F4A-4410-1A44-A7D4-C4FEF8420FB8}"/>
                </a:ext>
              </a:extLst>
            </p:cNvPr>
            <p:cNvGrpSpPr/>
            <p:nvPr/>
          </p:nvGrpSpPr>
          <p:grpSpPr>
            <a:xfrm>
              <a:off x="7618532" y="5102528"/>
              <a:ext cx="3936528" cy="1456960"/>
              <a:chOff x="7618532" y="5102528"/>
              <a:chExt cx="3936528" cy="1456960"/>
            </a:xfrm>
          </p:grpSpPr>
          <p:cxnSp>
            <p:nvCxnSpPr>
              <p:cNvPr id="51" name="Straight Arrow Connector 50">
                <a:extLst>
                  <a:ext uri="{FF2B5EF4-FFF2-40B4-BE49-F238E27FC236}">
                    <a16:creationId xmlns:a16="http://schemas.microsoft.com/office/drawing/2014/main" id="{17DFD8B1-DD53-B24A-A679-EAD622810B31}"/>
                  </a:ext>
                </a:extLst>
              </p:cNvPr>
              <p:cNvCxnSpPr>
                <a:cxnSpLocks/>
              </p:cNvCxnSpPr>
              <p:nvPr/>
            </p:nvCxnSpPr>
            <p:spPr>
              <a:xfrm>
                <a:off x="8150258" y="5860422"/>
                <a:ext cx="3404802"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A7C6596-A063-4D48-B295-CC6407688007}"/>
                  </a:ext>
                </a:extLst>
              </p:cNvPr>
              <p:cNvCxnSpPr>
                <a:cxnSpLocks/>
              </p:cNvCxnSpPr>
              <p:nvPr/>
            </p:nvCxnSpPr>
            <p:spPr>
              <a:xfrm>
                <a:off x="8150257" y="6238600"/>
                <a:ext cx="3404803" cy="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5D4E9B6-63D0-EB4A-A489-5CB57EC7D877}"/>
                  </a:ext>
                </a:extLst>
              </p:cNvPr>
              <p:cNvSpPr txBox="1"/>
              <p:nvPr/>
            </p:nvSpPr>
            <p:spPr>
              <a:xfrm>
                <a:off x="7618532" y="5561220"/>
                <a:ext cx="914400" cy="307777"/>
              </a:xfrm>
              <a:prstGeom prst="rect">
                <a:avLst/>
              </a:prstGeom>
              <a:noFill/>
            </p:spPr>
            <p:txBody>
              <a:bodyPr wrap="square" rtlCol="0">
                <a:spAutoFit/>
              </a:bodyPr>
              <a:lstStyle/>
              <a:p>
                <a:r>
                  <a:rPr lang="en-US" sz="1400" b="1" dirty="0"/>
                  <a:t>CPU</a:t>
                </a:r>
              </a:p>
            </p:txBody>
          </p:sp>
          <p:sp>
            <p:nvSpPr>
              <p:cNvPr id="54" name="TextBox 53">
                <a:extLst>
                  <a:ext uri="{FF2B5EF4-FFF2-40B4-BE49-F238E27FC236}">
                    <a16:creationId xmlns:a16="http://schemas.microsoft.com/office/drawing/2014/main" id="{EE3DDCD6-4A44-654D-8B40-2FB52A23850B}"/>
                  </a:ext>
                </a:extLst>
              </p:cNvPr>
              <p:cNvSpPr txBox="1"/>
              <p:nvPr/>
            </p:nvSpPr>
            <p:spPr>
              <a:xfrm>
                <a:off x="7625857" y="5964759"/>
                <a:ext cx="914400" cy="307777"/>
              </a:xfrm>
              <a:prstGeom prst="rect">
                <a:avLst/>
              </a:prstGeom>
              <a:noFill/>
            </p:spPr>
            <p:txBody>
              <a:bodyPr wrap="square" rtlCol="0">
                <a:spAutoFit/>
              </a:bodyPr>
              <a:lstStyle/>
              <a:p>
                <a:r>
                  <a:rPr lang="en-US" sz="1400" b="1" dirty="0"/>
                  <a:t>GPU</a:t>
                </a:r>
              </a:p>
            </p:txBody>
          </p:sp>
          <p:sp>
            <p:nvSpPr>
              <p:cNvPr id="56" name="Rectangle 55">
                <a:extLst>
                  <a:ext uri="{FF2B5EF4-FFF2-40B4-BE49-F238E27FC236}">
                    <a16:creationId xmlns:a16="http://schemas.microsoft.com/office/drawing/2014/main" id="{B2438F11-4B4D-3D46-8EC0-69E8DB4B8132}"/>
                  </a:ext>
                </a:extLst>
              </p:cNvPr>
              <p:cNvSpPr/>
              <p:nvPr/>
            </p:nvSpPr>
            <p:spPr>
              <a:xfrm>
                <a:off x="8853867" y="5599112"/>
                <a:ext cx="389146" cy="247398"/>
              </a:xfrm>
              <a:prstGeom prst="rect">
                <a:avLst/>
              </a:prstGeom>
              <a:solidFill>
                <a:schemeClr val="accent2">
                  <a:lumMod val="40000"/>
                  <a:lumOff val="6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E5FF8CF8-A315-364C-A526-8B3F1D1A4268}"/>
                  </a:ext>
                </a:extLst>
              </p:cNvPr>
              <p:cNvSpPr/>
              <p:nvPr/>
            </p:nvSpPr>
            <p:spPr>
              <a:xfrm>
                <a:off x="8186769" y="5602898"/>
                <a:ext cx="298466" cy="238108"/>
              </a:xfrm>
              <a:prstGeom prst="rect">
                <a:avLst/>
              </a:prstGeom>
              <a:solidFill>
                <a:schemeClr val="accent1">
                  <a:lumMod val="60000"/>
                  <a:lumOff val="4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
            <p:nvSpPr>
              <p:cNvPr id="60" name="Rectangle 59">
                <a:extLst>
                  <a:ext uri="{FF2B5EF4-FFF2-40B4-BE49-F238E27FC236}">
                    <a16:creationId xmlns:a16="http://schemas.microsoft.com/office/drawing/2014/main" id="{7A203FA3-D06E-F741-87DB-1098D3F4586D}"/>
                  </a:ext>
                </a:extLst>
              </p:cNvPr>
              <p:cNvSpPr/>
              <p:nvPr/>
            </p:nvSpPr>
            <p:spPr>
              <a:xfrm>
                <a:off x="8532932" y="5595863"/>
                <a:ext cx="298466" cy="238108"/>
              </a:xfrm>
              <a:prstGeom prst="rect">
                <a:avLst/>
              </a:prstGeom>
              <a:solidFill>
                <a:schemeClr val="accent1">
                  <a:lumMod val="60000"/>
                  <a:lumOff val="4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
            <p:nvSpPr>
              <p:cNvPr id="61" name="Rectangle 60">
                <a:extLst>
                  <a:ext uri="{FF2B5EF4-FFF2-40B4-BE49-F238E27FC236}">
                    <a16:creationId xmlns:a16="http://schemas.microsoft.com/office/drawing/2014/main" id="{652D4CE0-3BA5-0C42-AD43-9FFE2ACF8A4F}"/>
                  </a:ext>
                </a:extLst>
              </p:cNvPr>
              <p:cNvSpPr/>
              <p:nvPr/>
            </p:nvSpPr>
            <p:spPr>
              <a:xfrm>
                <a:off x="8174837" y="5994930"/>
                <a:ext cx="355258" cy="222536"/>
              </a:xfrm>
              <a:prstGeom prst="rect">
                <a:avLst/>
              </a:prstGeom>
              <a:solidFill>
                <a:schemeClr val="accent6">
                  <a:lumMod val="60000"/>
                  <a:lumOff val="4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5AF7FBA4-59FA-4B47-91CB-15014C6D1B0F}"/>
                  </a:ext>
                </a:extLst>
              </p:cNvPr>
              <p:cNvSpPr/>
              <p:nvPr/>
            </p:nvSpPr>
            <p:spPr>
              <a:xfrm>
                <a:off x="8544159" y="6004873"/>
                <a:ext cx="355258" cy="222536"/>
              </a:xfrm>
              <a:prstGeom prst="rect">
                <a:avLst/>
              </a:prstGeom>
              <a:solidFill>
                <a:schemeClr val="accent6">
                  <a:lumMod val="60000"/>
                  <a:lumOff val="4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60ED5FBE-F29E-2647-A9F5-2E24A9F2F302}"/>
                  </a:ext>
                </a:extLst>
              </p:cNvPr>
              <p:cNvSpPr/>
              <p:nvPr/>
            </p:nvSpPr>
            <p:spPr>
              <a:xfrm>
                <a:off x="8909579" y="6003769"/>
                <a:ext cx="355258" cy="222536"/>
              </a:xfrm>
              <a:prstGeom prst="rect">
                <a:avLst/>
              </a:prstGeom>
              <a:solidFill>
                <a:schemeClr val="accent6">
                  <a:lumMod val="60000"/>
                  <a:lumOff val="4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FBC28354-7FA4-BE4B-93D9-E654D493FF56}"/>
                  </a:ext>
                </a:extLst>
              </p:cNvPr>
              <p:cNvSpPr/>
              <p:nvPr/>
            </p:nvSpPr>
            <p:spPr>
              <a:xfrm>
                <a:off x="9270990" y="6010596"/>
                <a:ext cx="355258" cy="222536"/>
              </a:xfrm>
              <a:prstGeom prst="rect">
                <a:avLst/>
              </a:prstGeom>
              <a:solidFill>
                <a:schemeClr val="accent6">
                  <a:lumMod val="60000"/>
                  <a:lumOff val="4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65" name="Rectangle 64">
                <a:extLst>
                  <a:ext uri="{FF2B5EF4-FFF2-40B4-BE49-F238E27FC236}">
                    <a16:creationId xmlns:a16="http://schemas.microsoft.com/office/drawing/2014/main" id="{C43DBE6B-3246-FB4D-9194-51902A197EE3}"/>
                  </a:ext>
                </a:extLst>
              </p:cNvPr>
              <p:cNvSpPr/>
              <p:nvPr/>
            </p:nvSpPr>
            <p:spPr>
              <a:xfrm>
                <a:off x="9664158" y="6004830"/>
                <a:ext cx="355258" cy="222536"/>
              </a:xfrm>
              <a:prstGeom prst="rect">
                <a:avLst/>
              </a:prstGeom>
              <a:solidFill>
                <a:schemeClr val="accent6">
                  <a:lumMod val="60000"/>
                  <a:lumOff val="4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66" name="Rectangle 65">
                <a:extLst>
                  <a:ext uri="{FF2B5EF4-FFF2-40B4-BE49-F238E27FC236}">
                    <a16:creationId xmlns:a16="http://schemas.microsoft.com/office/drawing/2014/main" id="{FB7B639A-CB66-E640-91DE-4397AFC5182F}"/>
                  </a:ext>
                </a:extLst>
              </p:cNvPr>
              <p:cNvSpPr/>
              <p:nvPr/>
            </p:nvSpPr>
            <p:spPr>
              <a:xfrm>
                <a:off x="9248872" y="5595945"/>
                <a:ext cx="415286" cy="263954"/>
              </a:xfrm>
              <a:prstGeom prst="rect">
                <a:avLst/>
              </a:prstGeom>
              <a:solidFill>
                <a:schemeClr val="accent2">
                  <a:lumMod val="40000"/>
                  <a:lumOff val="6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67" name="Rectangle 66">
                <a:extLst>
                  <a:ext uri="{FF2B5EF4-FFF2-40B4-BE49-F238E27FC236}">
                    <a16:creationId xmlns:a16="http://schemas.microsoft.com/office/drawing/2014/main" id="{EC0F55BC-4E18-CE42-A9AC-3B4294CE47FE}"/>
                  </a:ext>
                </a:extLst>
              </p:cNvPr>
              <p:cNvSpPr/>
              <p:nvPr/>
            </p:nvSpPr>
            <p:spPr>
              <a:xfrm>
                <a:off x="9676816" y="5602230"/>
                <a:ext cx="415286" cy="263954"/>
              </a:xfrm>
              <a:prstGeom prst="rect">
                <a:avLst/>
              </a:prstGeom>
              <a:solidFill>
                <a:schemeClr val="accent2">
                  <a:lumMod val="40000"/>
                  <a:lumOff val="6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68" name="Rectangle 67">
                <a:extLst>
                  <a:ext uri="{FF2B5EF4-FFF2-40B4-BE49-F238E27FC236}">
                    <a16:creationId xmlns:a16="http://schemas.microsoft.com/office/drawing/2014/main" id="{6292B939-2D9E-724E-9BFA-348279D697BC}"/>
                  </a:ext>
                </a:extLst>
              </p:cNvPr>
              <p:cNvSpPr/>
              <p:nvPr/>
            </p:nvSpPr>
            <p:spPr>
              <a:xfrm>
                <a:off x="10079276" y="5605397"/>
                <a:ext cx="389146" cy="247398"/>
              </a:xfrm>
              <a:prstGeom prst="rect">
                <a:avLst/>
              </a:prstGeom>
              <a:solidFill>
                <a:schemeClr val="accent2">
                  <a:lumMod val="40000"/>
                  <a:lumOff val="6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69" name="Rectangle 68">
                <a:extLst>
                  <a:ext uri="{FF2B5EF4-FFF2-40B4-BE49-F238E27FC236}">
                    <a16:creationId xmlns:a16="http://schemas.microsoft.com/office/drawing/2014/main" id="{EB5158FF-92C3-4447-BD6B-97D2740AFF14}"/>
                  </a:ext>
                </a:extLst>
              </p:cNvPr>
              <p:cNvSpPr/>
              <p:nvPr/>
            </p:nvSpPr>
            <p:spPr>
              <a:xfrm>
                <a:off x="10474281" y="5602230"/>
                <a:ext cx="415286" cy="263954"/>
              </a:xfrm>
              <a:prstGeom prst="rect">
                <a:avLst/>
              </a:prstGeom>
              <a:solidFill>
                <a:schemeClr val="accent2">
                  <a:lumMod val="40000"/>
                  <a:lumOff val="6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70" name="Rectangle 69">
                <a:extLst>
                  <a:ext uri="{FF2B5EF4-FFF2-40B4-BE49-F238E27FC236}">
                    <a16:creationId xmlns:a16="http://schemas.microsoft.com/office/drawing/2014/main" id="{1E754E8D-9E43-994B-9F1B-F1F138528140}"/>
                  </a:ext>
                </a:extLst>
              </p:cNvPr>
              <p:cNvSpPr/>
              <p:nvPr/>
            </p:nvSpPr>
            <p:spPr>
              <a:xfrm>
                <a:off x="10902225" y="5608515"/>
                <a:ext cx="415286" cy="263954"/>
              </a:xfrm>
              <a:prstGeom prst="rect">
                <a:avLst/>
              </a:prstGeom>
              <a:solidFill>
                <a:schemeClr val="accent2">
                  <a:lumMod val="40000"/>
                  <a:lumOff val="6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sp>
            <p:nvSpPr>
              <p:cNvPr id="71" name="Rectangle 70">
                <a:extLst>
                  <a:ext uri="{FF2B5EF4-FFF2-40B4-BE49-F238E27FC236}">
                    <a16:creationId xmlns:a16="http://schemas.microsoft.com/office/drawing/2014/main" id="{52EE24F1-FDAD-AA46-AF2E-F952E516D907}"/>
                  </a:ext>
                </a:extLst>
              </p:cNvPr>
              <p:cNvSpPr/>
              <p:nvPr/>
            </p:nvSpPr>
            <p:spPr>
              <a:xfrm>
                <a:off x="10029418" y="6004830"/>
                <a:ext cx="355258" cy="222536"/>
              </a:xfrm>
              <a:prstGeom prst="rect">
                <a:avLst/>
              </a:prstGeom>
              <a:solidFill>
                <a:schemeClr val="accent6">
                  <a:lumMod val="60000"/>
                  <a:lumOff val="40000"/>
                </a:schemeClr>
              </a:solidFill>
              <a:ln w="190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cxnSp>
            <p:nvCxnSpPr>
              <p:cNvPr id="72" name="Straight Arrow Connector 71">
                <a:extLst>
                  <a:ext uri="{FF2B5EF4-FFF2-40B4-BE49-F238E27FC236}">
                    <a16:creationId xmlns:a16="http://schemas.microsoft.com/office/drawing/2014/main" id="{09575DE9-44FA-CF42-A932-FFD65A369491}"/>
                  </a:ext>
                </a:extLst>
              </p:cNvPr>
              <p:cNvCxnSpPr>
                <a:cxnSpLocks/>
              </p:cNvCxnSpPr>
              <p:nvPr/>
            </p:nvCxnSpPr>
            <p:spPr>
              <a:xfrm>
                <a:off x="8186769" y="5102528"/>
                <a:ext cx="0" cy="1456960"/>
              </a:xfrm>
              <a:prstGeom prst="straightConnector1">
                <a:avLst/>
              </a:prstGeom>
              <a:ln>
                <a:prstDash val="dash"/>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4B4C22A0-5B4A-D446-9C44-12561927839B}"/>
                </a:ext>
              </a:extLst>
            </p:cNvPr>
            <p:cNvSpPr txBox="1"/>
            <p:nvPr/>
          </p:nvSpPr>
          <p:spPr>
            <a:xfrm>
              <a:off x="9262343" y="6233132"/>
              <a:ext cx="595035" cy="369332"/>
            </a:xfrm>
            <a:prstGeom prst="rect">
              <a:avLst/>
            </a:prstGeom>
            <a:noFill/>
          </p:spPr>
          <p:txBody>
            <a:bodyPr wrap="none" rtlCol="0">
              <a:spAutoFit/>
            </a:bodyPr>
            <a:lstStyle/>
            <a:p>
              <a:r>
                <a:rPr lang="en-US" dirty="0"/>
                <a:t>time</a:t>
              </a:r>
            </a:p>
          </p:txBody>
        </p:sp>
        <p:cxnSp>
          <p:nvCxnSpPr>
            <p:cNvPr id="42" name="Straight Arrow Connector 41">
              <a:extLst>
                <a:ext uri="{FF2B5EF4-FFF2-40B4-BE49-F238E27FC236}">
                  <a16:creationId xmlns:a16="http://schemas.microsoft.com/office/drawing/2014/main" id="{B8FD04FD-E9C3-0647-A56C-E61AAE95CDC6}"/>
                </a:ext>
              </a:extLst>
            </p:cNvPr>
            <p:cNvCxnSpPr>
              <a:cxnSpLocks/>
            </p:cNvCxnSpPr>
            <p:nvPr/>
          </p:nvCxnSpPr>
          <p:spPr>
            <a:xfrm flipV="1">
              <a:off x="9847018" y="6439619"/>
              <a:ext cx="443794" cy="8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2722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3;p16">
            <a:extLst>
              <a:ext uri="{FF2B5EF4-FFF2-40B4-BE49-F238E27FC236}">
                <a16:creationId xmlns:a16="http://schemas.microsoft.com/office/drawing/2014/main" id="{3C2A7F34-9524-C94A-9C0C-118679410CBC}"/>
              </a:ext>
            </a:extLst>
          </p:cNvPr>
          <p:cNvSpPr/>
          <p:nvPr/>
        </p:nvSpPr>
        <p:spPr>
          <a:xfrm>
            <a:off x="342491" y="313517"/>
            <a:ext cx="11754678" cy="918800"/>
          </a:xfrm>
          <a:prstGeom prst="rect">
            <a:avLst/>
          </a:prstGeom>
          <a:noFill/>
          <a:ln>
            <a:noFill/>
          </a:ln>
        </p:spPr>
        <p:txBody>
          <a:bodyPr spcFirstLastPara="1" wrap="square" lIns="120000" tIns="121900" rIns="120000" bIns="121900" anchor="b" anchorCtr="0">
            <a:noAutofit/>
          </a:bodyPr>
          <a:lstStyle/>
          <a:p>
            <a:pPr lvl="0">
              <a:lnSpc>
                <a:spcPct val="89000"/>
              </a:lnSpc>
            </a:pPr>
            <a:r>
              <a:rPr lang="en-IN" sz="3200" b="1" dirty="0">
                <a:latin typeface="Calibri" panose="020F0502020204030204" pitchFamily="34" charset="0"/>
                <a:cs typeface="Calibri" panose="020F0502020204030204" pitchFamily="34" charset="0"/>
              </a:rPr>
              <a:t>Thermal-aware Adaptive Platform Management for Heterogeneous Embedded Systems</a:t>
            </a:r>
            <a:endParaRPr sz="3200" dirty="0">
              <a:latin typeface="Arial"/>
              <a:ea typeface="Arial"/>
              <a:cs typeface="Arial"/>
              <a:sym typeface="Arial"/>
            </a:endParaRPr>
          </a:p>
        </p:txBody>
      </p:sp>
      <p:grpSp>
        <p:nvGrpSpPr>
          <p:cNvPr id="5" name="Group 4">
            <a:extLst>
              <a:ext uri="{FF2B5EF4-FFF2-40B4-BE49-F238E27FC236}">
                <a16:creationId xmlns:a16="http://schemas.microsoft.com/office/drawing/2014/main" id="{3C276137-0783-6743-8360-37256FDEA198}"/>
              </a:ext>
            </a:extLst>
          </p:cNvPr>
          <p:cNvGrpSpPr/>
          <p:nvPr/>
        </p:nvGrpSpPr>
        <p:grpSpPr>
          <a:xfrm>
            <a:off x="814096" y="5051685"/>
            <a:ext cx="10745636" cy="2034938"/>
            <a:chOff x="13357633" y="3682044"/>
            <a:chExt cx="12065080" cy="4186737"/>
          </a:xfrm>
        </p:grpSpPr>
        <p:sp>
          <p:nvSpPr>
            <p:cNvPr id="6" name="Rectangle 5">
              <a:extLst>
                <a:ext uri="{FF2B5EF4-FFF2-40B4-BE49-F238E27FC236}">
                  <a16:creationId xmlns:a16="http://schemas.microsoft.com/office/drawing/2014/main" id="{4C277E62-FDA3-6D43-88E5-D1996AAF2706}"/>
                </a:ext>
              </a:extLst>
            </p:cNvPr>
            <p:cNvSpPr/>
            <p:nvPr/>
          </p:nvSpPr>
          <p:spPr>
            <a:xfrm>
              <a:off x="13357633" y="5478123"/>
              <a:ext cx="12065080" cy="1787109"/>
            </a:xfrm>
            <a:prstGeom prst="rect">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id="{965C4688-A835-0D46-BE4F-7A7092D1D466}"/>
                </a:ext>
              </a:extLst>
            </p:cNvPr>
            <p:cNvSpPr/>
            <p:nvPr/>
          </p:nvSpPr>
          <p:spPr>
            <a:xfrm>
              <a:off x="13357633" y="3682044"/>
              <a:ext cx="12065080" cy="159256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a:latin typeface="Calibri" panose="020F0502020204030204" pitchFamily="34" charset="0"/>
                  <a:cs typeface="Calibri" panose="020F0502020204030204" pitchFamily="34" charset="0"/>
                </a:rPr>
                <a:t>    </a:t>
              </a:r>
            </a:p>
          </p:txBody>
        </p:sp>
        <p:sp>
          <p:nvSpPr>
            <p:cNvPr id="8" name="Rectangle 7">
              <a:extLst>
                <a:ext uri="{FF2B5EF4-FFF2-40B4-BE49-F238E27FC236}">
                  <a16:creationId xmlns:a16="http://schemas.microsoft.com/office/drawing/2014/main" id="{CE7086C1-076C-7F4E-8997-34073556879E}"/>
                </a:ext>
              </a:extLst>
            </p:cNvPr>
            <p:cNvSpPr/>
            <p:nvPr/>
          </p:nvSpPr>
          <p:spPr>
            <a:xfrm>
              <a:off x="13505691" y="3953351"/>
              <a:ext cx="708102" cy="77861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alibri" panose="020F0502020204030204" pitchFamily="34" charset="0"/>
                  <a:cs typeface="Calibri" panose="020F0502020204030204" pitchFamily="34" charset="0"/>
                </a:rPr>
                <a:t>𝜏</a:t>
              </a:r>
              <a:endParaRPr lang="en-US" sz="6000" b="1" dirty="0">
                <a:solidFill>
                  <a:schemeClr val="tx1"/>
                </a:solidFill>
                <a:latin typeface="Calibri" panose="020F0502020204030204" pitchFamily="34"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7A4EEFFF-F074-BD43-9490-64FE83939E35}"/>
                </a:ext>
              </a:extLst>
            </p:cNvPr>
            <p:cNvCxnSpPr>
              <a:cxnSpLocks/>
            </p:cNvCxnSpPr>
            <p:nvPr/>
          </p:nvCxnSpPr>
          <p:spPr>
            <a:xfrm>
              <a:off x="14199548" y="4653291"/>
              <a:ext cx="5352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1AA385-FB28-AB4D-A4C6-A49B2D3A7854}"/>
                </a:ext>
              </a:extLst>
            </p:cNvPr>
            <p:cNvSpPr txBox="1"/>
            <p:nvPr/>
          </p:nvSpPr>
          <p:spPr>
            <a:xfrm>
              <a:off x="14229803" y="3725771"/>
              <a:ext cx="1153358" cy="949842"/>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𝜏</a:t>
              </a:r>
              <a:r>
                <a:rPr lang="en-US" sz="2400" b="1" baseline="-25000" dirty="0">
                  <a:latin typeface="Calibri" panose="020F0502020204030204" pitchFamily="34" charset="0"/>
                  <a:cs typeface="Calibri" panose="020F0502020204030204" pitchFamily="34" charset="0"/>
                </a:rPr>
                <a:t>i</a:t>
              </a:r>
              <a:endParaRPr lang="en-US" sz="2400" dirty="0">
                <a:latin typeface="Calibri" panose="020F0502020204030204" pitchFamily="34" charset="0"/>
                <a:cs typeface="Calibri" panose="020F0502020204030204" pitchFamily="34" charset="0"/>
              </a:endParaRPr>
            </a:p>
          </p:txBody>
        </p:sp>
        <p:cxnSp>
          <p:nvCxnSpPr>
            <p:cNvPr id="11" name="Straight Arrow Connector 10">
              <a:extLst>
                <a:ext uri="{FF2B5EF4-FFF2-40B4-BE49-F238E27FC236}">
                  <a16:creationId xmlns:a16="http://schemas.microsoft.com/office/drawing/2014/main" id="{B9EE2E19-E132-E94D-B1BF-70354517623B}"/>
                </a:ext>
              </a:extLst>
            </p:cNvPr>
            <p:cNvCxnSpPr>
              <a:cxnSpLocks/>
            </p:cNvCxnSpPr>
            <p:nvPr/>
          </p:nvCxnSpPr>
          <p:spPr>
            <a:xfrm>
              <a:off x="16615662" y="4685873"/>
              <a:ext cx="5352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4BB22BF-408A-B24D-A1B2-6D03C0B13E55}"/>
                </a:ext>
              </a:extLst>
            </p:cNvPr>
            <p:cNvSpPr/>
            <p:nvPr/>
          </p:nvSpPr>
          <p:spPr>
            <a:xfrm>
              <a:off x="14734807" y="3817874"/>
              <a:ext cx="1920336" cy="10798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libri" panose="020F0502020204030204" pitchFamily="34" charset="0"/>
                  <a:cs typeface="Calibri" panose="020F0502020204030204" pitchFamily="34" charset="0"/>
                </a:rPr>
                <a:t>Profile tasks</a:t>
              </a:r>
            </a:p>
          </p:txBody>
        </p:sp>
        <p:sp>
          <p:nvSpPr>
            <p:cNvPr id="13" name="Rectangle 12">
              <a:extLst>
                <a:ext uri="{FF2B5EF4-FFF2-40B4-BE49-F238E27FC236}">
                  <a16:creationId xmlns:a16="http://schemas.microsoft.com/office/drawing/2014/main" id="{52849321-0597-9D46-AFE3-AA2889376EAB}"/>
                </a:ext>
              </a:extLst>
            </p:cNvPr>
            <p:cNvSpPr/>
            <p:nvPr/>
          </p:nvSpPr>
          <p:spPr>
            <a:xfrm>
              <a:off x="17129170" y="3863390"/>
              <a:ext cx="2422045" cy="109367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libri" panose="020F0502020204030204" pitchFamily="34" charset="0"/>
                  <a:cs typeface="Calibri" panose="020F0502020204030204" pitchFamily="34" charset="0"/>
                </a:rPr>
                <a:t>Choose suitable task partitioning size</a:t>
              </a:r>
              <a:endParaRPr lang="en-US" b="1" dirty="0">
                <a:solidFill>
                  <a:schemeClr val="tx1"/>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6968775A-C259-A64E-802F-660C01094FA8}"/>
                </a:ext>
              </a:extLst>
            </p:cNvPr>
            <p:cNvSpPr/>
            <p:nvPr/>
          </p:nvSpPr>
          <p:spPr>
            <a:xfrm>
              <a:off x="20056219" y="3863390"/>
              <a:ext cx="2096535" cy="108221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libri" panose="020F0502020204030204" pitchFamily="34" charset="0"/>
                  <a:cs typeface="Calibri" panose="020F0502020204030204" pitchFamily="34" charset="0"/>
                </a:rPr>
                <a:t>Profile partitioned sub-task</a:t>
              </a:r>
              <a:endParaRPr lang="en-US" b="1" dirty="0">
                <a:solidFill>
                  <a:schemeClr val="tx1"/>
                </a:solidFill>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22987821-BD83-3A42-A005-BC2E3D45C4A6}"/>
                </a:ext>
              </a:extLst>
            </p:cNvPr>
            <p:cNvCxnSpPr>
              <a:cxnSpLocks/>
            </p:cNvCxnSpPr>
            <p:nvPr/>
          </p:nvCxnSpPr>
          <p:spPr>
            <a:xfrm>
              <a:off x="19565272" y="4627888"/>
              <a:ext cx="4621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31761-AF44-D246-8658-6C3C7EEE942E}"/>
                </a:ext>
              </a:extLst>
            </p:cNvPr>
            <p:cNvSpPr txBox="1"/>
            <p:nvPr/>
          </p:nvSpPr>
          <p:spPr>
            <a:xfrm>
              <a:off x="13531044" y="4748288"/>
              <a:ext cx="5648407" cy="75987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Offline phase</a:t>
              </a:r>
            </a:p>
          </p:txBody>
        </p:sp>
        <p:cxnSp>
          <p:nvCxnSpPr>
            <p:cNvPr id="17" name="Straight Arrow Connector 16">
              <a:extLst>
                <a:ext uri="{FF2B5EF4-FFF2-40B4-BE49-F238E27FC236}">
                  <a16:creationId xmlns:a16="http://schemas.microsoft.com/office/drawing/2014/main" id="{8A0C6C98-5BD6-CA4C-8D77-A39BB8F6B370}"/>
                </a:ext>
              </a:extLst>
            </p:cNvPr>
            <p:cNvCxnSpPr>
              <a:cxnSpLocks/>
            </p:cNvCxnSpPr>
            <p:nvPr/>
          </p:nvCxnSpPr>
          <p:spPr>
            <a:xfrm>
              <a:off x="13401626" y="6128713"/>
              <a:ext cx="5352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8A1309-8D84-F443-973F-D01ACCFB3774}"/>
                </a:ext>
              </a:extLst>
            </p:cNvPr>
            <p:cNvCxnSpPr>
              <a:cxnSpLocks/>
            </p:cNvCxnSpPr>
            <p:nvPr/>
          </p:nvCxnSpPr>
          <p:spPr>
            <a:xfrm flipV="1">
              <a:off x="15583004" y="6116176"/>
              <a:ext cx="1274050" cy="119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7A62654-4ABB-8541-9BBF-3096DC6C5CB9}"/>
                </a:ext>
              </a:extLst>
            </p:cNvPr>
            <p:cNvCxnSpPr>
              <a:cxnSpLocks/>
            </p:cNvCxnSpPr>
            <p:nvPr/>
          </p:nvCxnSpPr>
          <p:spPr>
            <a:xfrm>
              <a:off x="20224927" y="6161198"/>
              <a:ext cx="42958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567D1A-05B7-DA49-9ED2-98D912A60F48}"/>
                </a:ext>
              </a:extLst>
            </p:cNvPr>
            <p:cNvCxnSpPr>
              <a:cxnSpLocks/>
            </p:cNvCxnSpPr>
            <p:nvPr/>
          </p:nvCxnSpPr>
          <p:spPr>
            <a:xfrm>
              <a:off x="18318666" y="6177917"/>
              <a:ext cx="42958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77DCAF6-4849-FA43-9055-6E18E3B0D270}"/>
                </a:ext>
              </a:extLst>
            </p:cNvPr>
            <p:cNvSpPr/>
            <p:nvPr/>
          </p:nvSpPr>
          <p:spPr>
            <a:xfrm>
              <a:off x="22918284" y="5562114"/>
              <a:ext cx="2333129" cy="98115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Recovery controller</a:t>
              </a:r>
              <a:endParaRPr lang="en-US" sz="6000" b="1" dirty="0">
                <a:solidFill>
                  <a:schemeClr val="tx1"/>
                </a:solidFill>
                <a:latin typeface="Calibri" panose="020F0502020204030204" pitchFamily="34" charset="0"/>
                <a:cs typeface="Calibri" panose="020F0502020204030204" pitchFamily="34" charset="0"/>
              </a:endParaRPr>
            </a:p>
          </p:txBody>
        </p:sp>
        <p:cxnSp>
          <p:nvCxnSpPr>
            <p:cNvPr id="22" name="Straight Arrow Connector 21">
              <a:extLst>
                <a:ext uri="{FF2B5EF4-FFF2-40B4-BE49-F238E27FC236}">
                  <a16:creationId xmlns:a16="http://schemas.microsoft.com/office/drawing/2014/main" id="{F9F9F13D-EC75-FE42-BC1E-D15EC590E39D}"/>
                </a:ext>
              </a:extLst>
            </p:cNvPr>
            <p:cNvCxnSpPr>
              <a:cxnSpLocks/>
            </p:cNvCxnSpPr>
            <p:nvPr/>
          </p:nvCxnSpPr>
          <p:spPr>
            <a:xfrm flipV="1">
              <a:off x="17539574" y="6567568"/>
              <a:ext cx="0" cy="2553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1230AE-D8E6-414E-9679-83D8B0E8F2BA}"/>
                </a:ext>
              </a:extLst>
            </p:cNvPr>
            <p:cNvCxnSpPr>
              <a:cxnSpLocks/>
            </p:cNvCxnSpPr>
            <p:nvPr/>
          </p:nvCxnSpPr>
          <p:spPr>
            <a:xfrm flipV="1">
              <a:off x="23941940" y="6543051"/>
              <a:ext cx="0" cy="2864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6C3BB1B-87AE-904E-AA4F-CE38C151FD86}"/>
                </a:ext>
              </a:extLst>
            </p:cNvPr>
            <p:cNvCxnSpPr>
              <a:cxnSpLocks/>
            </p:cNvCxnSpPr>
            <p:nvPr/>
          </p:nvCxnSpPr>
          <p:spPr>
            <a:xfrm flipH="1" flipV="1">
              <a:off x="17516928" y="6830774"/>
              <a:ext cx="6443300" cy="851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3904729-4FFB-D144-8D15-022FE41ACA9C}"/>
                </a:ext>
              </a:extLst>
            </p:cNvPr>
            <p:cNvCxnSpPr>
              <a:cxnSpLocks/>
            </p:cNvCxnSpPr>
            <p:nvPr/>
          </p:nvCxnSpPr>
          <p:spPr>
            <a:xfrm>
              <a:off x="24922831" y="4690285"/>
              <a:ext cx="6730" cy="11149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502490-E261-BC4F-B1C6-1E32125079BB}"/>
                </a:ext>
              </a:extLst>
            </p:cNvPr>
            <p:cNvCxnSpPr>
              <a:cxnSpLocks/>
            </p:cNvCxnSpPr>
            <p:nvPr/>
          </p:nvCxnSpPr>
          <p:spPr>
            <a:xfrm flipH="1" flipV="1">
              <a:off x="24372357" y="4685873"/>
              <a:ext cx="564423" cy="432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CF57F02-6E5F-1B47-B4CF-316E74C0B8AF}"/>
                </a:ext>
              </a:extLst>
            </p:cNvPr>
            <p:cNvSpPr/>
            <p:nvPr/>
          </p:nvSpPr>
          <p:spPr>
            <a:xfrm>
              <a:off x="13915394" y="5562114"/>
              <a:ext cx="2106531" cy="95587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libri" panose="020F0502020204030204" pitchFamily="34" charset="0"/>
                  <a:cs typeface="Calibri" panose="020F0502020204030204" pitchFamily="34" charset="0"/>
                </a:rPr>
                <a:t>Thermally stable schedule </a:t>
              </a:r>
            </a:p>
          </p:txBody>
        </p:sp>
        <p:sp>
          <p:nvSpPr>
            <p:cNvPr id="28" name="TextBox 27">
              <a:extLst>
                <a:ext uri="{FF2B5EF4-FFF2-40B4-BE49-F238E27FC236}">
                  <a16:creationId xmlns:a16="http://schemas.microsoft.com/office/drawing/2014/main" id="{228E033E-1FB1-CF46-A54E-F61B99BAB572}"/>
                </a:ext>
              </a:extLst>
            </p:cNvPr>
            <p:cNvSpPr txBox="1"/>
            <p:nvPr/>
          </p:nvSpPr>
          <p:spPr>
            <a:xfrm>
              <a:off x="15376572" y="6142612"/>
              <a:ext cx="2159551" cy="1709716"/>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Initial</a:t>
              </a:r>
            </a:p>
            <a:p>
              <a:pPr algn="ctr"/>
              <a:r>
                <a:rPr lang="en-US" sz="1600" b="1" dirty="0">
                  <a:latin typeface="Calibri" panose="020F0502020204030204" pitchFamily="34" charset="0"/>
                  <a:cs typeface="Calibri" panose="020F0502020204030204" pitchFamily="34" charset="0"/>
                </a:rPr>
                <a:t>task mapping</a:t>
              </a:r>
            </a:p>
            <a:p>
              <a:endParaRPr lang="en-US" sz="1600" dirty="0">
                <a:latin typeface="Calibri" panose="020F0502020204030204" pitchFamily="34" charset="0"/>
                <a:cs typeface="Calibri" panose="020F0502020204030204" pitchFamily="34" charset="0"/>
              </a:endParaRPr>
            </a:p>
          </p:txBody>
        </p:sp>
        <p:cxnSp>
          <p:nvCxnSpPr>
            <p:cNvPr id="29" name="Straight Arrow Connector 28">
              <a:extLst>
                <a:ext uri="{FF2B5EF4-FFF2-40B4-BE49-F238E27FC236}">
                  <a16:creationId xmlns:a16="http://schemas.microsoft.com/office/drawing/2014/main" id="{83B6AF8F-7932-C14D-90FC-6AC87854EC2D}"/>
                </a:ext>
              </a:extLst>
            </p:cNvPr>
            <p:cNvCxnSpPr>
              <a:cxnSpLocks/>
            </p:cNvCxnSpPr>
            <p:nvPr/>
          </p:nvCxnSpPr>
          <p:spPr>
            <a:xfrm>
              <a:off x="22448954" y="6152379"/>
              <a:ext cx="4693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970C707-02A0-C048-8450-1A051400E395}"/>
                </a:ext>
              </a:extLst>
            </p:cNvPr>
            <p:cNvSpPr txBox="1"/>
            <p:nvPr/>
          </p:nvSpPr>
          <p:spPr>
            <a:xfrm>
              <a:off x="13480158" y="6714445"/>
              <a:ext cx="2694057" cy="75987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Online phase</a:t>
              </a:r>
            </a:p>
          </p:txBody>
        </p:sp>
        <p:sp>
          <p:nvSpPr>
            <p:cNvPr id="31" name="TextBox 30">
              <a:extLst>
                <a:ext uri="{FF2B5EF4-FFF2-40B4-BE49-F238E27FC236}">
                  <a16:creationId xmlns:a16="http://schemas.microsoft.com/office/drawing/2014/main" id="{4FF2D25D-9D83-7F46-A9C4-1CA33A50F21D}"/>
                </a:ext>
              </a:extLst>
            </p:cNvPr>
            <p:cNvSpPr txBox="1"/>
            <p:nvPr/>
          </p:nvSpPr>
          <p:spPr>
            <a:xfrm>
              <a:off x="19927646" y="6665649"/>
              <a:ext cx="4014293" cy="1203132"/>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Updated task mapping</a:t>
              </a:r>
            </a:p>
            <a:p>
              <a:endParaRPr lang="en-US" sz="1600" dirty="0">
                <a:latin typeface="Calibri" panose="020F050202020403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6CBD9D6D-A66F-C643-A4DA-EBD9E078892E}"/>
                </a:ext>
              </a:extLst>
            </p:cNvPr>
            <p:cNvCxnSpPr>
              <a:cxnSpLocks/>
            </p:cNvCxnSpPr>
            <p:nvPr/>
          </p:nvCxnSpPr>
          <p:spPr>
            <a:xfrm>
              <a:off x="22183930" y="4575567"/>
              <a:ext cx="526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B4F2B02-841B-8B4F-9D3A-F8DBD5D96044}"/>
                </a:ext>
              </a:extLst>
            </p:cNvPr>
            <p:cNvSpPr/>
            <p:nvPr/>
          </p:nvSpPr>
          <p:spPr>
            <a:xfrm>
              <a:off x="18724472" y="5562113"/>
              <a:ext cx="1466364" cy="9979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libri" panose="020F0502020204030204" pitchFamily="34" charset="0"/>
                  <a:cs typeface="Calibri" panose="020F0502020204030204" pitchFamily="34" charset="0"/>
                </a:rPr>
                <a:t>Dispatch sub-tasks</a:t>
              </a:r>
              <a:endParaRPr lang="en-US" b="1" dirty="0">
                <a:solidFill>
                  <a:schemeClr val="tx1"/>
                </a:solidFill>
                <a:latin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84FB1269-D421-224F-A5FD-B4B09E69C98F}"/>
                </a:ext>
              </a:extLst>
            </p:cNvPr>
            <p:cNvSpPr/>
            <p:nvPr/>
          </p:nvSpPr>
          <p:spPr>
            <a:xfrm>
              <a:off x="16837895" y="5562115"/>
              <a:ext cx="1535245" cy="9825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libri" panose="020F0502020204030204" pitchFamily="34" charset="0"/>
                  <a:cs typeface="Calibri" panose="020F0502020204030204" pitchFamily="34" charset="0"/>
                </a:rPr>
                <a:t>Task schedule</a:t>
              </a:r>
              <a:endParaRPr lang="en-US" b="1" dirty="0">
                <a:solidFill>
                  <a:schemeClr val="tx1"/>
                </a:solidFill>
                <a:latin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36CACC9A-FF7C-FD45-B74A-57C8F2A16C94}"/>
                </a:ext>
              </a:extLst>
            </p:cNvPr>
            <p:cNvSpPr/>
            <p:nvPr/>
          </p:nvSpPr>
          <p:spPr>
            <a:xfrm>
              <a:off x="20654510" y="5562115"/>
              <a:ext cx="1998248" cy="98839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libri" panose="020F0502020204030204" pitchFamily="34" charset="0"/>
                  <a:cs typeface="Calibri" panose="020F0502020204030204" pitchFamily="34" charset="0"/>
                </a:rPr>
                <a:t>Monitor thermal violation</a:t>
              </a:r>
              <a:endParaRPr lang="en-US" b="1" dirty="0">
                <a:solidFill>
                  <a:schemeClr val="tx1"/>
                </a:solidFill>
                <a:latin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524896A0-5162-1441-B562-2B188DE69AA0}"/>
                </a:ext>
              </a:extLst>
            </p:cNvPr>
            <p:cNvSpPr/>
            <p:nvPr/>
          </p:nvSpPr>
          <p:spPr>
            <a:xfrm>
              <a:off x="22746820" y="3801219"/>
              <a:ext cx="1799125" cy="11766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libri" panose="020F0502020204030204" pitchFamily="34" charset="0"/>
                  <a:cs typeface="Calibri" panose="020F0502020204030204" pitchFamily="34" charset="0"/>
                </a:rPr>
                <a:t>WCET lookup table</a:t>
              </a:r>
              <a:endParaRPr lang="en-US" b="1" dirty="0">
                <a:solidFill>
                  <a:schemeClr val="tx1"/>
                </a:solidFill>
                <a:latin typeface="Calibri" panose="020F0502020204030204" pitchFamily="34" charset="0"/>
                <a:cs typeface="Calibri" panose="020F0502020204030204" pitchFamily="34" charset="0"/>
              </a:endParaRPr>
            </a:p>
          </p:txBody>
        </p:sp>
      </p:grpSp>
      <p:sp>
        <p:nvSpPr>
          <p:cNvPr id="37" name="Title 1">
            <a:extLst>
              <a:ext uri="{FF2B5EF4-FFF2-40B4-BE49-F238E27FC236}">
                <a16:creationId xmlns:a16="http://schemas.microsoft.com/office/drawing/2014/main" id="{47BF2D6E-4C35-1C48-BA5A-BC53372E0813}"/>
              </a:ext>
            </a:extLst>
          </p:cNvPr>
          <p:cNvSpPr txBox="1">
            <a:spLocks/>
          </p:cNvSpPr>
          <p:nvPr/>
        </p:nvSpPr>
        <p:spPr>
          <a:xfrm>
            <a:off x="496152" y="1306152"/>
            <a:ext cx="5599848" cy="573828"/>
          </a:xfrm>
          <a:prstGeom prst="rect">
            <a:avLst/>
          </a:prstGeom>
        </p:spPr>
        <p:txBody>
          <a:bodyPr vert="horz" lIns="121920" tIns="60960" rIns="121920" bIns="6096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800" b="1" dirty="0">
                <a:solidFill>
                  <a:schemeClr val="tx1"/>
                </a:solidFill>
              </a:rPr>
              <a:t>Methodology overview</a:t>
            </a:r>
          </a:p>
        </p:txBody>
      </p:sp>
      <p:sp>
        <p:nvSpPr>
          <p:cNvPr id="38" name="TextBox 37">
            <a:extLst>
              <a:ext uri="{FF2B5EF4-FFF2-40B4-BE49-F238E27FC236}">
                <a16:creationId xmlns:a16="http://schemas.microsoft.com/office/drawing/2014/main" id="{A55CA4D3-4B0B-2A40-8B82-C081D25132A1}"/>
              </a:ext>
            </a:extLst>
          </p:cNvPr>
          <p:cNvSpPr txBox="1"/>
          <p:nvPr/>
        </p:nvSpPr>
        <p:spPr>
          <a:xfrm>
            <a:off x="885661" y="6258013"/>
            <a:ext cx="85512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𝒥'</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70DC367-4516-AF4E-B3C4-3651D22E39EE}"/>
              </a:ext>
            </a:extLst>
          </p:cNvPr>
          <p:cNvSpPr txBox="1"/>
          <p:nvPr/>
        </p:nvSpPr>
        <p:spPr>
          <a:xfrm>
            <a:off x="632268" y="1903065"/>
            <a:ext cx="11032760" cy="332398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For faster thermal recovery actions by modifying task mapping choices  , the granularity of task mapping is reduced from tasks to sub-tasks level. </a:t>
            </a:r>
          </a:p>
          <a:p>
            <a:pPr marL="342900" indent="-342900" algn="just">
              <a:buFont typeface="Arial" panose="020B0604020202020204" pitchFamily="34" charset="0"/>
              <a:buChar char="•"/>
            </a:pPr>
            <a:r>
              <a:rPr lang="en-US" sz="2400" dirty="0"/>
              <a:t>In the offline phase, the tasks are profiled extensively and suitable task partitioning size is computed and again profiled for getting the WCET for each sub task. </a:t>
            </a:r>
          </a:p>
          <a:p>
            <a:pPr marL="342900" indent="-342900" algn="just">
              <a:buFont typeface="Arial" panose="020B0604020202020204" pitchFamily="34" charset="0"/>
              <a:buChar char="•"/>
            </a:pPr>
            <a:r>
              <a:rPr lang="en-US" sz="2400" dirty="0"/>
              <a:t>In the online phase, the subtasks are dispatched following an initial task schedule and the thermal behaviors are monitored . In case of thermal violations, a recovery controller gets triggered in the framework that modifies the task schedule adaptively.</a:t>
            </a:r>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278925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A969E3-9133-8846-B937-6EA26B3FC4C9}"/>
              </a:ext>
            </a:extLst>
          </p:cNvPr>
          <p:cNvGrpSpPr/>
          <p:nvPr/>
        </p:nvGrpSpPr>
        <p:grpSpPr>
          <a:xfrm>
            <a:off x="6985416" y="1543795"/>
            <a:ext cx="5124830" cy="4969432"/>
            <a:chOff x="13368067" y="7312080"/>
            <a:chExt cx="7888087" cy="7105186"/>
          </a:xfrm>
        </p:grpSpPr>
        <p:sp>
          <p:nvSpPr>
            <p:cNvPr id="5" name="Oval 4">
              <a:extLst>
                <a:ext uri="{FF2B5EF4-FFF2-40B4-BE49-F238E27FC236}">
                  <a16:creationId xmlns:a16="http://schemas.microsoft.com/office/drawing/2014/main" id="{3C14BD07-AB97-0043-9121-3F2847BAE525}"/>
                </a:ext>
              </a:extLst>
            </p:cNvPr>
            <p:cNvSpPr/>
            <p:nvPr/>
          </p:nvSpPr>
          <p:spPr>
            <a:xfrm>
              <a:off x="17150921" y="9396932"/>
              <a:ext cx="2084175" cy="1026488"/>
            </a:xfrm>
            <a:prstGeom prst="ellipse">
              <a:avLst/>
            </a:prstGeom>
            <a:solidFill>
              <a:schemeClr val="accent2">
                <a:lumMod val="60000"/>
                <a:lumOff val="4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solidFill>
                    <a:sysClr val="windowText" lastClr="000000"/>
                  </a:solidFill>
                  <a:latin typeface="Times New Roman" panose="02020603050405020304" pitchFamily="18" charset="0"/>
                  <a:cs typeface="Times New Roman" panose="02020603050405020304" pitchFamily="18" charset="0"/>
                </a:rPr>
                <a:t>Local recovery</a:t>
              </a:r>
            </a:p>
          </p:txBody>
        </p:sp>
        <p:cxnSp>
          <p:nvCxnSpPr>
            <p:cNvPr id="6" name="Straight Arrow Connector 5">
              <a:extLst>
                <a:ext uri="{FF2B5EF4-FFF2-40B4-BE49-F238E27FC236}">
                  <a16:creationId xmlns:a16="http://schemas.microsoft.com/office/drawing/2014/main" id="{2756566A-97B6-1648-B9C4-1AC74B60F756}"/>
                </a:ext>
              </a:extLst>
            </p:cNvPr>
            <p:cNvCxnSpPr>
              <a:cxnSpLocks/>
            </p:cNvCxnSpPr>
            <p:nvPr/>
          </p:nvCxnSpPr>
          <p:spPr>
            <a:xfrm flipH="1">
              <a:off x="16129622" y="8686433"/>
              <a:ext cx="4531308" cy="0"/>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F647795-9A4B-6B4F-98FA-5150816E9CD0}"/>
                </a:ext>
              </a:extLst>
            </p:cNvPr>
            <p:cNvSpPr/>
            <p:nvPr/>
          </p:nvSpPr>
          <p:spPr>
            <a:xfrm>
              <a:off x="17091364" y="11579752"/>
              <a:ext cx="2136418" cy="1002883"/>
            </a:xfrm>
            <a:prstGeom prst="ellipse">
              <a:avLst/>
            </a:prstGeom>
            <a:solidFill>
              <a:schemeClr val="accent4">
                <a:lumMod val="60000"/>
                <a:lumOff val="4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solidFill>
                    <a:sysClr val="windowText" lastClr="000000"/>
                  </a:solidFill>
                  <a:latin typeface="Times New Roman" panose="02020603050405020304" pitchFamily="18" charset="0"/>
                  <a:cs typeface="Times New Roman" panose="02020603050405020304" pitchFamily="18" charset="0"/>
                </a:rPr>
                <a:t>Global recovery</a:t>
              </a:r>
            </a:p>
          </p:txBody>
        </p:sp>
        <p:pic>
          <p:nvPicPr>
            <p:cNvPr id="8" name="Picture 7">
              <a:extLst>
                <a:ext uri="{FF2B5EF4-FFF2-40B4-BE49-F238E27FC236}">
                  <a16:creationId xmlns:a16="http://schemas.microsoft.com/office/drawing/2014/main" id="{D8B6B8F9-73CD-D644-8B6F-7D6CD11B577A}"/>
                </a:ext>
              </a:extLst>
            </p:cNvPr>
            <p:cNvPicPr>
              <a:picLocks noChangeAspect="1"/>
            </p:cNvPicPr>
            <p:nvPr/>
          </p:nvPicPr>
          <p:blipFill rotWithShape="1">
            <a:blip r:embed="rId2"/>
            <a:srcRect t="12320" b="12824"/>
            <a:stretch/>
          </p:blipFill>
          <p:spPr>
            <a:xfrm rot="1423161">
              <a:off x="13472797" y="10359316"/>
              <a:ext cx="2159226" cy="1616325"/>
            </a:xfrm>
            <a:prstGeom prst="rect">
              <a:avLst/>
            </a:prstGeom>
          </p:spPr>
        </p:pic>
        <p:sp>
          <p:nvSpPr>
            <p:cNvPr id="9" name="Oval 8">
              <a:extLst>
                <a:ext uri="{FF2B5EF4-FFF2-40B4-BE49-F238E27FC236}">
                  <a16:creationId xmlns:a16="http://schemas.microsoft.com/office/drawing/2014/main" id="{C17F6254-9201-A140-9518-4CCA0E827DA2}"/>
                </a:ext>
              </a:extLst>
            </p:cNvPr>
            <p:cNvSpPr/>
            <p:nvPr/>
          </p:nvSpPr>
          <p:spPr>
            <a:xfrm>
              <a:off x="14347207" y="12419546"/>
              <a:ext cx="2549303" cy="897882"/>
            </a:xfrm>
            <a:prstGeom prst="ellipse">
              <a:avLst/>
            </a:prstGeom>
            <a:solidFill>
              <a:schemeClr val="accent5">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solidFill>
                    <a:sysClr val="windowText" lastClr="000000"/>
                  </a:solidFill>
                  <a:latin typeface="Times New Roman" panose="02020603050405020304" pitchFamily="18" charset="0"/>
                  <a:cs typeface="Times New Roman" panose="02020603050405020304" pitchFamily="18" charset="0"/>
                </a:rPr>
                <a:t>No violation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E8DF170-D776-A54C-A158-98D3FD07B684}"/>
                    </a:ext>
                  </a:extLst>
                </p:cNvPr>
                <p:cNvSpPr txBox="1"/>
                <p:nvPr/>
              </p:nvSpPr>
              <p:spPr>
                <a:xfrm>
                  <a:off x="14573040" y="9105853"/>
                  <a:ext cx="2079610" cy="582160"/>
                </a:xfrm>
                <a:prstGeom prst="rect">
                  <a:avLst/>
                </a:prstGeom>
                <a:noFill/>
              </p:spPr>
              <p:txBody>
                <a:bodyPr wrap="square" rtlCol="0">
                  <a:spAutoFit/>
                </a:bodyPr>
                <a:lstStyle/>
                <a:p>
                  <a:r>
                    <a:rPr lang="en-US" sz="1600" b="1" dirty="0">
                      <a:solidFill>
                        <a:sysClr val="windowText" lastClr="000000"/>
                      </a:solidFill>
                      <a:latin typeface="Times New Roman" panose="02020603050405020304" pitchFamily="18" charset="0"/>
                      <a:cs typeface="Times New Roman" panose="02020603050405020304" pitchFamily="18" charset="0"/>
                    </a:rPr>
                    <a:t>Dispatch </a:t>
                  </a:r>
                  <a:r>
                    <a:rPr lang="en-US" sz="2000" b="1" dirty="0">
                      <a:latin typeface="Times New Roman" panose="02020603050405020304" pitchFamily="18" charset="0"/>
                      <a:cs typeface="Times New Roman" panose="02020603050405020304" pitchFamily="18" charset="0"/>
                    </a:rPr>
                    <a:t>𝜏</a:t>
                  </a:r>
                  <a14:m>
                    <m:oMath xmlns:m="http://schemas.openxmlformats.org/officeDocument/2006/math">
                      <m:sSub>
                        <m:sSubPr>
                          <m:ctrlPr>
                            <a:rPr lang="en-US" sz="2000" b="1" i="1" baseline="-25000">
                              <a:latin typeface="Cambria Math" panose="02040503050406030204" pitchFamily="18" charset="0"/>
                            </a:rPr>
                          </m:ctrlPr>
                        </m:sSubPr>
                        <m:e>
                          <m:r>
                            <a:rPr lang="en-US" sz="2000" b="1" i="1" baseline="-25000">
                              <a:latin typeface="Cambria Math" panose="02040503050406030204" pitchFamily="18" charset="0"/>
                            </a:rPr>
                            <m:t>𝒊</m:t>
                          </m:r>
                        </m:e>
                        <m:sub>
                          <m:r>
                            <a:rPr lang="en-US" sz="2000" b="1" i="1" baseline="-25000">
                              <a:latin typeface="Cambria Math" panose="02040503050406030204" pitchFamily="18" charset="0"/>
                            </a:rPr>
                            <m:t>𝒑</m:t>
                          </m:r>
                        </m:sub>
                      </m:sSub>
                    </m:oMath>
                  </a14:m>
                  <a:r>
                    <a:rPr lang="en-US" sz="2000" b="1" baseline="30000" dirty="0">
                      <a:latin typeface="Times New Roman" panose="02020603050405020304" pitchFamily="18" charset="0"/>
                      <a:cs typeface="Times New Roman" panose="02020603050405020304" pitchFamily="18" charset="0"/>
                    </a:rPr>
                    <a:t>k</a:t>
                  </a:r>
                  <a:endParaRPr lang="en-US" sz="1600" baseline="30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DE8DF170-D776-A54C-A158-98D3FD07B684}"/>
                    </a:ext>
                  </a:extLst>
                </p:cNvPr>
                <p:cNvSpPr txBox="1">
                  <a:spLocks noRot="1" noChangeAspect="1" noMove="1" noResize="1" noEditPoints="1" noAdjustHandles="1" noChangeArrowheads="1" noChangeShapeType="1" noTextEdit="1"/>
                </p:cNvSpPr>
                <p:nvPr/>
              </p:nvSpPr>
              <p:spPr>
                <a:xfrm>
                  <a:off x="14573040" y="9105853"/>
                  <a:ext cx="2079610" cy="582160"/>
                </a:xfrm>
                <a:prstGeom prst="rect">
                  <a:avLst/>
                </a:prstGeom>
                <a:blipFill>
                  <a:blip r:embed="rId3"/>
                  <a:stretch>
                    <a:fillRect l="-4630" t="-6061" b="-81818"/>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63B9F12E-25BB-924F-A390-322CCBAB2B36}"/>
                </a:ext>
              </a:extLst>
            </p:cNvPr>
            <p:cNvSpPr/>
            <p:nvPr/>
          </p:nvSpPr>
          <p:spPr>
            <a:xfrm>
              <a:off x="16960544" y="9136331"/>
              <a:ext cx="2389524" cy="44399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FEB34E-F209-5741-8E21-F34CD3A8E9EC}"/>
                </a:ext>
              </a:extLst>
            </p:cNvPr>
            <p:cNvSpPr txBox="1"/>
            <p:nvPr/>
          </p:nvSpPr>
          <p:spPr>
            <a:xfrm>
              <a:off x="17451635" y="12610435"/>
              <a:ext cx="1376414" cy="821236"/>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Recovery </a:t>
              </a:r>
            </a:p>
            <a:p>
              <a:r>
                <a:rPr lang="en-US" sz="1600" b="1" dirty="0">
                  <a:latin typeface="Times New Roman" panose="02020603050405020304" pitchFamily="18" charset="0"/>
                  <a:cs typeface="Times New Roman" panose="02020603050405020304" pitchFamily="18" charset="0"/>
                </a:rPr>
                <a:t>controller</a:t>
              </a:r>
            </a:p>
          </p:txBody>
        </p:sp>
        <p:cxnSp>
          <p:nvCxnSpPr>
            <p:cNvPr id="13" name="Straight Arrow Connector 12">
              <a:extLst>
                <a:ext uri="{FF2B5EF4-FFF2-40B4-BE49-F238E27FC236}">
                  <a16:creationId xmlns:a16="http://schemas.microsoft.com/office/drawing/2014/main" id="{AD7EAEC8-64C8-824D-9EDD-CD1B4EF6D151}"/>
                </a:ext>
              </a:extLst>
            </p:cNvPr>
            <p:cNvCxnSpPr>
              <a:cxnSpLocks/>
            </p:cNvCxnSpPr>
            <p:nvPr/>
          </p:nvCxnSpPr>
          <p:spPr>
            <a:xfrm>
              <a:off x="15578764" y="11057555"/>
              <a:ext cx="1434867" cy="0"/>
            </a:xfrm>
            <a:prstGeom prst="straightConnector1">
              <a:avLst/>
            </a:prstGeom>
            <a:ln w="76200">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88F651-24B5-274B-8C8C-B028FE0599F5}"/>
                </a:ext>
              </a:extLst>
            </p:cNvPr>
            <p:cNvSpPr txBox="1"/>
            <p:nvPr/>
          </p:nvSpPr>
          <p:spPr>
            <a:xfrm>
              <a:off x="17415755" y="11013637"/>
              <a:ext cx="1343005" cy="475453"/>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𝐓 &gt; 𝐓</a:t>
              </a:r>
              <a:r>
                <a:rPr lang="en-US" sz="1600" b="1" baseline="-25000" dirty="0">
                  <a:latin typeface="Times New Roman" panose="02020603050405020304" pitchFamily="18" charset="0"/>
                  <a:cs typeface="Times New Roman" panose="02020603050405020304" pitchFamily="18" charset="0"/>
                </a:rPr>
                <a:t>major</a:t>
              </a:r>
              <a:endParaRPr lang="en-US" sz="1600" b="1"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FBA419C7-A310-0842-8693-CCBA6BC44E7A}"/>
                </a:ext>
              </a:extLst>
            </p:cNvPr>
            <p:cNvCxnSpPr>
              <a:cxnSpLocks/>
              <a:endCxn id="5" idx="3"/>
            </p:cNvCxnSpPr>
            <p:nvPr/>
          </p:nvCxnSpPr>
          <p:spPr>
            <a:xfrm flipV="1">
              <a:off x="16977031" y="10273094"/>
              <a:ext cx="479110" cy="806270"/>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321EC6-4BAC-A141-BF16-559968732531}"/>
                </a:ext>
              </a:extLst>
            </p:cNvPr>
            <p:cNvCxnSpPr>
              <a:cxnSpLocks/>
            </p:cNvCxnSpPr>
            <p:nvPr/>
          </p:nvCxnSpPr>
          <p:spPr>
            <a:xfrm>
              <a:off x="16960544" y="11057555"/>
              <a:ext cx="597318" cy="588978"/>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9CFFA4-44E1-394C-8781-D93B09AAFFCC}"/>
                </a:ext>
              </a:extLst>
            </p:cNvPr>
            <p:cNvCxnSpPr>
              <a:cxnSpLocks/>
              <a:endCxn id="9" idx="7"/>
            </p:cNvCxnSpPr>
            <p:nvPr/>
          </p:nvCxnSpPr>
          <p:spPr>
            <a:xfrm flipH="1">
              <a:off x="16523174" y="10988561"/>
              <a:ext cx="490009" cy="1562477"/>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0C6546D-CF83-0F48-A975-E225E7AE9AEB}"/>
                </a:ext>
              </a:extLst>
            </p:cNvPr>
            <p:cNvSpPr txBox="1"/>
            <p:nvPr/>
          </p:nvSpPr>
          <p:spPr>
            <a:xfrm>
              <a:off x="17305978" y="10515310"/>
              <a:ext cx="2203264" cy="475453"/>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𝐓</a:t>
              </a:r>
              <a:r>
                <a:rPr lang="en-US" sz="1600" b="1" baseline="-25000" dirty="0">
                  <a:latin typeface="Times New Roman" panose="02020603050405020304" pitchFamily="18" charset="0"/>
                  <a:cs typeface="Times New Roman" panose="02020603050405020304" pitchFamily="18" charset="0"/>
                </a:rPr>
                <a:t>major</a:t>
              </a:r>
              <a:r>
                <a:rPr lang="en-US" sz="1600" b="1" dirty="0">
                  <a:latin typeface="Times New Roman" panose="02020603050405020304" pitchFamily="18" charset="0"/>
                  <a:cs typeface="Times New Roman" panose="02020603050405020304" pitchFamily="18" charset="0"/>
                </a:rPr>
                <a:t>&gt; 𝐓 &gt; 𝐓</a:t>
              </a:r>
              <a:r>
                <a:rPr lang="en-US" sz="1600" b="1" baseline="-25000" dirty="0">
                  <a:latin typeface="Times New Roman" panose="02020603050405020304" pitchFamily="18" charset="0"/>
                  <a:cs typeface="Times New Roman" panose="02020603050405020304" pitchFamily="18" charset="0"/>
                </a:rPr>
                <a:t>minor</a:t>
              </a:r>
              <a:endParaRPr lang="en-US" sz="16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3133BBC-EDC9-A74C-A7BA-E25D816F3A43}"/>
                </a:ext>
              </a:extLst>
            </p:cNvPr>
            <p:cNvSpPr txBox="1"/>
            <p:nvPr/>
          </p:nvSpPr>
          <p:spPr>
            <a:xfrm>
              <a:off x="15454053" y="11104770"/>
              <a:ext cx="1490759" cy="440053"/>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𝐓 &lt;  𝐓</a:t>
              </a:r>
              <a:r>
                <a:rPr lang="en-US" sz="1400" b="1" baseline="-25000" dirty="0">
                  <a:latin typeface="Times New Roman" panose="02020603050405020304" pitchFamily="18" charset="0"/>
                  <a:cs typeface="Times New Roman" panose="02020603050405020304" pitchFamily="18" charset="0"/>
                </a:rPr>
                <a:t>minor</a:t>
              </a:r>
              <a:endParaRPr lang="en-US" sz="1400" b="1"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11F37BB-93CA-5644-A959-827C35A95FCB}"/>
                </a:ext>
              </a:extLst>
            </p:cNvPr>
            <p:cNvSpPr/>
            <p:nvPr/>
          </p:nvSpPr>
          <p:spPr>
            <a:xfrm>
              <a:off x="13786969" y="8010785"/>
              <a:ext cx="2328420" cy="1002883"/>
            </a:xfrm>
            <a:prstGeom prst="rect">
              <a:avLst/>
            </a:prstGeom>
            <a:solidFill>
              <a:schemeClr val="bg1">
                <a:lumMod val="85000"/>
              </a:schemeClr>
            </a:solidFill>
            <a:ln w="38100">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ysClr val="windowText" lastClr="000000"/>
                  </a:solidFill>
                  <a:latin typeface="Times New Roman" panose="02020603050405020304" pitchFamily="18" charset="0"/>
                  <a:cs typeface="Times New Roman" panose="02020603050405020304" pitchFamily="18" charset="0"/>
                </a:rPr>
                <a:t>Schedule 𝑆</a:t>
              </a:r>
            </a:p>
          </p:txBody>
        </p:sp>
        <p:cxnSp>
          <p:nvCxnSpPr>
            <p:cNvPr id="21" name="Straight Arrow Connector 20">
              <a:extLst>
                <a:ext uri="{FF2B5EF4-FFF2-40B4-BE49-F238E27FC236}">
                  <a16:creationId xmlns:a16="http://schemas.microsoft.com/office/drawing/2014/main" id="{AC4FE5AC-F6D5-EE41-8D98-B614758DCAC5}"/>
                </a:ext>
              </a:extLst>
            </p:cNvPr>
            <p:cNvCxnSpPr>
              <a:cxnSpLocks/>
            </p:cNvCxnSpPr>
            <p:nvPr/>
          </p:nvCxnSpPr>
          <p:spPr>
            <a:xfrm>
              <a:off x="14412300" y="9039241"/>
              <a:ext cx="0" cy="1057434"/>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694D11-515B-B94A-9297-ACABC1E543EA}"/>
                </a:ext>
              </a:extLst>
            </p:cNvPr>
            <p:cNvCxnSpPr>
              <a:cxnSpLocks/>
            </p:cNvCxnSpPr>
            <p:nvPr/>
          </p:nvCxnSpPr>
          <p:spPr>
            <a:xfrm>
              <a:off x="16129622" y="8087655"/>
              <a:ext cx="4952525" cy="0"/>
            </a:xfrm>
            <a:prstGeom prst="straightConnector1">
              <a:avLst/>
            </a:prstGeom>
            <a:ln w="762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1AB9A5-7329-7E4C-9B7B-01BC323AC21E}"/>
                </a:ext>
              </a:extLst>
            </p:cNvPr>
            <p:cNvCxnSpPr>
              <a:cxnSpLocks/>
            </p:cNvCxnSpPr>
            <p:nvPr/>
          </p:nvCxnSpPr>
          <p:spPr>
            <a:xfrm>
              <a:off x="19227324" y="9910176"/>
              <a:ext cx="1408620" cy="0"/>
            </a:xfrm>
            <a:prstGeom prst="straightConnector1">
              <a:avLst/>
            </a:prstGeom>
            <a:ln w="76200">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2545FD-C850-B34C-B88D-A94A389420FA}"/>
                </a:ext>
              </a:extLst>
            </p:cNvPr>
            <p:cNvCxnSpPr>
              <a:cxnSpLocks/>
            </p:cNvCxnSpPr>
            <p:nvPr/>
          </p:nvCxnSpPr>
          <p:spPr>
            <a:xfrm>
              <a:off x="20635944" y="8685298"/>
              <a:ext cx="0" cy="1224878"/>
            </a:xfrm>
            <a:prstGeom prst="straightConnector1">
              <a:avLst/>
            </a:prstGeom>
            <a:ln w="76200">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3AFE9F-339D-7646-B977-F18390BD4391}"/>
                </a:ext>
              </a:extLst>
            </p:cNvPr>
            <p:cNvSpPr txBox="1"/>
            <p:nvPr/>
          </p:nvSpPr>
          <p:spPr>
            <a:xfrm>
              <a:off x="13953860" y="11688495"/>
              <a:ext cx="1930571" cy="518676"/>
            </a:xfrm>
            <a:prstGeom prst="rect">
              <a:avLst/>
            </a:prstGeom>
            <a:noFill/>
          </p:spPr>
          <p:txBody>
            <a:bodyPr wrap="none" rtlCol="0">
              <a:spAutoFit/>
            </a:bodyPr>
            <a:lstStyle/>
            <a:p>
              <a:r>
                <a:rPr lang="en-US" b="1" dirty="0" err="1">
                  <a:solidFill>
                    <a:sysClr val="windowText" lastClr="000000"/>
                  </a:solidFill>
                  <a:latin typeface="Times New Roman" panose="02020603050405020304" pitchFamily="18" charset="0"/>
                  <a:cs typeface="Times New Roman" panose="02020603050405020304" pitchFamily="18" charset="0"/>
                </a:rPr>
                <a:t>Odroid</a:t>
              </a:r>
              <a:r>
                <a:rPr lang="en-US" b="1" dirty="0">
                  <a:solidFill>
                    <a:sysClr val="windowText" lastClr="000000"/>
                  </a:solidFill>
                  <a:latin typeface="Times New Roman" panose="02020603050405020304" pitchFamily="18" charset="0"/>
                  <a:cs typeface="Times New Roman" panose="02020603050405020304" pitchFamily="18" charset="0"/>
                </a:rPr>
                <a:t> XU-4</a:t>
              </a:r>
              <a:endParaRPr lang="en-US"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E1E3018-89A0-554D-BF53-8657DB3033F6}"/>
                </a:ext>
              </a:extLst>
            </p:cNvPr>
            <p:cNvSpPr txBox="1"/>
            <p:nvPr/>
          </p:nvSpPr>
          <p:spPr>
            <a:xfrm>
              <a:off x="16511138" y="8257755"/>
              <a:ext cx="4292689" cy="821236"/>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Updated mapping for next sub-task</a:t>
              </a:r>
              <a:endParaRPr lang="en-US" sz="105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in the same hyper-period</a:t>
              </a:r>
            </a:p>
          </p:txBody>
        </p:sp>
        <p:sp>
          <p:nvSpPr>
            <p:cNvPr id="27" name="TextBox 26">
              <a:extLst>
                <a:ext uri="{FF2B5EF4-FFF2-40B4-BE49-F238E27FC236}">
                  <a16:creationId xmlns:a16="http://schemas.microsoft.com/office/drawing/2014/main" id="{84236D80-A1A0-AE4A-8F1B-2B79F42174C1}"/>
                </a:ext>
              </a:extLst>
            </p:cNvPr>
            <p:cNvSpPr txBox="1"/>
            <p:nvPr/>
          </p:nvSpPr>
          <p:spPr>
            <a:xfrm>
              <a:off x="14865897" y="9782008"/>
              <a:ext cx="2194075" cy="1188141"/>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Peak temperature </a:t>
              </a:r>
            </a:p>
            <a:p>
              <a:pPr algn="ctr"/>
              <a:r>
                <a:rPr lang="en-US" sz="1600" b="1" dirty="0">
                  <a:latin typeface="Times New Roman" panose="02020603050405020304" pitchFamily="18" charset="0"/>
                  <a:cs typeface="Times New Roman" panose="02020603050405020304" pitchFamily="18" charset="0"/>
                </a:rPr>
                <a:t>(𝐓)</a:t>
              </a:r>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BB2A2D7-289C-B746-84B7-7C717B087FA0}"/>
                    </a:ext>
                  </a:extLst>
                </p:cNvPr>
                <p:cNvSpPr txBox="1"/>
                <p:nvPr/>
              </p:nvSpPr>
              <p:spPr>
                <a:xfrm>
                  <a:off x="19728713" y="9248768"/>
                  <a:ext cx="733225" cy="537045"/>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𝜏</a:t>
                  </a:r>
                  <a14:m>
                    <m:oMath xmlns:m="http://schemas.openxmlformats.org/officeDocument/2006/math">
                      <m:sSub>
                        <m:sSubPr>
                          <m:ctrlPr>
                            <a:rPr lang="en-US" b="1" i="1" baseline="-25000">
                              <a:latin typeface="Cambria Math" panose="02040503050406030204" pitchFamily="18" charset="0"/>
                            </a:rPr>
                          </m:ctrlPr>
                        </m:sSubPr>
                        <m:e>
                          <m:r>
                            <a:rPr lang="en-US" b="1" i="1" baseline="-25000">
                              <a:latin typeface="Cambria Math" panose="02040503050406030204" pitchFamily="18" charset="0"/>
                            </a:rPr>
                            <m:t>𝒊</m:t>
                          </m:r>
                        </m:e>
                        <m:sub>
                          <m:r>
                            <a:rPr lang="en-US" b="1" i="1" baseline="-25000">
                              <a:latin typeface="Cambria Math" panose="02040503050406030204" pitchFamily="18" charset="0"/>
                            </a:rPr>
                            <m:t>𝒑</m:t>
                          </m:r>
                        </m:sub>
                      </m:sSub>
                    </m:oMath>
                  </a14:m>
                  <a:r>
                    <a:rPr lang="en-US" b="1" baseline="30000" dirty="0">
                      <a:latin typeface="Times New Roman" panose="02020603050405020304" pitchFamily="18" charset="0"/>
                      <a:cs typeface="Times New Roman" panose="02020603050405020304" pitchFamily="18" charset="0"/>
                    </a:rPr>
                    <a:t>k’</a:t>
                  </a:r>
                  <a:endParaRPr lang="en-US" dirty="0">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BB2A2D7-289C-B746-84B7-7C717B087FA0}"/>
                    </a:ext>
                  </a:extLst>
                </p:cNvPr>
                <p:cNvSpPr txBox="1">
                  <a:spLocks noRot="1" noChangeAspect="1" noMove="1" noResize="1" noEditPoints="1" noAdjustHandles="1" noChangeArrowheads="1" noChangeShapeType="1" noTextEdit="1"/>
                </p:cNvSpPr>
                <p:nvPr/>
              </p:nvSpPr>
              <p:spPr>
                <a:xfrm>
                  <a:off x="19728713" y="9248768"/>
                  <a:ext cx="733225" cy="537045"/>
                </a:xfrm>
                <a:prstGeom prst="rect">
                  <a:avLst/>
                </a:prstGeom>
                <a:blipFill>
                  <a:blip r:embed="rId4"/>
                  <a:stretch>
                    <a:fillRect l="-10526" t="-6667" r="-18421"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7999F5A-745C-E940-A61A-887CA85B03D7}"/>
                    </a:ext>
                  </a:extLst>
                </p:cNvPr>
                <p:cNvSpPr txBox="1"/>
                <p:nvPr/>
              </p:nvSpPr>
              <p:spPr>
                <a:xfrm>
                  <a:off x="19428192" y="11161304"/>
                  <a:ext cx="1827962" cy="53704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&lt; 𝜏</a:t>
                  </a:r>
                  <a14:m>
                    <m:oMath xmlns:m="http://schemas.openxmlformats.org/officeDocument/2006/math">
                      <m:sSub>
                        <m:sSubPr>
                          <m:ctrlPr>
                            <a:rPr lang="en-US" b="1" i="1" baseline="-25000">
                              <a:latin typeface="Cambria Math" panose="02040503050406030204" pitchFamily="18" charset="0"/>
                            </a:rPr>
                          </m:ctrlPr>
                        </m:sSubPr>
                        <m:e>
                          <m:r>
                            <a:rPr lang="en-US" b="1" i="1" baseline="-25000">
                              <a:latin typeface="Cambria Math" panose="02040503050406030204" pitchFamily="18" charset="0"/>
                            </a:rPr>
                            <m:t>𝒊</m:t>
                          </m:r>
                        </m:e>
                        <m:sub>
                          <m:r>
                            <a:rPr lang="en-US" b="1" i="1" baseline="-25000">
                              <a:latin typeface="Cambria Math" panose="02040503050406030204" pitchFamily="18" charset="0"/>
                            </a:rPr>
                            <m:t>𝒑</m:t>
                          </m:r>
                        </m:sub>
                      </m:sSub>
                    </m:oMath>
                  </a14:m>
                  <a:r>
                    <a:rPr lang="en-US" b="1" baseline="30000" dirty="0">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 , ... &gt;</a:t>
                  </a:r>
                  <a:endParaRPr lang="en-US"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A7999F5A-745C-E940-A61A-887CA85B03D7}"/>
                    </a:ext>
                  </a:extLst>
                </p:cNvPr>
                <p:cNvSpPr txBox="1">
                  <a:spLocks noRot="1" noChangeAspect="1" noMove="1" noResize="1" noEditPoints="1" noAdjustHandles="1" noChangeArrowheads="1" noChangeShapeType="1" noTextEdit="1"/>
                </p:cNvSpPr>
                <p:nvPr/>
              </p:nvSpPr>
              <p:spPr>
                <a:xfrm>
                  <a:off x="19428192" y="11161304"/>
                  <a:ext cx="1827962" cy="537045"/>
                </a:xfrm>
                <a:prstGeom prst="rect">
                  <a:avLst/>
                </a:prstGeom>
                <a:blipFill>
                  <a:blip r:embed="rId5"/>
                  <a:stretch>
                    <a:fillRect l="-5319" t="-6667"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7BC3E7C-8DB7-F64E-AA71-FA93ACBE6482}"/>
                    </a:ext>
                  </a:extLst>
                </p:cNvPr>
                <p:cNvSpPr txBox="1"/>
                <p:nvPr/>
              </p:nvSpPr>
              <p:spPr>
                <a:xfrm>
                  <a:off x="19463045" y="9999525"/>
                  <a:ext cx="933673" cy="53704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𝒎’</a:t>
                  </a:r>
                  <a14:m>
                    <m:oMath xmlns:m="http://schemas.openxmlformats.org/officeDocument/2006/math">
                      <m:sSub>
                        <m:sSubPr>
                          <m:ctrlPr>
                            <a:rPr lang="en-US" b="1" i="1" baseline="-25000">
                              <a:latin typeface="Cambria Math" panose="02040503050406030204" pitchFamily="18" charset="0"/>
                            </a:rPr>
                          </m:ctrlPr>
                        </m:sSubPr>
                        <m:e>
                          <m:r>
                            <a:rPr lang="en-US" b="1" i="1" baseline="-25000">
                              <a:latin typeface="Cambria Math" panose="02040503050406030204" pitchFamily="18" charset="0"/>
                            </a:rPr>
                            <m:t>𝒊</m:t>
                          </m:r>
                        </m:e>
                        <m:sub>
                          <m:r>
                            <a:rPr lang="en-US" b="1" i="1" baseline="-25000">
                              <a:latin typeface="Cambria Math" panose="02040503050406030204" pitchFamily="18" charset="0"/>
                            </a:rPr>
                            <m:t>𝒑</m:t>
                          </m:r>
                        </m:sub>
                      </m:sSub>
                    </m:oMath>
                  </a14:m>
                  <a:r>
                    <a:rPr lang="en-US" b="1" baseline="30000" dirty="0">
                      <a:latin typeface="Times New Roman" panose="02020603050405020304" pitchFamily="18" charset="0"/>
                      <a:cs typeface="Times New Roman" panose="02020603050405020304" pitchFamily="18" charset="0"/>
                    </a:rPr>
                    <a:t>k’</a:t>
                  </a:r>
                  <a:endParaRPr lang="en-US" dirty="0">
                    <a:latin typeface="Times New Roman" panose="02020603050405020304" pitchFamily="18" charset="0"/>
                    <a:cs typeface="Times New Roman" panose="02020603050405020304" pitchFamily="18" charset="0"/>
                  </a:endParaRPr>
                </a:p>
              </p:txBody>
            </p:sp>
          </mc:Choice>
          <mc:Fallback xmlns="">
            <p:sp>
              <p:nvSpPr>
                <p:cNvPr id="30" name="TextBox 29">
                  <a:extLst>
                    <a:ext uri="{FF2B5EF4-FFF2-40B4-BE49-F238E27FC236}">
                      <a16:creationId xmlns:a16="http://schemas.microsoft.com/office/drawing/2014/main" id="{E7BC3E7C-8DB7-F64E-AA71-FA93ACBE6482}"/>
                    </a:ext>
                  </a:extLst>
                </p:cNvPr>
                <p:cNvSpPr txBox="1">
                  <a:spLocks noRot="1" noChangeAspect="1" noMove="1" noResize="1" noEditPoints="1" noAdjustHandles="1" noChangeArrowheads="1" noChangeShapeType="1" noTextEdit="1"/>
                </p:cNvSpPr>
                <p:nvPr/>
              </p:nvSpPr>
              <p:spPr>
                <a:xfrm>
                  <a:off x="19463045" y="9999525"/>
                  <a:ext cx="933673" cy="537045"/>
                </a:xfrm>
                <a:prstGeom prst="rect">
                  <a:avLst/>
                </a:prstGeom>
                <a:blipFill>
                  <a:blip r:embed="rId6"/>
                  <a:stretch>
                    <a:fillRect l="-4082" r="-16327" b="-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55CAAD3-BDE3-724E-8883-6AA2F8D85A59}"/>
                    </a:ext>
                  </a:extLst>
                </p:cNvPr>
                <p:cNvSpPr txBox="1"/>
                <p:nvPr/>
              </p:nvSpPr>
              <p:spPr>
                <a:xfrm>
                  <a:off x="19296602" y="12230057"/>
                  <a:ext cx="1758435" cy="537045"/>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 𝒎’</a:t>
                  </a:r>
                  <a14:m>
                    <m:oMath xmlns:m="http://schemas.openxmlformats.org/officeDocument/2006/math">
                      <m:sSub>
                        <m:sSubPr>
                          <m:ctrlPr>
                            <a:rPr lang="en-US" b="1" i="1" baseline="-25000">
                              <a:latin typeface="Cambria Math" panose="02040503050406030204" pitchFamily="18" charset="0"/>
                            </a:rPr>
                          </m:ctrlPr>
                        </m:sSubPr>
                        <m:e>
                          <m:r>
                            <a:rPr lang="en-US" b="1" i="1" baseline="-25000">
                              <a:latin typeface="Cambria Math" panose="02040503050406030204" pitchFamily="18" charset="0"/>
                            </a:rPr>
                            <m:t>𝒊</m:t>
                          </m:r>
                        </m:e>
                        <m:sub>
                          <m:r>
                            <a:rPr lang="en-US" b="1" i="1" baseline="-25000">
                              <a:latin typeface="Cambria Math" panose="02040503050406030204" pitchFamily="18" charset="0"/>
                            </a:rPr>
                            <m:t>𝒑</m:t>
                          </m:r>
                        </m:sub>
                      </m:sSub>
                    </m:oMath>
                  </a14:m>
                  <a:r>
                    <a:rPr lang="en-US" b="1" baseline="30000" dirty="0">
                      <a:latin typeface="Times New Roman" panose="02020603050405020304" pitchFamily="18" charset="0"/>
                      <a:cs typeface="Times New Roman" panose="02020603050405020304" pitchFamily="18" charset="0"/>
                    </a:rPr>
                    <a:t>k </a:t>
                  </a:r>
                  <a:r>
                    <a:rPr lang="en-US" b="1" dirty="0">
                      <a:latin typeface="Times New Roman" panose="02020603050405020304" pitchFamily="18" charset="0"/>
                      <a:cs typeface="Times New Roman" panose="02020603050405020304" pitchFamily="18" charset="0"/>
                    </a:rPr>
                    <a:t>, ... &gt;</a:t>
                  </a:r>
                  <a:endParaRPr lang="en-US" dirty="0">
                    <a:latin typeface="Times New Roman" panose="02020603050405020304" pitchFamily="18" charset="0"/>
                    <a:cs typeface="Times New Roman" panose="02020603050405020304" pitchFamily="18" charset="0"/>
                  </a:endParaRPr>
                </a:p>
              </p:txBody>
            </p:sp>
          </mc:Choice>
          <mc:Fallback xmlns="">
            <p:sp>
              <p:nvSpPr>
                <p:cNvPr id="31" name="TextBox 30">
                  <a:extLst>
                    <a:ext uri="{FF2B5EF4-FFF2-40B4-BE49-F238E27FC236}">
                      <a16:creationId xmlns:a16="http://schemas.microsoft.com/office/drawing/2014/main" id="{855CAAD3-BDE3-724E-8883-6AA2F8D85A59}"/>
                    </a:ext>
                  </a:extLst>
                </p:cNvPr>
                <p:cNvSpPr txBox="1">
                  <a:spLocks noRot="1" noChangeAspect="1" noMove="1" noResize="1" noEditPoints="1" noAdjustHandles="1" noChangeArrowheads="1" noChangeShapeType="1" noTextEdit="1"/>
                </p:cNvSpPr>
                <p:nvPr/>
              </p:nvSpPr>
              <p:spPr>
                <a:xfrm>
                  <a:off x="19296602" y="12230057"/>
                  <a:ext cx="1758435" cy="537045"/>
                </a:xfrm>
                <a:prstGeom prst="rect">
                  <a:avLst/>
                </a:prstGeom>
                <a:blipFill>
                  <a:blip r:embed="rId7"/>
                  <a:stretch>
                    <a:fillRect l="-3297" t="-6667" r="-20879" b="-23333"/>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00DC252B-10C4-3B41-9411-798136EAA564}"/>
                </a:ext>
              </a:extLst>
            </p:cNvPr>
            <p:cNvCxnSpPr>
              <a:cxnSpLocks/>
            </p:cNvCxnSpPr>
            <p:nvPr/>
          </p:nvCxnSpPr>
          <p:spPr>
            <a:xfrm flipV="1">
              <a:off x="21082147" y="8087656"/>
              <a:ext cx="0" cy="4018038"/>
            </a:xfrm>
            <a:prstGeom prst="straightConnector1">
              <a:avLst/>
            </a:prstGeom>
            <a:ln w="76200">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0A5E04-2FB3-3E41-A754-3B70C7E611FA}"/>
                </a:ext>
              </a:extLst>
            </p:cNvPr>
            <p:cNvSpPr txBox="1"/>
            <p:nvPr/>
          </p:nvSpPr>
          <p:spPr>
            <a:xfrm>
              <a:off x="15634215" y="7312080"/>
              <a:ext cx="4788048" cy="475453"/>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Updated schedule for next hyper-period</a:t>
              </a:r>
            </a:p>
          </p:txBody>
        </p:sp>
        <p:cxnSp>
          <p:nvCxnSpPr>
            <p:cNvPr id="34" name="Straight Arrow Connector 33">
              <a:extLst>
                <a:ext uri="{FF2B5EF4-FFF2-40B4-BE49-F238E27FC236}">
                  <a16:creationId xmlns:a16="http://schemas.microsoft.com/office/drawing/2014/main" id="{7B43E2CC-DD45-1B4D-9A39-0C5034E00037}"/>
                </a:ext>
              </a:extLst>
            </p:cNvPr>
            <p:cNvCxnSpPr>
              <a:cxnSpLocks/>
            </p:cNvCxnSpPr>
            <p:nvPr/>
          </p:nvCxnSpPr>
          <p:spPr>
            <a:xfrm>
              <a:off x="19227324" y="12081193"/>
              <a:ext cx="1854823" cy="0"/>
            </a:xfrm>
            <a:prstGeom prst="straightConnector1">
              <a:avLst/>
            </a:prstGeom>
            <a:ln w="76200">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AB99DE8-0AD2-514C-888B-4762D3A72CAA}"/>
                </a:ext>
              </a:extLst>
            </p:cNvPr>
            <p:cNvCxnSpPr>
              <a:cxnSpLocks/>
            </p:cNvCxnSpPr>
            <p:nvPr/>
          </p:nvCxnSpPr>
          <p:spPr>
            <a:xfrm>
              <a:off x="13368067" y="8543526"/>
              <a:ext cx="448523" cy="0"/>
            </a:xfrm>
            <a:prstGeom prst="straightConnector1">
              <a:avLst/>
            </a:prstGeom>
            <a:ln w="762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A2EF90-B7C7-5744-B72F-8E2982D8BEAD}"/>
                </a:ext>
              </a:extLst>
            </p:cNvPr>
            <p:cNvCxnSpPr>
              <a:cxnSpLocks/>
            </p:cNvCxnSpPr>
            <p:nvPr/>
          </p:nvCxnSpPr>
          <p:spPr>
            <a:xfrm flipV="1">
              <a:off x="13391217" y="8512227"/>
              <a:ext cx="0" cy="4359404"/>
            </a:xfrm>
            <a:prstGeom prst="straightConnector1">
              <a:avLst/>
            </a:prstGeom>
            <a:ln w="76200">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823B9B7-9089-8449-BAAA-13B9A5DD90A6}"/>
                </a:ext>
              </a:extLst>
            </p:cNvPr>
            <p:cNvCxnSpPr>
              <a:cxnSpLocks/>
              <a:endCxn id="9" idx="2"/>
            </p:cNvCxnSpPr>
            <p:nvPr/>
          </p:nvCxnSpPr>
          <p:spPr>
            <a:xfrm>
              <a:off x="13411870" y="12853689"/>
              <a:ext cx="935337" cy="14798"/>
            </a:xfrm>
            <a:prstGeom prst="straightConnector1">
              <a:avLst/>
            </a:prstGeom>
            <a:ln w="76200">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B7874-9792-DA41-A96F-8CD7247D6F4B}"/>
                </a:ext>
              </a:extLst>
            </p:cNvPr>
            <p:cNvSpPr txBox="1"/>
            <p:nvPr/>
          </p:nvSpPr>
          <p:spPr>
            <a:xfrm>
              <a:off x="13524692" y="12911556"/>
              <a:ext cx="1027718" cy="821236"/>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No </a:t>
              </a:r>
            </a:p>
            <a:p>
              <a:pPr algn="ctr"/>
              <a:r>
                <a:rPr lang="en-US" sz="1600" b="1" dirty="0">
                  <a:latin typeface="Times New Roman" panose="02020603050405020304" pitchFamily="18" charset="0"/>
                  <a:cs typeface="Times New Roman" panose="02020603050405020304" pitchFamily="18" charset="0"/>
                </a:rPr>
                <a:t>update</a:t>
              </a:r>
            </a:p>
          </p:txBody>
        </p:sp>
        <p:sp>
          <p:nvSpPr>
            <p:cNvPr id="39" name="TextBox 38">
              <a:extLst>
                <a:ext uri="{FF2B5EF4-FFF2-40B4-BE49-F238E27FC236}">
                  <a16:creationId xmlns:a16="http://schemas.microsoft.com/office/drawing/2014/main" id="{587DA026-0D63-3F40-B825-1EACF1240369}"/>
                </a:ext>
              </a:extLst>
            </p:cNvPr>
            <p:cNvSpPr txBox="1"/>
            <p:nvPr/>
          </p:nvSpPr>
          <p:spPr>
            <a:xfrm>
              <a:off x="16847568" y="13423137"/>
              <a:ext cx="240623" cy="994129"/>
            </a:xfrm>
            <a:prstGeom prst="rect">
              <a:avLst/>
            </a:prstGeom>
            <a:noFill/>
          </p:spPr>
          <p:txBody>
            <a:bodyPr wrap="none" rtlCol="0">
              <a:spAutoFit/>
            </a:bodyPr>
            <a:lstStyle/>
            <a:p>
              <a:endParaRPr lang="en-US" sz="4000" dirty="0">
                <a:latin typeface="Times New Roman" panose="02020603050405020304" pitchFamily="18" charset="0"/>
                <a:cs typeface="Times New Roman" panose="02020603050405020304" pitchFamily="18" charset="0"/>
              </a:endParaRPr>
            </a:p>
          </p:txBody>
        </p:sp>
      </p:grpSp>
      <p:sp>
        <p:nvSpPr>
          <p:cNvPr id="41" name="Google Shape;213;p16">
            <a:extLst>
              <a:ext uri="{FF2B5EF4-FFF2-40B4-BE49-F238E27FC236}">
                <a16:creationId xmlns:a16="http://schemas.microsoft.com/office/drawing/2014/main" id="{7AA7AE08-0DA3-AC42-B05E-CD3035418E9D}"/>
              </a:ext>
            </a:extLst>
          </p:cNvPr>
          <p:cNvSpPr/>
          <p:nvPr/>
        </p:nvSpPr>
        <p:spPr>
          <a:xfrm>
            <a:off x="315546" y="460705"/>
            <a:ext cx="11794700" cy="918800"/>
          </a:xfrm>
          <a:prstGeom prst="rect">
            <a:avLst/>
          </a:prstGeom>
          <a:noFill/>
          <a:ln>
            <a:noFill/>
          </a:ln>
        </p:spPr>
        <p:txBody>
          <a:bodyPr spcFirstLastPara="1" wrap="square" lIns="120000" tIns="121900" rIns="120000" bIns="121900" anchor="b" anchorCtr="0">
            <a:noAutofit/>
          </a:bodyPr>
          <a:lstStyle/>
          <a:p>
            <a:pPr lvl="0">
              <a:lnSpc>
                <a:spcPct val="89000"/>
              </a:lnSpc>
            </a:pPr>
            <a:r>
              <a:rPr lang="en-IN" sz="3200" b="1" dirty="0">
                <a:latin typeface="Calibri" panose="020F0502020204030204" pitchFamily="34" charset="0"/>
                <a:cs typeface="Calibri" panose="020F0502020204030204" pitchFamily="34" charset="0"/>
              </a:rPr>
              <a:t>Thermal-aware Adaptive Platform Management for Heterogeneous Embedded Systems</a:t>
            </a:r>
            <a:endParaRPr sz="3200" dirty="0">
              <a:latin typeface="Arial"/>
              <a:ea typeface="Arial"/>
              <a:cs typeface="Arial"/>
              <a:sym typeface="Arial"/>
            </a:endParaRPr>
          </a:p>
        </p:txBody>
      </p:sp>
      <p:sp>
        <p:nvSpPr>
          <p:cNvPr id="42" name="TextBox 41">
            <a:extLst>
              <a:ext uri="{FF2B5EF4-FFF2-40B4-BE49-F238E27FC236}">
                <a16:creationId xmlns:a16="http://schemas.microsoft.com/office/drawing/2014/main" id="{F33533DE-BF58-1449-9ACC-559D67884A07}"/>
              </a:ext>
            </a:extLst>
          </p:cNvPr>
          <p:cNvSpPr txBox="1"/>
          <p:nvPr/>
        </p:nvSpPr>
        <p:spPr>
          <a:xfrm>
            <a:off x="7396912" y="6367500"/>
            <a:ext cx="4384752" cy="748795"/>
          </a:xfrm>
          <a:prstGeom prst="rect">
            <a:avLst/>
          </a:prstGeom>
          <a:noFill/>
        </p:spPr>
        <p:txBody>
          <a:bodyPr wrap="square" rtlCol="0">
            <a:spAutoFit/>
          </a:bodyPr>
          <a:lstStyle/>
          <a:p>
            <a:r>
              <a:rPr lang="en-US" sz="2133" b="1" dirty="0">
                <a:latin typeface="Times New Roman" panose="02020603050405020304" pitchFamily="18" charset="0"/>
                <a:cs typeface="Times New Roman" panose="02020603050405020304" pitchFamily="18" charset="0"/>
              </a:rPr>
              <a:t>Recovery controller workflow</a:t>
            </a:r>
          </a:p>
          <a:p>
            <a:endParaRPr lang="en-US" sz="2133" dirty="0"/>
          </a:p>
        </p:txBody>
      </p:sp>
      <p:sp>
        <p:nvSpPr>
          <p:cNvPr id="43" name="TextBox 42">
            <a:extLst>
              <a:ext uri="{FF2B5EF4-FFF2-40B4-BE49-F238E27FC236}">
                <a16:creationId xmlns:a16="http://schemas.microsoft.com/office/drawing/2014/main" id="{7293C4C5-03F8-B245-BBEC-AF1533558544}"/>
              </a:ext>
            </a:extLst>
          </p:cNvPr>
          <p:cNvSpPr txBox="1"/>
          <p:nvPr/>
        </p:nvSpPr>
        <p:spPr>
          <a:xfrm>
            <a:off x="124676" y="1558593"/>
            <a:ext cx="6697136"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They have considered two thermal thresholds- </a:t>
            </a:r>
            <a:r>
              <a:rPr lang="en-US" sz="2400" dirty="0" err="1"/>
              <a:t>T</a:t>
            </a:r>
            <a:r>
              <a:rPr lang="en-US" sz="2400" baseline="-25000" dirty="0" err="1"/>
              <a:t>Major</a:t>
            </a:r>
            <a:r>
              <a:rPr lang="en-US" sz="2400" dirty="0"/>
              <a:t> and </a:t>
            </a:r>
            <a:r>
              <a:rPr lang="en-US" sz="2400" dirty="0" err="1"/>
              <a:t>T</a:t>
            </a:r>
            <a:r>
              <a:rPr lang="en-US" sz="2400" baseline="-25000" dirty="0" err="1"/>
              <a:t>minor</a:t>
            </a:r>
            <a:endParaRPr lang="en-US" sz="2400" dirty="0"/>
          </a:p>
          <a:p>
            <a:pPr marL="342900" indent="-342900" algn="just">
              <a:buFont typeface="Arial" panose="020B0604020202020204" pitchFamily="34" charset="0"/>
              <a:buChar char="•"/>
            </a:pPr>
            <a:r>
              <a:rPr lang="en-US" sz="2400" dirty="0"/>
              <a:t>If peak temperature, during a task execution lies between </a:t>
            </a:r>
            <a:r>
              <a:rPr lang="en-US" sz="2400" dirty="0" err="1"/>
              <a:t>T</a:t>
            </a:r>
            <a:r>
              <a:rPr lang="en-US" sz="2400" baseline="-25000" dirty="0" err="1"/>
              <a:t>major</a:t>
            </a:r>
            <a:r>
              <a:rPr lang="en-US" sz="2400" dirty="0"/>
              <a:t> and </a:t>
            </a:r>
            <a:r>
              <a:rPr lang="en-US" sz="2400" dirty="0" err="1"/>
              <a:t>T</a:t>
            </a:r>
            <a:r>
              <a:rPr lang="en-US" sz="2400" baseline="-25000" dirty="0" err="1"/>
              <a:t>minor</a:t>
            </a:r>
            <a:r>
              <a:rPr lang="en-US" sz="2400" dirty="0"/>
              <a:t> local recovery is activated which makes some local changes in the task mapping of the immediate next sub to reduce the temperature. </a:t>
            </a:r>
          </a:p>
          <a:p>
            <a:pPr marL="342900" indent="-342900" algn="just">
              <a:buFont typeface="Arial" panose="020B0604020202020204" pitchFamily="34" charset="0"/>
              <a:buChar char="•"/>
            </a:pPr>
            <a:r>
              <a:rPr lang="en-US" sz="2400" dirty="0"/>
              <a:t>If peak temperature goes beyond </a:t>
            </a:r>
            <a:r>
              <a:rPr lang="en-US" sz="2400" dirty="0" err="1"/>
              <a:t>T</a:t>
            </a:r>
            <a:r>
              <a:rPr lang="en-US" sz="2400" baseline="-25000" dirty="0" err="1"/>
              <a:t>major</a:t>
            </a:r>
            <a:r>
              <a:rPr lang="en-US" sz="2400" dirty="0"/>
              <a:t> Global recovery is activated to avoid default thermal throttling. Global recovery identifies the tasks responsible for major violation, and changes the task mapping of the concerned tasks for the next hyper-period and this continues until major violation is mitigated.</a:t>
            </a:r>
            <a:endParaRPr lang="en-US" sz="2000" dirty="0"/>
          </a:p>
        </p:txBody>
      </p:sp>
    </p:spTree>
    <p:extLst>
      <p:ext uri="{BB962C8B-B14F-4D97-AF65-F5344CB8AC3E}">
        <p14:creationId xmlns:p14="http://schemas.microsoft.com/office/powerpoint/2010/main" val="183366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p:nvPr/>
        </p:nvSpPr>
        <p:spPr>
          <a:xfrm>
            <a:off x="832320" y="145232"/>
            <a:ext cx="11359680" cy="1107360"/>
          </a:xfrm>
          <a:prstGeom prst="rect">
            <a:avLst/>
          </a:prstGeom>
          <a:noFill/>
          <a:ln>
            <a:noFill/>
          </a:ln>
        </p:spPr>
        <p:txBody>
          <a:bodyPr spcFirstLastPara="1" wrap="square" lIns="120000" tIns="121900" rIns="120000" bIns="121900" anchor="b" anchorCtr="0">
            <a:noAutofit/>
          </a:bodyPr>
          <a:lstStyle/>
          <a:p>
            <a:pPr>
              <a:lnSpc>
                <a:spcPct val="89000"/>
              </a:lnSpc>
            </a:pPr>
            <a:r>
              <a:rPr lang="en" sz="4400" b="1" dirty="0">
                <a:solidFill>
                  <a:srgbClr val="191B0E"/>
                </a:solidFill>
                <a:latin typeface="Calibri"/>
                <a:ea typeface="Calibri"/>
                <a:cs typeface="Calibri"/>
                <a:sym typeface="Calibri"/>
              </a:rPr>
              <a:t>Application of Control theory in scheduling</a:t>
            </a:r>
            <a:endParaRPr sz="4400" dirty="0">
              <a:latin typeface="Arial"/>
              <a:ea typeface="Arial"/>
              <a:cs typeface="Arial"/>
              <a:sym typeface="Arial"/>
            </a:endParaRPr>
          </a:p>
        </p:txBody>
      </p:sp>
      <p:sp>
        <p:nvSpPr>
          <p:cNvPr id="130" name="Google Shape;130;p3"/>
          <p:cNvSpPr/>
          <p:nvPr/>
        </p:nvSpPr>
        <p:spPr>
          <a:xfrm>
            <a:off x="595158" y="1794824"/>
            <a:ext cx="11359680" cy="4471200"/>
          </a:xfrm>
          <a:prstGeom prst="rect">
            <a:avLst/>
          </a:prstGeom>
          <a:noFill/>
          <a:ln>
            <a:noFill/>
          </a:ln>
        </p:spPr>
        <p:txBody>
          <a:bodyPr spcFirstLastPara="1" wrap="square" lIns="120000" tIns="121900" rIns="120000" bIns="121900" anchor="t" anchorCtr="0">
            <a:normAutofit/>
          </a:bodyPr>
          <a:lstStyle/>
          <a:p>
            <a:pPr marL="609585" indent="-456469">
              <a:lnSpc>
                <a:spcPct val="94000"/>
              </a:lnSpc>
              <a:buClr>
                <a:srgbClr val="191B0E"/>
              </a:buClr>
              <a:buSzPts val="1692"/>
              <a:buFont typeface="Libre Franklin"/>
              <a:buChar char="●"/>
            </a:pPr>
            <a:r>
              <a:rPr lang="en" sz="2256" b="1" dirty="0" err="1">
                <a:solidFill>
                  <a:srgbClr val="191B0E"/>
                </a:solidFill>
                <a:latin typeface="Calibri"/>
                <a:ea typeface="Calibri"/>
                <a:cs typeface="Calibri"/>
                <a:sym typeface="Calibri"/>
              </a:rPr>
              <a:t>Abdelzaher</a:t>
            </a:r>
            <a:r>
              <a:rPr lang="en" sz="2256" b="1" dirty="0">
                <a:solidFill>
                  <a:srgbClr val="191B0E"/>
                </a:solidFill>
                <a:latin typeface="Calibri"/>
                <a:ea typeface="Calibri"/>
                <a:cs typeface="Calibri"/>
                <a:sym typeface="Calibri"/>
              </a:rPr>
              <a:t>, Tarek F., John A. Stankovic, </a:t>
            </a:r>
            <a:r>
              <a:rPr lang="en" sz="2256" b="1" dirty="0" err="1">
                <a:solidFill>
                  <a:srgbClr val="191B0E"/>
                </a:solidFill>
                <a:latin typeface="Calibri"/>
                <a:ea typeface="Calibri"/>
                <a:cs typeface="Calibri"/>
                <a:sym typeface="Calibri"/>
              </a:rPr>
              <a:t>Chenyang</a:t>
            </a:r>
            <a:r>
              <a:rPr lang="en" sz="2256" b="1" dirty="0">
                <a:solidFill>
                  <a:srgbClr val="191B0E"/>
                </a:solidFill>
                <a:latin typeface="Calibri"/>
                <a:ea typeface="Calibri"/>
                <a:cs typeface="Calibri"/>
                <a:sym typeface="Calibri"/>
              </a:rPr>
              <a:t> Lu, </a:t>
            </a:r>
            <a:r>
              <a:rPr lang="en" sz="2256" b="1" dirty="0" err="1">
                <a:solidFill>
                  <a:srgbClr val="191B0E"/>
                </a:solidFill>
                <a:latin typeface="Calibri"/>
                <a:ea typeface="Calibri"/>
                <a:cs typeface="Calibri"/>
                <a:sym typeface="Calibri"/>
              </a:rPr>
              <a:t>Ronghua</a:t>
            </a:r>
            <a:r>
              <a:rPr lang="en" sz="2256" b="1" dirty="0">
                <a:solidFill>
                  <a:srgbClr val="191B0E"/>
                </a:solidFill>
                <a:latin typeface="Calibri"/>
                <a:ea typeface="Calibri"/>
                <a:cs typeface="Calibri"/>
                <a:sym typeface="Calibri"/>
              </a:rPr>
              <a:t> Zhang, and Ying Lu. "Feedback performance control in software services." </a:t>
            </a:r>
            <a:r>
              <a:rPr lang="en" sz="2256" b="1" i="1" dirty="0">
                <a:solidFill>
                  <a:srgbClr val="191B0E"/>
                </a:solidFill>
                <a:latin typeface="Calibri"/>
                <a:ea typeface="Calibri"/>
                <a:cs typeface="Calibri"/>
                <a:sym typeface="Calibri"/>
              </a:rPr>
              <a:t>IEEE Control Systems Magazine</a:t>
            </a:r>
            <a:r>
              <a:rPr lang="en" sz="2256" b="1" dirty="0">
                <a:solidFill>
                  <a:srgbClr val="191B0E"/>
                </a:solidFill>
                <a:latin typeface="Calibri"/>
                <a:ea typeface="Calibri"/>
                <a:cs typeface="Calibri"/>
                <a:sym typeface="Calibri"/>
              </a:rPr>
              <a:t> 23, no. 3 (2003): 74-90.</a:t>
            </a:r>
            <a:endParaRPr sz="2256" dirty="0">
              <a:latin typeface="Arial"/>
              <a:ea typeface="Arial"/>
              <a:cs typeface="Arial"/>
              <a:sym typeface="Arial"/>
            </a:endParaRPr>
          </a:p>
          <a:p>
            <a:pPr>
              <a:lnSpc>
                <a:spcPct val="94000"/>
              </a:lnSpc>
            </a:pPr>
            <a:endParaRPr sz="2256" dirty="0">
              <a:latin typeface="Arial"/>
              <a:ea typeface="Arial"/>
              <a:cs typeface="Arial"/>
              <a:sym typeface="Arial"/>
            </a:endParaRPr>
          </a:p>
          <a:p>
            <a:pPr marL="1219170" lvl="1" indent="-422389">
              <a:lnSpc>
                <a:spcPct val="94000"/>
              </a:lnSpc>
              <a:buClr>
                <a:srgbClr val="191B0E"/>
              </a:buClr>
              <a:buSzPts val="1692"/>
              <a:buFont typeface="Libre Franklin"/>
              <a:buChar char="○"/>
            </a:pPr>
            <a:r>
              <a:rPr lang="en" sz="2256" i="1" dirty="0">
                <a:solidFill>
                  <a:srgbClr val="191B0E"/>
                </a:solidFill>
                <a:latin typeface="Calibri"/>
                <a:ea typeface="Calibri"/>
                <a:cs typeface="Calibri"/>
                <a:sym typeface="Calibri"/>
              </a:rPr>
              <a:t>﻿Described the internal architecture of a typical Web server, present its dynamic model, and elaborate on the equivalents of sensors and actuators in this computing system.</a:t>
            </a:r>
            <a:endParaRPr sz="2256" dirty="0">
              <a:latin typeface="Arial"/>
              <a:ea typeface="Arial"/>
              <a:cs typeface="Arial"/>
              <a:sym typeface="Arial"/>
            </a:endParaRPr>
          </a:p>
          <a:p>
            <a:endParaRPr sz="2256" dirty="0">
              <a:latin typeface="Arial"/>
              <a:ea typeface="Arial"/>
              <a:cs typeface="Arial"/>
              <a:sym typeface="Arial"/>
            </a:endParaRPr>
          </a:p>
          <a:p>
            <a:pPr marL="1219170" lvl="1" indent="-422389">
              <a:lnSpc>
                <a:spcPct val="94000"/>
              </a:lnSpc>
              <a:buClr>
                <a:srgbClr val="191B0E"/>
              </a:buClr>
              <a:buSzPts val="1692"/>
              <a:buFont typeface="Libre Franklin"/>
              <a:buChar char="○"/>
            </a:pPr>
            <a:r>
              <a:rPr lang="en" sz="2256" i="1" dirty="0">
                <a:solidFill>
                  <a:srgbClr val="191B0E"/>
                </a:solidFill>
                <a:latin typeface="Calibri"/>
                <a:ea typeface="Calibri"/>
                <a:cs typeface="Calibri"/>
                <a:sym typeface="Calibri"/>
              </a:rPr>
              <a:t>Discussed how the application of</a:t>
            </a:r>
            <a:r>
              <a:rPr lang="en" sz="2256" b="1" i="1" dirty="0">
                <a:solidFill>
                  <a:srgbClr val="191B0E"/>
                </a:solidFill>
                <a:latin typeface="Calibri"/>
                <a:ea typeface="Calibri"/>
                <a:cs typeface="Calibri"/>
                <a:sym typeface="Calibri"/>
              </a:rPr>
              <a:t> classical feedback control </a:t>
            </a:r>
            <a:r>
              <a:rPr lang="en" sz="2256" i="1" dirty="0">
                <a:solidFill>
                  <a:srgbClr val="191B0E"/>
                </a:solidFill>
                <a:latin typeface="Calibri"/>
                <a:ea typeface="Calibri"/>
                <a:cs typeface="Calibri"/>
                <a:sym typeface="Calibri"/>
              </a:rPr>
              <a:t>offers a solution to the problem of achieving </a:t>
            </a:r>
            <a:r>
              <a:rPr lang="en" sz="2256" b="1" i="1" dirty="0">
                <a:solidFill>
                  <a:srgbClr val="191B0E"/>
                </a:solidFill>
                <a:latin typeface="Calibri"/>
                <a:ea typeface="Calibri"/>
                <a:cs typeface="Calibri"/>
                <a:sym typeface="Calibri"/>
              </a:rPr>
              <a:t>performance </a:t>
            </a:r>
            <a:r>
              <a:rPr lang="en" sz="2256" i="1" dirty="0">
                <a:solidFill>
                  <a:srgbClr val="191B0E"/>
                </a:solidFill>
                <a:latin typeface="Calibri"/>
                <a:ea typeface="Calibri"/>
                <a:cs typeface="Calibri"/>
                <a:sym typeface="Calibri"/>
              </a:rPr>
              <a:t>guarantees for the </a:t>
            </a:r>
            <a:r>
              <a:rPr lang="en" sz="2256" b="1" i="1" dirty="0">
                <a:solidFill>
                  <a:srgbClr val="191B0E"/>
                </a:solidFill>
                <a:latin typeface="Calibri"/>
                <a:ea typeface="Calibri"/>
                <a:cs typeface="Calibri"/>
                <a:sym typeface="Calibri"/>
              </a:rPr>
              <a:t>software systems</a:t>
            </a:r>
            <a:r>
              <a:rPr lang="en" sz="2256" i="1" dirty="0">
                <a:solidFill>
                  <a:srgbClr val="191B0E"/>
                </a:solidFill>
                <a:latin typeface="Calibri"/>
                <a:ea typeface="Calibri"/>
                <a:cs typeface="Calibri"/>
                <a:sym typeface="Calibri"/>
              </a:rPr>
              <a:t> with an example of Web Servers.</a:t>
            </a:r>
            <a:endParaRPr sz="2256" dirty="0">
              <a:latin typeface="Arial"/>
              <a:ea typeface="Arial"/>
              <a:cs typeface="Arial"/>
              <a:sym typeface="Arial"/>
            </a:endParaRPr>
          </a:p>
          <a:p>
            <a:endParaRPr sz="2256" dirty="0">
              <a:latin typeface="Arial"/>
              <a:ea typeface="Arial"/>
              <a:cs typeface="Arial"/>
              <a:sym typeface="Arial"/>
            </a:endParaRPr>
          </a:p>
          <a:p>
            <a:endParaRPr sz="2256" dirty="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4EA1F2C-2696-4B47-B79C-C887D108320C}"/>
              </a:ext>
            </a:extLst>
          </p:cNvPr>
          <p:cNvGrpSpPr/>
          <p:nvPr/>
        </p:nvGrpSpPr>
        <p:grpSpPr>
          <a:xfrm>
            <a:off x="1455317" y="740447"/>
            <a:ext cx="10747732" cy="3107967"/>
            <a:chOff x="36272" y="188463"/>
            <a:chExt cx="6508673" cy="2884302"/>
          </a:xfrm>
        </p:grpSpPr>
        <p:cxnSp>
          <p:nvCxnSpPr>
            <p:cNvPr id="5" name="Straight Arrow Connector 4">
              <a:extLst>
                <a:ext uri="{FF2B5EF4-FFF2-40B4-BE49-F238E27FC236}">
                  <a16:creationId xmlns:a16="http://schemas.microsoft.com/office/drawing/2014/main" id="{BCCD8554-7367-3B44-82BF-970405F00E00}"/>
                </a:ext>
              </a:extLst>
            </p:cNvPr>
            <p:cNvCxnSpPr/>
            <p:nvPr/>
          </p:nvCxnSpPr>
          <p:spPr>
            <a:xfrm flipV="1">
              <a:off x="1758950" y="1572260"/>
              <a:ext cx="4391660" cy="254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4D38359-DC97-B940-99ED-874DC6620DD3}"/>
                </a:ext>
              </a:extLst>
            </p:cNvPr>
            <p:cNvSpPr/>
            <p:nvPr/>
          </p:nvSpPr>
          <p:spPr>
            <a:xfrm>
              <a:off x="1753230" y="1358001"/>
              <a:ext cx="222277" cy="237067"/>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7" name="Straight Arrow Connector 6">
              <a:extLst>
                <a:ext uri="{FF2B5EF4-FFF2-40B4-BE49-F238E27FC236}">
                  <a16:creationId xmlns:a16="http://schemas.microsoft.com/office/drawing/2014/main" id="{DCE9BAE6-19E9-A249-8021-02AB32159EFF}"/>
                </a:ext>
              </a:extLst>
            </p:cNvPr>
            <p:cNvCxnSpPr/>
            <p:nvPr/>
          </p:nvCxnSpPr>
          <p:spPr>
            <a:xfrm>
              <a:off x="1758950" y="889635"/>
              <a:ext cx="6985" cy="135509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D12CAA-93B3-B84A-A3D8-36564F579252}"/>
                </a:ext>
              </a:extLst>
            </p:cNvPr>
            <p:cNvCxnSpPr/>
            <p:nvPr/>
          </p:nvCxnSpPr>
          <p:spPr>
            <a:xfrm>
              <a:off x="2829560" y="725805"/>
              <a:ext cx="0" cy="1548765"/>
            </a:xfrm>
            <a:prstGeom prst="straightConnector1">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3BC4B9-C073-6848-BB98-B12D9B8CA611}"/>
                </a:ext>
              </a:extLst>
            </p:cNvPr>
            <p:cNvCxnSpPr/>
            <p:nvPr/>
          </p:nvCxnSpPr>
          <p:spPr>
            <a:xfrm>
              <a:off x="5102860" y="728345"/>
              <a:ext cx="8890" cy="1583690"/>
            </a:xfrm>
            <a:prstGeom prst="straightConnector1">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A0683E9-3B1A-4646-91A3-5FECA09E99B3}"/>
                </a:ext>
              </a:extLst>
            </p:cNvPr>
            <p:cNvSpPr/>
            <p:nvPr/>
          </p:nvSpPr>
          <p:spPr>
            <a:xfrm>
              <a:off x="2887980" y="1337310"/>
              <a:ext cx="452755" cy="226060"/>
            </a:xfrm>
            <a:prstGeom prst="rect">
              <a:avLst/>
            </a:prstGeom>
            <a:solidFill>
              <a:srgbClr val="A9E27B"/>
            </a:solidFill>
            <a:ln w="38100">
              <a:solidFill>
                <a:srgbClr val="C00000"/>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rgbClr val="FF0000"/>
                </a:solidFill>
              </a:endParaRPr>
            </a:p>
          </p:txBody>
        </p:sp>
        <p:cxnSp>
          <p:nvCxnSpPr>
            <p:cNvPr id="11" name="Straight Arrow Connector 10">
              <a:extLst>
                <a:ext uri="{FF2B5EF4-FFF2-40B4-BE49-F238E27FC236}">
                  <a16:creationId xmlns:a16="http://schemas.microsoft.com/office/drawing/2014/main" id="{442734F2-2B9F-4048-93B4-E9E4DF91BD40}"/>
                </a:ext>
              </a:extLst>
            </p:cNvPr>
            <p:cNvCxnSpPr/>
            <p:nvPr/>
          </p:nvCxnSpPr>
          <p:spPr>
            <a:xfrm flipH="1">
              <a:off x="4095750" y="718820"/>
              <a:ext cx="6985" cy="1613535"/>
            </a:xfrm>
            <a:prstGeom prst="straightConnector1">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2404A2-58D4-0F46-9B02-F4EA079941BC}"/>
                </a:ext>
              </a:extLst>
            </p:cNvPr>
            <p:cNvCxnSpPr/>
            <p:nvPr/>
          </p:nvCxnSpPr>
          <p:spPr>
            <a:xfrm flipH="1">
              <a:off x="6157595" y="819150"/>
              <a:ext cx="4445" cy="1443990"/>
            </a:xfrm>
            <a:prstGeom prst="straightConnector1">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18428C-A96C-2F40-99BB-EC8E1158C9C8}"/>
                </a:ext>
              </a:extLst>
            </p:cNvPr>
            <p:cNvSpPr/>
            <p:nvPr/>
          </p:nvSpPr>
          <p:spPr>
            <a:xfrm>
              <a:off x="1781446" y="1708271"/>
              <a:ext cx="256797" cy="247528"/>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cxnSp>
          <p:nvCxnSpPr>
            <p:cNvPr id="14" name="Straight Arrow Connector 13">
              <a:extLst>
                <a:ext uri="{FF2B5EF4-FFF2-40B4-BE49-F238E27FC236}">
                  <a16:creationId xmlns:a16="http://schemas.microsoft.com/office/drawing/2014/main" id="{691D8BAC-16DF-1244-9987-12E26212A8C7}"/>
                </a:ext>
              </a:extLst>
            </p:cNvPr>
            <p:cNvCxnSpPr/>
            <p:nvPr/>
          </p:nvCxnSpPr>
          <p:spPr>
            <a:xfrm>
              <a:off x="6152515" y="842645"/>
              <a:ext cx="5080" cy="1442085"/>
            </a:xfrm>
            <a:prstGeom prst="straightConnector1">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C042E4-7D4C-C54F-BE0A-E5E8EA85A450}"/>
                </a:ext>
              </a:extLst>
            </p:cNvPr>
            <p:cNvSpPr txBox="1"/>
            <p:nvPr/>
          </p:nvSpPr>
          <p:spPr>
            <a:xfrm>
              <a:off x="36272" y="1196673"/>
              <a:ext cx="1374004" cy="694908"/>
            </a:xfrm>
            <a:prstGeom prst="rect">
              <a:avLst/>
            </a:prstGeom>
            <a:noFill/>
          </p:spPr>
          <p:txBody>
            <a:bodyPr wrap="square" rtlCol="0">
              <a:spAutoFit/>
            </a:bodyPr>
            <a:lstStyle/>
            <a:p>
              <a:pPr algn="ctr"/>
              <a:r>
                <a:rPr lang="en-US" sz="2133" b="1" dirty="0"/>
                <a:t>N</a:t>
              </a:r>
              <a:r>
                <a:rPr lang="en-US" sz="2133" b="1" baseline="30000" dirty="0"/>
                <a:t>th</a:t>
              </a:r>
              <a:r>
                <a:rPr lang="en-US" sz="2133" b="1" dirty="0"/>
                <a:t> </a:t>
              </a:r>
            </a:p>
            <a:p>
              <a:pPr algn="ctr"/>
              <a:r>
                <a:rPr lang="en-US" sz="2133" b="1" dirty="0"/>
                <a:t>Hyper-period </a:t>
              </a:r>
            </a:p>
          </p:txBody>
        </p:sp>
        <p:sp>
          <p:nvSpPr>
            <p:cNvPr id="16" name="Rectangle 15">
              <a:extLst>
                <a:ext uri="{FF2B5EF4-FFF2-40B4-BE49-F238E27FC236}">
                  <a16:creationId xmlns:a16="http://schemas.microsoft.com/office/drawing/2014/main" id="{CD15948E-0788-034B-9E5B-211224CD4CEE}"/>
                </a:ext>
              </a:extLst>
            </p:cNvPr>
            <p:cNvSpPr/>
            <p:nvPr/>
          </p:nvSpPr>
          <p:spPr>
            <a:xfrm>
              <a:off x="1988590" y="1362115"/>
              <a:ext cx="222277" cy="237067"/>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Rectangle 16">
              <a:extLst>
                <a:ext uri="{FF2B5EF4-FFF2-40B4-BE49-F238E27FC236}">
                  <a16:creationId xmlns:a16="http://schemas.microsoft.com/office/drawing/2014/main" id="{1CFDDC5A-C88A-7F41-800C-F89DC9845C49}"/>
                </a:ext>
              </a:extLst>
            </p:cNvPr>
            <p:cNvSpPr/>
            <p:nvPr/>
          </p:nvSpPr>
          <p:spPr>
            <a:xfrm>
              <a:off x="2232162" y="1359489"/>
              <a:ext cx="222277" cy="237067"/>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Rectangle 17">
              <a:extLst>
                <a:ext uri="{FF2B5EF4-FFF2-40B4-BE49-F238E27FC236}">
                  <a16:creationId xmlns:a16="http://schemas.microsoft.com/office/drawing/2014/main" id="{E2088E70-5EB2-4642-B882-5A79B10084D1}"/>
                </a:ext>
              </a:extLst>
            </p:cNvPr>
            <p:cNvSpPr/>
            <p:nvPr/>
          </p:nvSpPr>
          <p:spPr>
            <a:xfrm>
              <a:off x="2501265" y="1341755"/>
              <a:ext cx="349250" cy="251460"/>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9" name="Rectangle 18">
              <a:extLst>
                <a:ext uri="{FF2B5EF4-FFF2-40B4-BE49-F238E27FC236}">
                  <a16:creationId xmlns:a16="http://schemas.microsoft.com/office/drawing/2014/main" id="{90F78C76-683C-BD44-9165-F6EA27C8DABF}"/>
                </a:ext>
              </a:extLst>
            </p:cNvPr>
            <p:cNvSpPr/>
            <p:nvPr/>
          </p:nvSpPr>
          <p:spPr>
            <a:xfrm>
              <a:off x="3988484" y="1327018"/>
              <a:ext cx="222277" cy="237067"/>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Rectangle 19">
              <a:extLst>
                <a:ext uri="{FF2B5EF4-FFF2-40B4-BE49-F238E27FC236}">
                  <a16:creationId xmlns:a16="http://schemas.microsoft.com/office/drawing/2014/main" id="{08081480-E4FB-B449-AE1E-4D4B2DE914B8}"/>
                </a:ext>
              </a:extLst>
            </p:cNvPr>
            <p:cNvSpPr/>
            <p:nvPr/>
          </p:nvSpPr>
          <p:spPr>
            <a:xfrm>
              <a:off x="4242894" y="1331132"/>
              <a:ext cx="222277" cy="237067"/>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1" name="Rectangle 20">
              <a:extLst>
                <a:ext uri="{FF2B5EF4-FFF2-40B4-BE49-F238E27FC236}">
                  <a16:creationId xmlns:a16="http://schemas.microsoft.com/office/drawing/2014/main" id="{0C43682C-DC64-8845-9820-4DD8BD45D631}"/>
                </a:ext>
              </a:extLst>
            </p:cNvPr>
            <p:cNvSpPr/>
            <p:nvPr/>
          </p:nvSpPr>
          <p:spPr>
            <a:xfrm>
              <a:off x="4495991" y="1328506"/>
              <a:ext cx="222277" cy="237067"/>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Rectangle 21">
              <a:extLst>
                <a:ext uri="{FF2B5EF4-FFF2-40B4-BE49-F238E27FC236}">
                  <a16:creationId xmlns:a16="http://schemas.microsoft.com/office/drawing/2014/main" id="{A707F7DC-3D4F-3041-ACCB-C4EEEF64A144}"/>
                </a:ext>
              </a:extLst>
            </p:cNvPr>
            <p:cNvSpPr/>
            <p:nvPr/>
          </p:nvSpPr>
          <p:spPr>
            <a:xfrm>
              <a:off x="5783275" y="1304822"/>
              <a:ext cx="266631" cy="251443"/>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23" name="Rectangle 22">
              <a:extLst>
                <a:ext uri="{FF2B5EF4-FFF2-40B4-BE49-F238E27FC236}">
                  <a16:creationId xmlns:a16="http://schemas.microsoft.com/office/drawing/2014/main" id="{13C6E490-A281-4C4F-943B-B509CC7A564A}"/>
                </a:ext>
              </a:extLst>
            </p:cNvPr>
            <p:cNvSpPr/>
            <p:nvPr/>
          </p:nvSpPr>
          <p:spPr>
            <a:xfrm>
              <a:off x="4871440" y="1321978"/>
              <a:ext cx="266631" cy="251443"/>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24" name="Rectangle 23">
              <a:extLst>
                <a:ext uri="{FF2B5EF4-FFF2-40B4-BE49-F238E27FC236}">
                  <a16:creationId xmlns:a16="http://schemas.microsoft.com/office/drawing/2014/main" id="{FFCF3253-DC63-4D40-A399-0CDA6C52B166}"/>
                </a:ext>
              </a:extLst>
            </p:cNvPr>
            <p:cNvSpPr/>
            <p:nvPr/>
          </p:nvSpPr>
          <p:spPr>
            <a:xfrm>
              <a:off x="5487907" y="1321978"/>
              <a:ext cx="266631" cy="251443"/>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25" name="Rectangle 24">
              <a:extLst>
                <a:ext uri="{FF2B5EF4-FFF2-40B4-BE49-F238E27FC236}">
                  <a16:creationId xmlns:a16="http://schemas.microsoft.com/office/drawing/2014/main" id="{B6211592-BCA9-3A49-BAFD-ABA6B3A9FFD9}"/>
                </a:ext>
              </a:extLst>
            </p:cNvPr>
            <p:cNvSpPr/>
            <p:nvPr/>
          </p:nvSpPr>
          <p:spPr>
            <a:xfrm>
              <a:off x="2391009" y="1724807"/>
              <a:ext cx="256797" cy="247528"/>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26" name="Rectangle 25">
              <a:extLst>
                <a:ext uri="{FF2B5EF4-FFF2-40B4-BE49-F238E27FC236}">
                  <a16:creationId xmlns:a16="http://schemas.microsoft.com/office/drawing/2014/main" id="{5D4EEFE7-2977-D941-843C-F4175EFC1774}"/>
                </a:ext>
              </a:extLst>
            </p:cNvPr>
            <p:cNvSpPr/>
            <p:nvPr/>
          </p:nvSpPr>
          <p:spPr>
            <a:xfrm>
              <a:off x="2083072" y="1713549"/>
              <a:ext cx="256797" cy="247528"/>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27" name="Rectangle 26">
              <a:extLst>
                <a:ext uri="{FF2B5EF4-FFF2-40B4-BE49-F238E27FC236}">
                  <a16:creationId xmlns:a16="http://schemas.microsoft.com/office/drawing/2014/main" id="{AFBB38B2-C4DC-1D4F-9D25-47FA55C8E95D}"/>
                </a:ext>
              </a:extLst>
            </p:cNvPr>
            <p:cNvSpPr/>
            <p:nvPr/>
          </p:nvSpPr>
          <p:spPr>
            <a:xfrm>
              <a:off x="2699009" y="1722898"/>
              <a:ext cx="256797" cy="247528"/>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28" name="Rectangle 27">
              <a:extLst>
                <a:ext uri="{FF2B5EF4-FFF2-40B4-BE49-F238E27FC236}">
                  <a16:creationId xmlns:a16="http://schemas.microsoft.com/office/drawing/2014/main" id="{3E67B25E-9E4C-A149-9210-4A8608A1B993}"/>
                </a:ext>
              </a:extLst>
            </p:cNvPr>
            <p:cNvSpPr/>
            <p:nvPr/>
          </p:nvSpPr>
          <p:spPr>
            <a:xfrm>
              <a:off x="3000635" y="1728176"/>
              <a:ext cx="256797" cy="247528"/>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29" name="Right Arrow 28">
              <a:extLst>
                <a:ext uri="{FF2B5EF4-FFF2-40B4-BE49-F238E27FC236}">
                  <a16:creationId xmlns:a16="http://schemas.microsoft.com/office/drawing/2014/main" id="{68FA6178-7855-064B-BADB-9F4D029C2926}"/>
                </a:ext>
              </a:extLst>
            </p:cNvPr>
            <p:cNvSpPr/>
            <p:nvPr/>
          </p:nvSpPr>
          <p:spPr>
            <a:xfrm rot="5400000">
              <a:off x="2862867" y="1071776"/>
              <a:ext cx="233945" cy="215051"/>
            </a:xfrm>
            <a:prstGeom prst="rightArrow">
              <a:avLst/>
            </a:prstGeom>
            <a:solidFill>
              <a:schemeClr val="bg1">
                <a:lumMod val="95000"/>
              </a:schemeClr>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0" name="Right Arrow 29">
              <a:extLst>
                <a:ext uri="{FF2B5EF4-FFF2-40B4-BE49-F238E27FC236}">
                  <a16:creationId xmlns:a16="http://schemas.microsoft.com/office/drawing/2014/main" id="{F55BBC32-D36B-DE4B-8805-98C46A15765A}"/>
                </a:ext>
              </a:extLst>
            </p:cNvPr>
            <p:cNvSpPr/>
            <p:nvPr/>
          </p:nvSpPr>
          <p:spPr>
            <a:xfrm rot="5400000">
              <a:off x="5093192" y="1057937"/>
              <a:ext cx="233945" cy="215051"/>
            </a:xfrm>
            <a:prstGeom prst="rightArrow">
              <a:avLst/>
            </a:prstGeom>
            <a:solidFill>
              <a:schemeClr val="bg1">
                <a:lumMod val="95000"/>
              </a:schemeClr>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1" name="Rectangle 30">
              <a:extLst>
                <a:ext uri="{FF2B5EF4-FFF2-40B4-BE49-F238E27FC236}">
                  <a16:creationId xmlns:a16="http://schemas.microsoft.com/office/drawing/2014/main" id="{88597D36-268C-4040-8027-563B26366C35}"/>
                </a:ext>
              </a:extLst>
            </p:cNvPr>
            <p:cNvSpPr/>
            <p:nvPr/>
          </p:nvSpPr>
          <p:spPr>
            <a:xfrm>
              <a:off x="5186559" y="1708729"/>
              <a:ext cx="499723" cy="236780"/>
            </a:xfrm>
            <a:prstGeom prst="rect">
              <a:avLst/>
            </a:prstGeom>
            <a:solidFill>
              <a:srgbClr val="A9E27B"/>
            </a:solidFill>
            <a:ln w="38100">
              <a:solidFill>
                <a:srgbClr val="C00000"/>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rgbClr val="FF0000"/>
                </a:solidFill>
              </a:endParaRPr>
            </a:p>
          </p:txBody>
        </p:sp>
        <p:sp>
          <p:nvSpPr>
            <p:cNvPr id="32" name="Rectangle 31">
              <a:extLst>
                <a:ext uri="{FF2B5EF4-FFF2-40B4-BE49-F238E27FC236}">
                  <a16:creationId xmlns:a16="http://schemas.microsoft.com/office/drawing/2014/main" id="{68CD73E2-17C2-134B-A069-1C103DC0F321}"/>
                </a:ext>
              </a:extLst>
            </p:cNvPr>
            <p:cNvSpPr/>
            <p:nvPr/>
          </p:nvSpPr>
          <p:spPr>
            <a:xfrm>
              <a:off x="5188615" y="1328306"/>
              <a:ext cx="266631" cy="251443"/>
            </a:xfrm>
            <a:prstGeom prst="rect">
              <a:avLst/>
            </a:prstGeom>
            <a:no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33" name="Sun 32">
              <a:extLst>
                <a:ext uri="{FF2B5EF4-FFF2-40B4-BE49-F238E27FC236}">
                  <a16:creationId xmlns:a16="http://schemas.microsoft.com/office/drawing/2014/main" id="{DA952B83-4D0F-204D-A54B-178E4DBA179F}"/>
                </a:ext>
              </a:extLst>
            </p:cNvPr>
            <p:cNvSpPr/>
            <p:nvPr/>
          </p:nvSpPr>
          <p:spPr>
            <a:xfrm>
              <a:off x="2540061" y="1129317"/>
              <a:ext cx="158570" cy="167029"/>
            </a:xfrm>
            <a:prstGeom prst="sun">
              <a:avLst/>
            </a:prstGeom>
            <a:solidFill>
              <a:schemeClr val="accent5">
                <a:lumMod val="75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34" name="Sun 33">
              <a:extLst>
                <a:ext uri="{FF2B5EF4-FFF2-40B4-BE49-F238E27FC236}">
                  <a16:creationId xmlns:a16="http://schemas.microsoft.com/office/drawing/2014/main" id="{C4BB8C61-586A-4E45-97E9-DBC3B28E80E6}"/>
                </a:ext>
              </a:extLst>
            </p:cNvPr>
            <p:cNvSpPr/>
            <p:nvPr/>
          </p:nvSpPr>
          <p:spPr>
            <a:xfrm>
              <a:off x="4834898" y="1096025"/>
              <a:ext cx="158570" cy="167029"/>
            </a:xfrm>
            <a:prstGeom prst="sun">
              <a:avLst/>
            </a:prstGeom>
            <a:solidFill>
              <a:schemeClr val="accent5">
                <a:lumMod val="75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cxnSp>
          <p:nvCxnSpPr>
            <p:cNvPr id="35" name="Straight Arrow Connector 34">
              <a:extLst>
                <a:ext uri="{FF2B5EF4-FFF2-40B4-BE49-F238E27FC236}">
                  <a16:creationId xmlns:a16="http://schemas.microsoft.com/office/drawing/2014/main" id="{C78E9D0D-096B-6844-BBB7-2B7D383D3691}"/>
                </a:ext>
              </a:extLst>
            </p:cNvPr>
            <p:cNvCxnSpPr/>
            <p:nvPr/>
          </p:nvCxnSpPr>
          <p:spPr>
            <a:xfrm>
              <a:off x="2428240" y="970280"/>
              <a:ext cx="111760" cy="1587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746B50A8-3806-8F4B-8181-C425085D1E75}"/>
                </a:ext>
              </a:extLst>
            </p:cNvPr>
            <p:cNvSpPr/>
            <p:nvPr/>
          </p:nvSpPr>
          <p:spPr>
            <a:xfrm>
              <a:off x="3369310" y="1337310"/>
              <a:ext cx="241300" cy="251460"/>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38" name="Rectangle 37">
              <a:extLst>
                <a:ext uri="{FF2B5EF4-FFF2-40B4-BE49-F238E27FC236}">
                  <a16:creationId xmlns:a16="http://schemas.microsoft.com/office/drawing/2014/main" id="{B0523429-B9D4-5445-BA54-8254B5F44800}"/>
                </a:ext>
              </a:extLst>
            </p:cNvPr>
            <p:cNvSpPr/>
            <p:nvPr/>
          </p:nvSpPr>
          <p:spPr>
            <a:xfrm>
              <a:off x="3639820" y="1335405"/>
              <a:ext cx="268605" cy="251460"/>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39" name="TextBox 372">
              <a:extLst>
                <a:ext uri="{FF2B5EF4-FFF2-40B4-BE49-F238E27FC236}">
                  <a16:creationId xmlns:a16="http://schemas.microsoft.com/office/drawing/2014/main" id="{534DD202-D4C7-9440-AA62-1C15BEEA26DA}"/>
                </a:ext>
              </a:extLst>
            </p:cNvPr>
            <p:cNvSpPr txBox="1"/>
            <p:nvPr/>
          </p:nvSpPr>
          <p:spPr>
            <a:xfrm>
              <a:off x="1823294" y="674546"/>
              <a:ext cx="991235" cy="618978"/>
            </a:xfrm>
            <a:prstGeom prst="rect">
              <a:avLst/>
            </a:prstGeom>
            <a:noFill/>
          </p:spPr>
          <p:txBody>
            <a:bodyPr wrap="square" rtlCol="0">
              <a:spAutoFit/>
            </a:bodyPr>
            <a:lstStyle/>
            <a:p>
              <a:r>
                <a:rPr lang="" altLang="en-US" sz="1867" b="1" dirty="0"/>
                <a:t>Minor Violation</a:t>
              </a:r>
            </a:p>
          </p:txBody>
        </p:sp>
        <p:sp>
          <p:nvSpPr>
            <p:cNvPr id="40" name="TextBox 372">
              <a:extLst>
                <a:ext uri="{FF2B5EF4-FFF2-40B4-BE49-F238E27FC236}">
                  <a16:creationId xmlns:a16="http://schemas.microsoft.com/office/drawing/2014/main" id="{88EA34DB-FDD2-A94C-8448-11D59091A0D7}"/>
                </a:ext>
              </a:extLst>
            </p:cNvPr>
            <p:cNvSpPr txBox="1"/>
            <p:nvPr/>
          </p:nvSpPr>
          <p:spPr>
            <a:xfrm>
              <a:off x="3021330" y="797560"/>
              <a:ext cx="991235" cy="618978"/>
            </a:xfrm>
            <a:prstGeom prst="rect">
              <a:avLst/>
            </a:prstGeom>
            <a:noFill/>
          </p:spPr>
          <p:txBody>
            <a:bodyPr wrap="square" rtlCol="0">
              <a:spAutoFit/>
            </a:bodyPr>
            <a:lstStyle/>
            <a:p>
              <a:r>
                <a:rPr lang="" altLang="en-US" sz="1867" b="1" dirty="0"/>
                <a:t>Local Controller</a:t>
              </a:r>
            </a:p>
          </p:txBody>
        </p:sp>
        <p:sp>
          <p:nvSpPr>
            <p:cNvPr id="41" name="TextBox 372">
              <a:extLst>
                <a:ext uri="{FF2B5EF4-FFF2-40B4-BE49-F238E27FC236}">
                  <a16:creationId xmlns:a16="http://schemas.microsoft.com/office/drawing/2014/main" id="{AAF47DCE-A9CB-B14B-BDEB-44FB1E21822B}"/>
                </a:ext>
              </a:extLst>
            </p:cNvPr>
            <p:cNvSpPr txBox="1"/>
            <p:nvPr/>
          </p:nvSpPr>
          <p:spPr>
            <a:xfrm>
              <a:off x="5247640" y="725170"/>
              <a:ext cx="991235" cy="618978"/>
            </a:xfrm>
            <a:prstGeom prst="rect">
              <a:avLst/>
            </a:prstGeom>
            <a:noFill/>
          </p:spPr>
          <p:txBody>
            <a:bodyPr wrap="square" rtlCol="0">
              <a:spAutoFit/>
            </a:bodyPr>
            <a:lstStyle/>
            <a:p>
              <a:r>
                <a:rPr lang="en-US" altLang="en-US" sz="1867" b="1" dirty="0"/>
                <a:t>Local Controller</a:t>
              </a:r>
            </a:p>
          </p:txBody>
        </p:sp>
        <p:cxnSp>
          <p:nvCxnSpPr>
            <p:cNvPr id="42" name="Straight Arrow Connector 41">
              <a:extLst>
                <a:ext uri="{FF2B5EF4-FFF2-40B4-BE49-F238E27FC236}">
                  <a16:creationId xmlns:a16="http://schemas.microsoft.com/office/drawing/2014/main" id="{E4F67231-6623-954C-A5D1-3A3AA6828FD5}"/>
                </a:ext>
              </a:extLst>
            </p:cNvPr>
            <p:cNvCxnSpPr/>
            <p:nvPr/>
          </p:nvCxnSpPr>
          <p:spPr>
            <a:xfrm flipV="1">
              <a:off x="1762125" y="1963420"/>
              <a:ext cx="4398645" cy="889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3" name="TextBox 372">
              <a:extLst>
                <a:ext uri="{FF2B5EF4-FFF2-40B4-BE49-F238E27FC236}">
                  <a16:creationId xmlns:a16="http://schemas.microsoft.com/office/drawing/2014/main" id="{D9FD6981-6689-E54F-8DC2-48725D40625D}"/>
                </a:ext>
              </a:extLst>
            </p:cNvPr>
            <p:cNvSpPr txBox="1"/>
            <p:nvPr/>
          </p:nvSpPr>
          <p:spPr>
            <a:xfrm>
              <a:off x="4169391" y="649116"/>
              <a:ext cx="991235" cy="618978"/>
            </a:xfrm>
            <a:prstGeom prst="rect">
              <a:avLst/>
            </a:prstGeom>
            <a:noFill/>
          </p:spPr>
          <p:txBody>
            <a:bodyPr wrap="square" rtlCol="0">
              <a:spAutoFit/>
            </a:bodyPr>
            <a:lstStyle/>
            <a:p>
              <a:r>
                <a:rPr lang="en-US" altLang="en-US" sz="1867" b="1" dirty="0"/>
                <a:t>Minor  Violation</a:t>
              </a:r>
            </a:p>
          </p:txBody>
        </p:sp>
        <p:cxnSp>
          <p:nvCxnSpPr>
            <p:cNvPr id="44" name="Straight Arrow Connector 43">
              <a:extLst>
                <a:ext uri="{FF2B5EF4-FFF2-40B4-BE49-F238E27FC236}">
                  <a16:creationId xmlns:a16="http://schemas.microsoft.com/office/drawing/2014/main" id="{CA80EF9F-5C86-104B-B474-79E9DB2AA445}"/>
                </a:ext>
              </a:extLst>
            </p:cNvPr>
            <p:cNvCxnSpPr/>
            <p:nvPr/>
          </p:nvCxnSpPr>
          <p:spPr>
            <a:xfrm>
              <a:off x="4777105" y="886460"/>
              <a:ext cx="111760" cy="1587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ACD88B6C-DB07-F541-9C3B-0074ABDEFA39}"/>
                </a:ext>
              </a:extLst>
            </p:cNvPr>
            <p:cNvSpPr/>
            <p:nvPr/>
          </p:nvSpPr>
          <p:spPr>
            <a:xfrm>
              <a:off x="1043306" y="1979295"/>
              <a:ext cx="5190855" cy="10934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grpSp>
          <p:nvGrpSpPr>
            <p:cNvPr id="46" name="Group 45">
              <a:extLst>
                <a:ext uri="{FF2B5EF4-FFF2-40B4-BE49-F238E27FC236}">
                  <a16:creationId xmlns:a16="http://schemas.microsoft.com/office/drawing/2014/main" id="{E9256304-FF51-174C-A2BD-8259F29D6DB2}"/>
                </a:ext>
              </a:extLst>
            </p:cNvPr>
            <p:cNvGrpSpPr/>
            <p:nvPr/>
          </p:nvGrpSpPr>
          <p:grpSpPr>
            <a:xfrm>
              <a:off x="753909" y="2127885"/>
              <a:ext cx="5791036" cy="429895"/>
              <a:chOff x="1142" y="3901"/>
              <a:chExt cx="9120" cy="677"/>
            </a:xfrm>
          </p:grpSpPr>
          <p:sp>
            <p:nvSpPr>
              <p:cNvPr id="51" name="TextBox 50">
                <a:extLst>
                  <a:ext uri="{FF2B5EF4-FFF2-40B4-BE49-F238E27FC236}">
                    <a16:creationId xmlns:a16="http://schemas.microsoft.com/office/drawing/2014/main" id="{84C3A658-A067-504F-951A-AC1E9439E6ED}"/>
                  </a:ext>
                </a:extLst>
              </p:cNvPr>
              <p:cNvSpPr txBox="1"/>
              <p:nvPr/>
            </p:nvSpPr>
            <p:spPr>
              <a:xfrm>
                <a:off x="1391" y="3903"/>
                <a:ext cx="3120" cy="675"/>
              </a:xfrm>
              <a:prstGeom prst="rect">
                <a:avLst/>
              </a:prstGeom>
              <a:noFill/>
            </p:spPr>
            <p:txBody>
              <a:bodyPr wrap="square" rtlCol="0">
                <a:spAutoFit/>
              </a:bodyPr>
              <a:lstStyle/>
              <a:p>
                <a:r>
                  <a:rPr lang="en-US" sz="2400" b="1" dirty="0"/>
                  <a:t>Sub-task of  </a:t>
                </a:r>
                <a:r>
                  <a:rPr lang="en-US" sz="2400" b="1" dirty="0">
                    <a:latin typeface="MathJax_Math" charset="0"/>
                    <a:cs typeface="MathJax_Math" charset="0"/>
                  </a:rPr>
                  <a:t>τ</a:t>
                </a:r>
                <a:r>
                  <a:rPr lang="" altLang="en-US" sz="2400" b="1" baseline="-25000" dirty="0">
                    <a:latin typeface="MathJax_Math" charset="0"/>
                    <a:cs typeface="MathJax_Math" charset="0"/>
                  </a:rPr>
                  <a:t>1</a:t>
                </a:r>
              </a:p>
            </p:txBody>
          </p:sp>
          <p:sp>
            <p:nvSpPr>
              <p:cNvPr id="52" name="Rectangle 51">
                <a:extLst>
                  <a:ext uri="{FF2B5EF4-FFF2-40B4-BE49-F238E27FC236}">
                    <a16:creationId xmlns:a16="http://schemas.microsoft.com/office/drawing/2014/main" id="{BF954546-0299-9844-BB35-1345F5C8E142}"/>
                  </a:ext>
                </a:extLst>
              </p:cNvPr>
              <p:cNvSpPr/>
              <p:nvPr/>
            </p:nvSpPr>
            <p:spPr>
              <a:xfrm>
                <a:off x="1142" y="4009"/>
                <a:ext cx="350" cy="373"/>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Rectangle 52">
                <a:extLst>
                  <a:ext uri="{FF2B5EF4-FFF2-40B4-BE49-F238E27FC236}">
                    <a16:creationId xmlns:a16="http://schemas.microsoft.com/office/drawing/2014/main" id="{824D7C01-FAB0-684E-9D0C-E9AA6574AB93}"/>
                  </a:ext>
                </a:extLst>
              </p:cNvPr>
              <p:cNvSpPr/>
              <p:nvPr/>
            </p:nvSpPr>
            <p:spPr>
              <a:xfrm>
                <a:off x="3840" y="4008"/>
                <a:ext cx="420" cy="396"/>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54" name="Rectangle 53">
                <a:extLst>
                  <a:ext uri="{FF2B5EF4-FFF2-40B4-BE49-F238E27FC236}">
                    <a16:creationId xmlns:a16="http://schemas.microsoft.com/office/drawing/2014/main" id="{6443F3E6-D282-ED4B-A903-F227E64D8D9D}"/>
                  </a:ext>
                </a:extLst>
              </p:cNvPr>
              <p:cNvSpPr/>
              <p:nvPr/>
            </p:nvSpPr>
            <p:spPr>
              <a:xfrm>
                <a:off x="6701" y="4009"/>
                <a:ext cx="404" cy="390"/>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55" name="TextBox 133">
                <a:extLst>
                  <a:ext uri="{FF2B5EF4-FFF2-40B4-BE49-F238E27FC236}">
                    <a16:creationId xmlns:a16="http://schemas.microsoft.com/office/drawing/2014/main" id="{42FF8B8A-78B3-914C-A981-8BA33B9B0628}"/>
                  </a:ext>
                </a:extLst>
              </p:cNvPr>
              <p:cNvSpPr txBox="1"/>
              <p:nvPr/>
            </p:nvSpPr>
            <p:spPr>
              <a:xfrm>
                <a:off x="4259" y="3901"/>
                <a:ext cx="2486" cy="675"/>
              </a:xfrm>
              <a:prstGeom prst="rect">
                <a:avLst/>
              </a:prstGeom>
              <a:noFill/>
            </p:spPr>
            <p:txBody>
              <a:bodyPr wrap="square" rtlCol="0">
                <a:spAutoFit/>
              </a:bodyPr>
              <a:lstStyle/>
              <a:p>
                <a:r>
                  <a:rPr lang="en-US" sz="2400" b="1" dirty="0"/>
                  <a:t>Sub-task of  </a:t>
                </a:r>
                <a:r>
                  <a:rPr lang="en-US" sz="2400" b="1" dirty="0">
                    <a:latin typeface="MathJax_Math" charset="0"/>
                    <a:cs typeface="MathJax_Math" charset="0"/>
                  </a:rPr>
                  <a:t>τ</a:t>
                </a:r>
                <a:r>
                  <a:rPr lang="" altLang="en-US" sz="2400" b="1" baseline="-25000" dirty="0">
                    <a:latin typeface="MathJax_Math" charset="0"/>
                    <a:cs typeface="MathJax_Math" charset="0"/>
                  </a:rPr>
                  <a:t>2</a:t>
                </a:r>
              </a:p>
            </p:txBody>
          </p:sp>
          <p:sp>
            <p:nvSpPr>
              <p:cNvPr id="56" name="TextBox 133">
                <a:extLst>
                  <a:ext uri="{FF2B5EF4-FFF2-40B4-BE49-F238E27FC236}">
                    <a16:creationId xmlns:a16="http://schemas.microsoft.com/office/drawing/2014/main" id="{85808437-8BA9-D642-923C-D1B31F9C3ACF}"/>
                  </a:ext>
                </a:extLst>
              </p:cNvPr>
              <p:cNvSpPr txBox="1"/>
              <p:nvPr/>
            </p:nvSpPr>
            <p:spPr>
              <a:xfrm>
                <a:off x="7142" y="3901"/>
                <a:ext cx="3120" cy="675"/>
              </a:xfrm>
              <a:prstGeom prst="rect">
                <a:avLst/>
              </a:prstGeom>
              <a:noFill/>
            </p:spPr>
            <p:txBody>
              <a:bodyPr wrap="square" rtlCol="0">
                <a:spAutoFit/>
              </a:bodyPr>
              <a:lstStyle/>
              <a:p>
                <a:r>
                  <a:rPr lang="en-US" sz="2400" b="1" dirty="0"/>
                  <a:t>Sub-task of  </a:t>
                </a:r>
                <a:r>
                  <a:rPr lang="en-US" sz="2400" b="1" dirty="0">
                    <a:latin typeface="MathJax_Math" charset="0"/>
                    <a:cs typeface="MathJax_Math" charset="0"/>
                  </a:rPr>
                  <a:t>τ</a:t>
                </a:r>
                <a:r>
                  <a:rPr lang="" altLang="en-US" sz="2400" b="1" baseline="-25000" dirty="0">
                    <a:latin typeface="MathJax_Math" charset="0"/>
                    <a:cs typeface="MathJax_Math" charset="0"/>
                  </a:rPr>
                  <a:t>3</a:t>
                </a:r>
              </a:p>
            </p:txBody>
          </p:sp>
        </p:grpSp>
        <p:sp>
          <p:nvSpPr>
            <p:cNvPr id="47" name="TextBox 6">
              <a:extLst>
                <a:ext uri="{FF2B5EF4-FFF2-40B4-BE49-F238E27FC236}">
                  <a16:creationId xmlns:a16="http://schemas.microsoft.com/office/drawing/2014/main" id="{EFA0BFD3-D1DF-2948-96C1-38D9FF8B647F}"/>
                </a:ext>
              </a:extLst>
            </p:cNvPr>
            <p:cNvSpPr txBox="1"/>
            <p:nvPr/>
          </p:nvSpPr>
          <p:spPr>
            <a:xfrm>
              <a:off x="1291602" y="1281431"/>
              <a:ext cx="914400" cy="390298"/>
            </a:xfrm>
            <a:prstGeom prst="rect">
              <a:avLst/>
            </a:prstGeom>
            <a:noFill/>
          </p:spPr>
          <p:txBody>
            <a:bodyPr wrap="square" rtlCol="0">
              <a:spAutoFit/>
            </a:bodyPr>
            <a:lstStyle/>
            <a:p>
              <a:r>
                <a:rPr lang="en-US" sz="2133" b="1" dirty="0"/>
                <a:t>CPU</a:t>
              </a:r>
            </a:p>
          </p:txBody>
        </p:sp>
        <p:sp>
          <p:nvSpPr>
            <p:cNvPr id="48" name="TextBox 7">
              <a:extLst>
                <a:ext uri="{FF2B5EF4-FFF2-40B4-BE49-F238E27FC236}">
                  <a16:creationId xmlns:a16="http://schemas.microsoft.com/office/drawing/2014/main" id="{03CBC6F0-0139-E64A-8067-51E9A66C3C51}"/>
                </a:ext>
              </a:extLst>
            </p:cNvPr>
            <p:cNvSpPr txBox="1"/>
            <p:nvPr/>
          </p:nvSpPr>
          <p:spPr>
            <a:xfrm>
              <a:off x="1285362" y="1702722"/>
              <a:ext cx="914400" cy="390298"/>
            </a:xfrm>
            <a:prstGeom prst="rect">
              <a:avLst/>
            </a:prstGeom>
            <a:noFill/>
          </p:spPr>
          <p:txBody>
            <a:bodyPr wrap="square" rtlCol="0">
              <a:spAutoFit/>
            </a:bodyPr>
            <a:lstStyle/>
            <a:p>
              <a:r>
                <a:rPr lang="en-US" sz="2133" b="1" dirty="0"/>
                <a:t>GPU</a:t>
              </a:r>
            </a:p>
          </p:txBody>
        </p:sp>
        <p:sp>
          <p:nvSpPr>
            <p:cNvPr id="49" name="Rectangle 48">
              <a:extLst>
                <a:ext uri="{FF2B5EF4-FFF2-40B4-BE49-F238E27FC236}">
                  <a16:creationId xmlns:a16="http://schemas.microsoft.com/office/drawing/2014/main" id="{0B5582BB-E496-0249-AD5C-F4D0C7DC29C2}"/>
                </a:ext>
              </a:extLst>
            </p:cNvPr>
            <p:cNvSpPr/>
            <p:nvPr/>
          </p:nvSpPr>
          <p:spPr>
            <a:xfrm>
              <a:off x="1139879" y="188463"/>
              <a:ext cx="5208271" cy="5219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631B1A32-BABB-7E4D-94BE-AA8F23F6577E}"/>
                </a:ext>
              </a:extLst>
            </p:cNvPr>
            <p:cNvSpPr/>
            <p:nvPr/>
          </p:nvSpPr>
          <p:spPr>
            <a:xfrm>
              <a:off x="3305941" y="1726071"/>
              <a:ext cx="256533" cy="247650"/>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grpSp>
      <p:grpSp>
        <p:nvGrpSpPr>
          <p:cNvPr id="57" name="Group 56">
            <a:extLst>
              <a:ext uri="{FF2B5EF4-FFF2-40B4-BE49-F238E27FC236}">
                <a16:creationId xmlns:a16="http://schemas.microsoft.com/office/drawing/2014/main" id="{7908816E-B7B2-1C40-B5AB-29DAA9685313}"/>
              </a:ext>
            </a:extLst>
          </p:cNvPr>
          <p:cNvGrpSpPr/>
          <p:nvPr/>
        </p:nvGrpSpPr>
        <p:grpSpPr>
          <a:xfrm>
            <a:off x="1096039" y="3616958"/>
            <a:ext cx="6868431" cy="5390906"/>
            <a:chOff x="4561787" y="1458469"/>
            <a:chExt cx="5791200" cy="5501131"/>
          </a:xfrm>
        </p:grpSpPr>
        <p:sp>
          <p:nvSpPr>
            <p:cNvPr id="58" name="Rectangle 57">
              <a:extLst>
                <a:ext uri="{FF2B5EF4-FFF2-40B4-BE49-F238E27FC236}">
                  <a16:creationId xmlns:a16="http://schemas.microsoft.com/office/drawing/2014/main" id="{15B38B98-6523-0949-BE22-5AFF5A91D0F8}"/>
                </a:ext>
              </a:extLst>
            </p:cNvPr>
            <p:cNvSpPr/>
            <p:nvPr/>
          </p:nvSpPr>
          <p:spPr>
            <a:xfrm>
              <a:off x="8109920" y="2657814"/>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cxnSp>
          <p:nvCxnSpPr>
            <p:cNvPr id="59" name="Straight Arrow Connector 58">
              <a:extLst>
                <a:ext uri="{FF2B5EF4-FFF2-40B4-BE49-F238E27FC236}">
                  <a16:creationId xmlns:a16="http://schemas.microsoft.com/office/drawing/2014/main" id="{A7C11C5D-CCD7-7A4C-B23E-005B38519184}"/>
                </a:ext>
              </a:extLst>
            </p:cNvPr>
            <p:cNvCxnSpPr/>
            <p:nvPr/>
          </p:nvCxnSpPr>
          <p:spPr>
            <a:xfrm flipV="1">
              <a:off x="6013287" y="2503426"/>
              <a:ext cx="3315546" cy="135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38CD5B8-88D6-B149-A4E3-73ADC3758D5B}"/>
                </a:ext>
              </a:extLst>
            </p:cNvPr>
            <p:cNvCxnSpPr/>
            <p:nvPr/>
          </p:nvCxnSpPr>
          <p:spPr>
            <a:xfrm>
              <a:off x="6022670" y="2995387"/>
              <a:ext cx="3225983" cy="8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998F1CD5-44C4-844C-B9FE-5DEFB25C9B84}"/>
                </a:ext>
              </a:extLst>
            </p:cNvPr>
            <p:cNvSpPr/>
            <p:nvPr/>
          </p:nvSpPr>
          <p:spPr>
            <a:xfrm>
              <a:off x="6014993" y="2217849"/>
              <a:ext cx="298544" cy="298376"/>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62" name="Straight Arrow Connector 61">
              <a:extLst>
                <a:ext uri="{FF2B5EF4-FFF2-40B4-BE49-F238E27FC236}">
                  <a16:creationId xmlns:a16="http://schemas.microsoft.com/office/drawing/2014/main" id="{DC9A50CA-05D6-734C-9CCD-A241E0094A8A}"/>
                </a:ext>
              </a:extLst>
            </p:cNvPr>
            <p:cNvCxnSpPr>
              <a:cxnSpLocks/>
            </p:cNvCxnSpPr>
            <p:nvPr/>
          </p:nvCxnSpPr>
          <p:spPr>
            <a:xfrm>
              <a:off x="6022670" y="1881075"/>
              <a:ext cx="29854" cy="1380691"/>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575163F-8BB6-7D4F-BCF0-89D05DF362E9}"/>
                </a:ext>
              </a:extLst>
            </p:cNvPr>
            <p:cNvSpPr/>
            <p:nvPr/>
          </p:nvSpPr>
          <p:spPr>
            <a:xfrm>
              <a:off x="6052524" y="2658614"/>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64" name="Rectangle 63">
              <a:extLst>
                <a:ext uri="{FF2B5EF4-FFF2-40B4-BE49-F238E27FC236}">
                  <a16:creationId xmlns:a16="http://schemas.microsoft.com/office/drawing/2014/main" id="{76E40C86-1EAA-2D45-8698-58F9AD57D33B}"/>
                </a:ext>
              </a:extLst>
            </p:cNvPr>
            <p:cNvSpPr/>
            <p:nvPr/>
          </p:nvSpPr>
          <p:spPr>
            <a:xfrm>
              <a:off x="6357039" y="2222648"/>
              <a:ext cx="298544" cy="298376"/>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Rectangle 64">
              <a:extLst>
                <a:ext uri="{FF2B5EF4-FFF2-40B4-BE49-F238E27FC236}">
                  <a16:creationId xmlns:a16="http://schemas.microsoft.com/office/drawing/2014/main" id="{841A5A30-4821-5143-96CB-894D08E1B695}"/>
                </a:ext>
              </a:extLst>
            </p:cNvPr>
            <p:cNvSpPr/>
            <p:nvPr/>
          </p:nvSpPr>
          <p:spPr>
            <a:xfrm>
              <a:off x="6696527" y="2219448"/>
              <a:ext cx="298544" cy="298376"/>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6" name="Rectangle 65">
              <a:extLst>
                <a:ext uri="{FF2B5EF4-FFF2-40B4-BE49-F238E27FC236}">
                  <a16:creationId xmlns:a16="http://schemas.microsoft.com/office/drawing/2014/main" id="{F41E8119-E405-B44C-BD59-153B34FC4A61}"/>
                </a:ext>
              </a:extLst>
            </p:cNvPr>
            <p:cNvSpPr/>
            <p:nvPr/>
          </p:nvSpPr>
          <p:spPr>
            <a:xfrm>
              <a:off x="7066721" y="2197050"/>
              <a:ext cx="358253" cy="316775"/>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67" name="Rectangle 66">
              <a:extLst>
                <a:ext uri="{FF2B5EF4-FFF2-40B4-BE49-F238E27FC236}">
                  <a16:creationId xmlns:a16="http://schemas.microsoft.com/office/drawing/2014/main" id="{E087E9D2-D1DD-464F-9D75-7A79B7903F58}"/>
                </a:ext>
              </a:extLst>
            </p:cNvPr>
            <p:cNvSpPr/>
            <p:nvPr/>
          </p:nvSpPr>
          <p:spPr>
            <a:xfrm>
              <a:off x="9017494" y="2178652"/>
              <a:ext cx="298544" cy="298376"/>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8" name="Rectangle 67">
              <a:extLst>
                <a:ext uri="{FF2B5EF4-FFF2-40B4-BE49-F238E27FC236}">
                  <a16:creationId xmlns:a16="http://schemas.microsoft.com/office/drawing/2014/main" id="{7F608AA8-BB09-5D4B-B80F-AE139B14A485}"/>
                </a:ext>
              </a:extLst>
            </p:cNvPr>
            <p:cNvSpPr/>
            <p:nvPr/>
          </p:nvSpPr>
          <p:spPr>
            <a:xfrm>
              <a:off x="6871388" y="2679412"/>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69" name="Rectangle 68">
              <a:extLst>
                <a:ext uri="{FF2B5EF4-FFF2-40B4-BE49-F238E27FC236}">
                  <a16:creationId xmlns:a16="http://schemas.microsoft.com/office/drawing/2014/main" id="{A954F4D1-FE03-A046-9A83-7C9EF6655B87}"/>
                </a:ext>
              </a:extLst>
            </p:cNvPr>
            <p:cNvSpPr/>
            <p:nvPr/>
          </p:nvSpPr>
          <p:spPr>
            <a:xfrm>
              <a:off x="6457691" y="2665813"/>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70" name="Rectangle 69">
              <a:extLst>
                <a:ext uri="{FF2B5EF4-FFF2-40B4-BE49-F238E27FC236}">
                  <a16:creationId xmlns:a16="http://schemas.microsoft.com/office/drawing/2014/main" id="{CD10A791-B5CC-AE4A-B4DE-49F7256B9146}"/>
                </a:ext>
              </a:extLst>
            </p:cNvPr>
            <p:cNvSpPr/>
            <p:nvPr/>
          </p:nvSpPr>
          <p:spPr>
            <a:xfrm>
              <a:off x="7285085" y="2677012"/>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71" name="Rectangle 70">
              <a:extLst>
                <a:ext uri="{FF2B5EF4-FFF2-40B4-BE49-F238E27FC236}">
                  <a16:creationId xmlns:a16="http://schemas.microsoft.com/office/drawing/2014/main" id="{F9BBC025-AAB1-6B45-8EBF-2F05CFCCD327}"/>
                </a:ext>
              </a:extLst>
            </p:cNvPr>
            <p:cNvSpPr/>
            <p:nvPr/>
          </p:nvSpPr>
          <p:spPr>
            <a:xfrm>
              <a:off x="7690252" y="2684212"/>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72" name="Sun 71">
              <a:extLst>
                <a:ext uri="{FF2B5EF4-FFF2-40B4-BE49-F238E27FC236}">
                  <a16:creationId xmlns:a16="http://schemas.microsoft.com/office/drawing/2014/main" id="{45D3DBC2-241E-6C4A-B9FF-44FB503B9639}"/>
                </a:ext>
              </a:extLst>
            </p:cNvPr>
            <p:cNvSpPr/>
            <p:nvPr/>
          </p:nvSpPr>
          <p:spPr>
            <a:xfrm>
              <a:off x="8155981" y="2526624"/>
              <a:ext cx="213246" cy="251980"/>
            </a:xfrm>
            <a:prstGeom prst="sun">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cxnSp>
          <p:nvCxnSpPr>
            <p:cNvPr id="73" name="Straight Arrow Connector 72">
              <a:extLst>
                <a:ext uri="{FF2B5EF4-FFF2-40B4-BE49-F238E27FC236}">
                  <a16:creationId xmlns:a16="http://schemas.microsoft.com/office/drawing/2014/main" id="{9C05D732-AB52-3342-916C-F60BFDE45E10}"/>
                </a:ext>
              </a:extLst>
            </p:cNvPr>
            <p:cNvCxnSpPr/>
            <p:nvPr/>
          </p:nvCxnSpPr>
          <p:spPr>
            <a:xfrm flipH="1">
              <a:off x="7850613" y="1783483"/>
              <a:ext cx="12795" cy="1553477"/>
            </a:xfrm>
            <a:prstGeom prst="straightConnector1">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B03190C-EE7A-3F46-8F80-01D7CDCF7A82}"/>
                </a:ext>
              </a:extLst>
            </p:cNvPr>
            <p:cNvCxnSpPr/>
            <p:nvPr/>
          </p:nvCxnSpPr>
          <p:spPr>
            <a:xfrm flipH="1">
              <a:off x="8768423" y="1793882"/>
              <a:ext cx="17060" cy="1537478"/>
            </a:xfrm>
            <a:prstGeom prst="straightConnector1">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2129CD3-A30B-E44F-8053-027F17DCA9BD}"/>
                </a:ext>
              </a:extLst>
            </p:cNvPr>
            <p:cNvSpPr/>
            <p:nvPr/>
          </p:nvSpPr>
          <p:spPr>
            <a:xfrm>
              <a:off x="7866820" y="2178652"/>
              <a:ext cx="358253" cy="316775"/>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76" name="Rectangle 75">
              <a:extLst>
                <a:ext uri="{FF2B5EF4-FFF2-40B4-BE49-F238E27FC236}">
                  <a16:creationId xmlns:a16="http://schemas.microsoft.com/office/drawing/2014/main" id="{B9574C5E-693C-3D43-83E7-F430ABF3CD51}"/>
                </a:ext>
              </a:extLst>
            </p:cNvPr>
            <p:cNvSpPr/>
            <p:nvPr/>
          </p:nvSpPr>
          <p:spPr>
            <a:xfrm>
              <a:off x="8276252" y="2163453"/>
              <a:ext cx="358253" cy="316775"/>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77" name="Rectangle 76">
              <a:extLst>
                <a:ext uri="{FF2B5EF4-FFF2-40B4-BE49-F238E27FC236}">
                  <a16:creationId xmlns:a16="http://schemas.microsoft.com/office/drawing/2014/main" id="{876F1658-AA04-8648-9D03-FCDB2619BACD}"/>
                </a:ext>
              </a:extLst>
            </p:cNvPr>
            <p:cNvSpPr/>
            <p:nvPr/>
          </p:nvSpPr>
          <p:spPr>
            <a:xfrm>
              <a:off x="7475300" y="2190651"/>
              <a:ext cx="358253" cy="316775"/>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78" name="Sun 77">
              <a:extLst>
                <a:ext uri="{FF2B5EF4-FFF2-40B4-BE49-F238E27FC236}">
                  <a16:creationId xmlns:a16="http://schemas.microsoft.com/office/drawing/2014/main" id="{7A46BDA2-DC24-194F-A3F0-41AA718D773B}"/>
                </a:ext>
              </a:extLst>
            </p:cNvPr>
            <p:cNvSpPr/>
            <p:nvPr/>
          </p:nvSpPr>
          <p:spPr>
            <a:xfrm>
              <a:off x="8310371" y="1838679"/>
              <a:ext cx="213246" cy="251980"/>
            </a:xfrm>
            <a:prstGeom prst="sun">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79" name="Sun 78">
              <a:extLst>
                <a:ext uri="{FF2B5EF4-FFF2-40B4-BE49-F238E27FC236}">
                  <a16:creationId xmlns:a16="http://schemas.microsoft.com/office/drawing/2014/main" id="{F07E4EC3-8740-0347-B07C-CC87D22D59B3}"/>
                </a:ext>
              </a:extLst>
            </p:cNvPr>
            <p:cNvSpPr/>
            <p:nvPr/>
          </p:nvSpPr>
          <p:spPr>
            <a:xfrm>
              <a:off x="7926529" y="1838679"/>
              <a:ext cx="213246" cy="251980"/>
            </a:xfrm>
            <a:prstGeom prst="sun">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p>
          </p:txBody>
        </p:sp>
        <p:sp>
          <p:nvSpPr>
            <p:cNvPr id="80" name="TextBox 372">
              <a:extLst>
                <a:ext uri="{FF2B5EF4-FFF2-40B4-BE49-F238E27FC236}">
                  <a16:creationId xmlns:a16="http://schemas.microsoft.com/office/drawing/2014/main" id="{ADCDFC71-C4CC-FB42-AD79-E92B4D6C10E3}"/>
                </a:ext>
              </a:extLst>
            </p:cNvPr>
            <p:cNvSpPr txBox="1"/>
            <p:nvPr/>
          </p:nvSpPr>
          <p:spPr>
            <a:xfrm>
              <a:off x="7842530" y="3204917"/>
              <a:ext cx="1788405" cy="429163"/>
            </a:xfrm>
            <a:prstGeom prst="rect">
              <a:avLst/>
            </a:prstGeom>
            <a:noFill/>
          </p:spPr>
          <p:txBody>
            <a:bodyPr wrap="square" rtlCol="0">
              <a:spAutoFit/>
            </a:bodyPr>
            <a:lstStyle/>
            <a:p>
              <a:r>
                <a:rPr lang="en-US" sz="2133" b="1" dirty="0"/>
                <a:t>interval</a:t>
              </a:r>
            </a:p>
          </p:txBody>
        </p:sp>
        <p:sp>
          <p:nvSpPr>
            <p:cNvPr id="81" name="TextBox 80">
              <a:extLst>
                <a:ext uri="{FF2B5EF4-FFF2-40B4-BE49-F238E27FC236}">
                  <a16:creationId xmlns:a16="http://schemas.microsoft.com/office/drawing/2014/main" id="{978AA099-05CA-C641-9B37-B8733C4B19A4}"/>
                </a:ext>
              </a:extLst>
            </p:cNvPr>
            <p:cNvSpPr txBox="1"/>
            <p:nvPr/>
          </p:nvSpPr>
          <p:spPr>
            <a:xfrm>
              <a:off x="6149595" y="3689442"/>
              <a:ext cx="2784720" cy="429163"/>
            </a:xfrm>
            <a:prstGeom prst="rect">
              <a:avLst/>
            </a:prstGeom>
            <a:noFill/>
          </p:spPr>
          <p:txBody>
            <a:bodyPr wrap="square" rtlCol="0">
              <a:spAutoFit/>
            </a:bodyPr>
            <a:lstStyle/>
            <a:p>
              <a:pPr algn="ctr"/>
              <a:r>
                <a:rPr lang="en-US" sz="2133" b="1" dirty="0"/>
                <a:t>N</a:t>
              </a:r>
              <a:r>
                <a:rPr lang="en-US" sz="2133" b="1" baseline="30000" dirty="0"/>
                <a:t>th </a:t>
              </a:r>
              <a:r>
                <a:rPr lang="en-US" sz="2133" b="1" dirty="0"/>
                <a:t>hyper-period</a:t>
              </a:r>
            </a:p>
          </p:txBody>
        </p:sp>
        <p:cxnSp>
          <p:nvCxnSpPr>
            <p:cNvPr id="82" name="Straight Arrow Connector 81">
              <a:extLst>
                <a:ext uri="{FF2B5EF4-FFF2-40B4-BE49-F238E27FC236}">
                  <a16:creationId xmlns:a16="http://schemas.microsoft.com/office/drawing/2014/main" id="{FBA0DC97-1A0D-FF42-AFB4-E2D9D1B03FD6}"/>
                </a:ext>
              </a:extLst>
            </p:cNvPr>
            <p:cNvCxnSpPr>
              <a:cxnSpLocks/>
              <a:endCxn id="80" idx="0"/>
            </p:cNvCxnSpPr>
            <p:nvPr/>
          </p:nvCxnSpPr>
          <p:spPr>
            <a:xfrm>
              <a:off x="7927269" y="3204672"/>
              <a:ext cx="809464" cy="24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TextBox 372">
              <a:extLst>
                <a:ext uri="{FF2B5EF4-FFF2-40B4-BE49-F238E27FC236}">
                  <a16:creationId xmlns:a16="http://schemas.microsoft.com/office/drawing/2014/main" id="{0E92A5E7-1352-2043-B0E5-B69F41A50206}"/>
                </a:ext>
              </a:extLst>
            </p:cNvPr>
            <p:cNvSpPr txBox="1"/>
            <p:nvPr/>
          </p:nvSpPr>
          <p:spPr>
            <a:xfrm>
              <a:off x="7680598" y="1458469"/>
              <a:ext cx="1697355" cy="387419"/>
            </a:xfrm>
            <a:prstGeom prst="rect">
              <a:avLst/>
            </a:prstGeom>
            <a:noFill/>
          </p:spPr>
          <p:txBody>
            <a:bodyPr wrap="square" rtlCol="0">
              <a:spAutoFit/>
            </a:bodyPr>
            <a:lstStyle/>
            <a:p>
              <a:r>
                <a:rPr lang="en-US" altLang="en-US" sz="1867" b="1" dirty="0"/>
                <a:t>M</a:t>
              </a:r>
              <a:r>
                <a:rPr lang="" altLang="en-US" sz="1867" b="1" dirty="0"/>
                <a:t>aj</a:t>
              </a:r>
              <a:r>
                <a:rPr lang="en-US" altLang="en-US" sz="1867" b="1" dirty="0"/>
                <a:t>or Violation</a:t>
              </a:r>
            </a:p>
          </p:txBody>
        </p:sp>
        <p:cxnSp>
          <p:nvCxnSpPr>
            <p:cNvPr id="84" name="Straight Arrow Connector 83">
              <a:extLst>
                <a:ext uri="{FF2B5EF4-FFF2-40B4-BE49-F238E27FC236}">
                  <a16:creationId xmlns:a16="http://schemas.microsoft.com/office/drawing/2014/main" id="{7C502402-D2B7-0E45-89F9-6BC8FEFDB8BF}"/>
                </a:ext>
              </a:extLst>
            </p:cNvPr>
            <p:cNvCxnSpPr/>
            <p:nvPr/>
          </p:nvCxnSpPr>
          <p:spPr>
            <a:xfrm flipH="1">
              <a:off x="8023498" y="1712469"/>
              <a:ext cx="212090" cy="106680"/>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1D6C5198-9FD1-AA47-A8EA-A69E821399DF}"/>
                </a:ext>
              </a:extLst>
            </p:cNvPr>
            <p:cNvCxnSpPr/>
            <p:nvPr/>
          </p:nvCxnSpPr>
          <p:spPr>
            <a:xfrm>
              <a:off x="8250828" y="1881379"/>
              <a:ext cx="3175" cy="631190"/>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96DFEE67-12A2-CE4B-96A6-5224BD83ACE2}"/>
                </a:ext>
              </a:extLst>
            </p:cNvPr>
            <p:cNvCxnSpPr/>
            <p:nvPr/>
          </p:nvCxnSpPr>
          <p:spPr>
            <a:xfrm>
              <a:off x="8276863" y="1730884"/>
              <a:ext cx="184150" cy="107315"/>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grpSp>
          <p:nvGrpSpPr>
            <p:cNvPr id="87" name="Group 86">
              <a:extLst>
                <a:ext uri="{FF2B5EF4-FFF2-40B4-BE49-F238E27FC236}">
                  <a16:creationId xmlns:a16="http://schemas.microsoft.com/office/drawing/2014/main" id="{8850BD7B-2861-A842-B5E0-05420D4961D7}"/>
                </a:ext>
              </a:extLst>
            </p:cNvPr>
            <p:cNvGrpSpPr/>
            <p:nvPr/>
          </p:nvGrpSpPr>
          <p:grpSpPr>
            <a:xfrm>
              <a:off x="4561787" y="6487160"/>
              <a:ext cx="5791200" cy="472440"/>
              <a:chOff x="1142" y="3901"/>
              <a:chExt cx="9120" cy="744"/>
            </a:xfrm>
          </p:grpSpPr>
          <p:sp>
            <p:nvSpPr>
              <p:cNvPr id="91" name="TextBox 133">
                <a:extLst>
                  <a:ext uri="{FF2B5EF4-FFF2-40B4-BE49-F238E27FC236}">
                    <a16:creationId xmlns:a16="http://schemas.microsoft.com/office/drawing/2014/main" id="{7B2F1045-6B67-3F49-A2AB-AC1BB364E1D0}"/>
                  </a:ext>
                </a:extLst>
              </p:cNvPr>
              <p:cNvSpPr txBox="1"/>
              <p:nvPr/>
            </p:nvSpPr>
            <p:spPr>
              <a:xfrm>
                <a:off x="1391" y="3903"/>
                <a:ext cx="3120" cy="742"/>
              </a:xfrm>
              <a:prstGeom prst="rect">
                <a:avLst/>
              </a:prstGeom>
              <a:noFill/>
            </p:spPr>
            <p:txBody>
              <a:bodyPr wrap="square" rtlCol="0">
                <a:spAutoFit/>
              </a:bodyPr>
              <a:lstStyle/>
              <a:p>
                <a:r>
                  <a:rPr lang="en-US" sz="2400" b="1" dirty="0"/>
                  <a:t>Sub-task of  </a:t>
                </a:r>
                <a:r>
                  <a:rPr lang="en-US" sz="2400" b="1" dirty="0">
                    <a:latin typeface="MathJax_Math" charset="0"/>
                    <a:cs typeface="MathJax_Math" charset="0"/>
                  </a:rPr>
                  <a:t>τ</a:t>
                </a:r>
                <a:r>
                  <a:rPr lang="en-US" altLang="en-US" sz="2400" b="1" baseline="-25000" dirty="0">
                    <a:latin typeface="MathJax_Math" charset="0"/>
                    <a:cs typeface="MathJax_Math" charset="0"/>
                  </a:rPr>
                  <a:t>1</a:t>
                </a:r>
              </a:p>
            </p:txBody>
          </p:sp>
          <p:sp>
            <p:nvSpPr>
              <p:cNvPr id="92" name="Rectangle 91">
                <a:extLst>
                  <a:ext uri="{FF2B5EF4-FFF2-40B4-BE49-F238E27FC236}">
                    <a16:creationId xmlns:a16="http://schemas.microsoft.com/office/drawing/2014/main" id="{32F71E53-C60E-3A4E-92F3-67E3D24B2195}"/>
                  </a:ext>
                </a:extLst>
              </p:cNvPr>
              <p:cNvSpPr/>
              <p:nvPr/>
            </p:nvSpPr>
            <p:spPr>
              <a:xfrm>
                <a:off x="1142" y="4009"/>
                <a:ext cx="350" cy="373"/>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3" name="Rectangle 92">
                <a:extLst>
                  <a:ext uri="{FF2B5EF4-FFF2-40B4-BE49-F238E27FC236}">
                    <a16:creationId xmlns:a16="http://schemas.microsoft.com/office/drawing/2014/main" id="{B006201A-6195-D64C-A770-1925443C3948}"/>
                  </a:ext>
                </a:extLst>
              </p:cNvPr>
              <p:cNvSpPr/>
              <p:nvPr/>
            </p:nvSpPr>
            <p:spPr>
              <a:xfrm>
                <a:off x="3840" y="4008"/>
                <a:ext cx="420" cy="396"/>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94" name="Rectangle 93">
                <a:extLst>
                  <a:ext uri="{FF2B5EF4-FFF2-40B4-BE49-F238E27FC236}">
                    <a16:creationId xmlns:a16="http://schemas.microsoft.com/office/drawing/2014/main" id="{99AA73C9-C912-3D40-9744-FC669CABA463}"/>
                  </a:ext>
                </a:extLst>
              </p:cNvPr>
              <p:cNvSpPr/>
              <p:nvPr/>
            </p:nvSpPr>
            <p:spPr>
              <a:xfrm>
                <a:off x="6701" y="4009"/>
                <a:ext cx="404" cy="390"/>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95" name="TextBox 133">
                <a:extLst>
                  <a:ext uri="{FF2B5EF4-FFF2-40B4-BE49-F238E27FC236}">
                    <a16:creationId xmlns:a16="http://schemas.microsoft.com/office/drawing/2014/main" id="{C2D44FA2-A464-964A-9C0E-91C7D97AE200}"/>
                  </a:ext>
                </a:extLst>
              </p:cNvPr>
              <p:cNvSpPr txBox="1"/>
              <p:nvPr/>
            </p:nvSpPr>
            <p:spPr>
              <a:xfrm>
                <a:off x="4259" y="3901"/>
                <a:ext cx="3120" cy="742"/>
              </a:xfrm>
              <a:prstGeom prst="rect">
                <a:avLst/>
              </a:prstGeom>
              <a:noFill/>
            </p:spPr>
            <p:txBody>
              <a:bodyPr wrap="square" rtlCol="0">
                <a:spAutoFit/>
              </a:bodyPr>
              <a:lstStyle/>
              <a:p>
                <a:r>
                  <a:rPr lang="en-US" sz="2400" b="1" dirty="0"/>
                  <a:t>Sub-task of  </a:t>
                </a:r>
                <a:r>
                  <a:rPr lang="en-US" sz="2400" b="1" dirty="0">
                    <a:latin typeface="MathJax_Math" charset="0"/>
                    <a:cs typeface="MathJax_Math" charset="0"/>
                  </a:rPr>
                  <a:t>τ</a:t>
                </a:r>
                <a:r>
                  <a:rPr lang="en-US" altLang="en-US" sz="2400" b="1" baseline="-25000" dirty="0">
                    <a:latin typeface="MathJax_Math" charset="0"/>
                    <a:cs typeface="MathJax_Math" charset="0"/>
                  </a:rPr>
                  <a:t>2</a:t>
                </a:r>
              </a:p>
            </p:txBody>
          </p:sp>
          <p:sp>
            <p:nvSpPr>
              <p:cNvPr id="96" name="TextBox 133">
                <a:extLst>
                  <a:ext uri="{FF2B5EF4-FFF2-40B4-BE49-F238E27FC236}">
                    <a16:creationId xmlns:a16="http://schemas.microsoft.com/office/drawing/2014/main" id="{27B75DFD-FC8D-794A-8669-87417B01B710}"/>
                  </a:ext>
                </a:extLst>
              </p:cNvPr>
              <p:cNvSpPr txBox="1"/>
              <p:nvPr/>
            </p:nvSpPr>
            <p:spPr>
              <a:xfrm>
                <a:off x="7142" y="3901"/>
                <a:ext cx="3120" cy="742"/>
              </a:xfrm>
              <a:prstGeom prst="rect">
                <a:avLst/>
              </a:prstGeom>
              <a:noFill/>
            </p:spPr>
            <p:txBody>
              <a:bodyPr wrap="square" rtlCol="0">
                <a:spAutoFit/>
              </a:bodyPr>
              <a:lstStyle/>
              <a:p>
                <a:r>
                  <a:rPr lang="en-US" sz="2400" b="1" dirty="0"/>
                  <a:t>Sub-task of  </a:t>
                </a:r>
                <a:r>
                  <a:rPr lang="en-US" sz="2400" b="1" dirty="0">
                    <a:latin typeface="MathJax_Math" charset="0"/>
                    <a:cs typeface="MathJax_Math" charset="0"/>
                  </a:rPr>
                  <a:t>τ</a:t>
                </a:r>
                <a:r>
                  <a:rPr lang="" altLang="en-US" sz="2400" b="1" baseline="-25000" dirty="0">
                    <a:latin typeface="MathJax_Math" charset="0"/>
                    <a:cs typeface="MathJax_Math" charset="0"/>
                  </a:rPr>
                  <a:t>3</a:t>
                </a:r>
              </a:p>
            </p:txBody>
          </p:sp>
        </p:grpSp>
        <p:sp>
          <p:nvSpPr>
            <p:cNvPr id="88" name="TextBox 6">
              <a:extLst>
                <a:ext uri="{FF2B5EF4-FFF2-40B4-BE49-F238E27FC236}">
                  <a16:creationId xmlns:a16="http://schemas.microsoft.com/office/drawing/2014/main" id="{B14500CF-FA52-FA40-B594-A02DB7DD8954}"/>
                </a:ext>
              </a:extLst>
            </p:cNvPr>
            <p:cNvSpPr txBox="1"/>
            <p:nvPr/>
          </p:nvSpPr>
          <p:spPr>
            <a:xfrm>
              <a:off x="5256368" y="2153174"/>
              <a:ext cx="914400" cy="429163"/>
            </a:xfrm>
            <a:prstGeom prst="rect">
              <a:avLst/>
            </a:prstGeom>
            <a:noFill/>
          </p:spPr>
          <p:txBody>
            <a:bodyPr wrap="square" rtlCol="0">
              <a:spAutoFit/>
            </a:bodyPr>
            <a:lstStyle/>
            <a:p>
              <a:r>
                <a:rPr lang="en-US" sz="2133" b="1" dirty="0"/>
                <a:t>CPU</a:t>
              </a:r>
            </a:p>
          </p:txBody>
        </p:sp>
        <p:sp>
          <p:nvSpPr>
            <p:cNvPr id="89" name="TextBox 7">
              <a:extLst>
                <a:ext uri="{FF2B5EF4-FFF2-40B4-BE49-F238E27FC236}">
                  <a16:creationId xmlns:a16="http://schemas.microsoft.com/office/drawing/2014/main" id="{A4CB233B-D0A3-984D-AE07-34BD9956084A}"/>
                </a:ext>
              </a:extLst>
            </p:cNvPr>
            <p:cNvSpPr txBox="1"/>
            <p:nvPr/>
          </p:nvSpPr>
          <p:spPr>
            <a:xfrm>
              <a:off x="5261855" y="2659921"/>
              <a:ext cx="914400" cy="429163"/>
            </a:xfrm>
            <a:prstGeom prst="rect">
              <a:avLst/>
            </a:prstGeom>
            <a:noFill/>
          </p:spPr>
          <p:txBody>
            <a:bodyPr wrap="square" rtlCol="0">
              <a:spAutoFit/>
            </a:bodyPr>
            <a:lstStyle/>
            <a:p>
              <a:r>
                <a:rPr lang="en-US" sz="2133" b="1" dirty="0"/>
                <a:t>GPU</a:t>
              </a:r>
            </a:p>
          </p:txBody>
        </p:sp>
        <p:sp>
          <p:nvSpPr>
            <p:cNvPr id="90" name="TextBox 89">
              <a:extLst>
                <a:ext uri="{FF2B5EF4-FFF2-40B4-BE49-F238E27FC236}">
                  <a16:creationId xmlns:a16="http://schemas.microsoft.com/office/drawing/2014/main" id="{C4E6181A-C02D-1248-9C63-5BFDC50F7CF1}"/>
                </a:ext>
              </a:extLst>
            </p:cNvPr>
            <p:cNvSpPr txBox="1"/>
            <p:nvPr/>
          </p:nvSpPr>
          <p:spPr>
            <a:xfrm>
              <a:off x="9166766" y="2350377"/>
              <a:ext cx="480085" cy="680419"/>
            </a:xfrm>
            <a:prstGeom prst="rect">
              <a:avLst/>
            </a:prstGeom>
            <a:noFill/>
          </p:spPr>
          <p:txBody>
            <a:bodyPr wrap="none" rtlCol="0">
              <a:spAutoFit/>
            </a:bodyPr>
            <a:lstStyle/>
            <a:p>
              <a:r>
                <a:rPr lang="en-US" sz="3733" b="1" dirty="0"/>
                <a:t>...</a:t>
              </a:r>
            </a:p>
          </p:txBody>
        </p:sp>
      </p:grpSp>
      <p:grpSp>
        <p:nvGrpSpPr>
          <p:cNvPr id="97" name="Group 96">
            <a:extLst>
              <a:ext uri="{FF2B5EF4-FFF2-40B4-BE49-F238E27FC236}">
                <a16:creationId xmlns:a16="http://schemas.microsoft.com/office/drawing/2014/main" id="{8BA3CCCC-9F1C-7D46-8A42-21B1D400E783}"/>
              </a:ext>
            </a:extLst>
          </p:cNvPr>
          <p:cNvGrpSpPr/>
          <p:nvPr/>
        </p:nvGrpSpPr>
        <p:grpSpPr>
          <a:xfrm>
            <a:off x="7075820" y="3972357"/>
            <a:ext cx="4571581" cy="2298496"/>
            <a:chOff x="5556896" y="3862098"/>
            <a:chExt cx="4745292" cy="2229555"/>
          </a:xfrm>
        </p:grpSpPr>
        <p:grpSp>
          <p:nvGrpSpPr>
            <p:cNvPr id="98" name="Group 97">
              <a:extLst>
                <a:ext uri="{FF2B5EF4-FFF2-40B4-BE49-F238E27FC236}">
                  <a16:creationId xmlns:a16="http://schemas.microsoft.com/office/drawing/2014/main" id="{8ABE78D1-FA03-874B-AA48-1C18E9ABF7E8}"/>
                </a:ext>
              </a:extLst>
            </p:cNvPr>
            <p:cNvGrpSpPr/>
            <p:nvPr/>
          </p:nvGrpSpPr>
          <p:grpSpPr>
            <a:xfrm>
              <a:off x="5556896" y="4181518"/>
              <a:ext cx="4745292" cy="1910135"/>
              <a:chOff x="5096616" y="3564142"/>
              <a:chExt cx="4745292" cy="1910135"/>
            </a:xfrm>
          </p:grpSpPr>
          <p:cxnSp>
            <p:nvCxnSpPr>
              <p:cNvPr id="100" name="Straight Arrow Connector 99">
                <a:extLst>
                  <a:ext uri="{FF2B5EF4-FFF2-40B4-BE49-F238E27FC236}">
                    <a16:creationId xmlns:a16="http://schemas.microsoft.com/office/drawing/2014/main" id="{D9AA9654-A207-7B42-9044-1567BA35C7D5}"/>
                  </a:ext>
                </a:extLst>
              </p:cNvPr>
              <p:cNvCxnSpPr/>
              <p:nvPr/>
            </p:nvCxnSpPr>
            <p:spPr>
              <a:xfrm>
                <a:off x="6035465" y="3908115"/>
                <a:ext cx="3303604" cy="8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2E16570-43CF-CC47-914B-81BC4B4FA37F}"/>
                  </a:ext>
                </a:extLst>
              </p:cNvPr>
              <p:cNvCxnSpPr/>
              <p:nvPr/>
            </p:nvCxnSpPr>
            <p:spPr>
              <a:xfrm flipV="1">
                <a:off x="6035465" y="4400076"/>
                <a:ext cx="3293369" cy="1119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39670BB-0376-0640-8036-23DE1AD95CB0}"/>
                  </a:ext>
                </a:extLst>
              </p:cNvPr>
              <p:cNvSpPr/>
              <p:nvPr/>
            </p:nvSpPr>
            <p:spPr>
              <a:xfrm>
                <a:off x="6014993" y="3609738"/>
                <a:ext cx="298544" cy="298376"/>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3" name="Rectangle 102">
                <a:extLst>
                  <a:ext uri="{FF2B5EF4-FFF2-40B4-BE49-F238E27FC236}">
                    <a16:creationId xmlns:a16="http://schemas.microsoft.com/office/drawing/2014/main" id="{928E8CAE-ADB4-B24D-A621-2BAB3CF08A60}"/>
                  </a:ext>
                </a:extLst>
              </p:cNvPr>
              <p:cNvSpPr/>
              <p:nvPr/>
            </p:nvSpPr>
            <p:spPr>
              <a:xfrm>
                <a:off x="6052524" y="4051303"/>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04" name="Rectangle 103">
                <a:extLst>
                  <a:ext uri="{FF2B5EF4-FFF2-40B4-BE49-F238E27FC236}">
                    <a16:creationId xmlns:a16="http://schemas.microsoft.com/office/drawing/2014/main" id="{902E6146-8F50-304C-B025-FADEF6D17817}"/>
                  </a:ext>
                </a:extLst>
              </p:cNvPr>
              <p:cNvSpPr/>
              <p:nvPr/>
            </p:nvSpPr>
            <p:spPr>
              <a:xfrm>
                <a:off x="6357039" y="3615338"/>
                <a:ext cx="298544" cy="298376"/>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5" name="Rectangle 104">
                <a:extLst>
                  <a:ext uri="{FF2B5EF4-FFF2-40B4-BE49-F238E27FC236}">
                    <a16:creationId xmlns:a16="http://schemas.microsoft.com/office/drawing/2014/main" id="{9C7568DE-5E46-CF46-B887-6EBDB699370E}"/>
                  </a:ext>
                </a:extLst>
              </p:cNvPr>
              <p:cNvSpPr/>
              <p:nvPr/>
            </p:nvSpPr>
            <p:spPr>
              <a:xfrm>
                <a:off x="6696527" y="3612138"/>
                <a:ext cx="298544" cy="298376"/>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6" name="Rectangle 105">
                <a:extLst>
                  <a:ext uri="{FF2B5EF4-FFF2-40B4-BE49-F238E27FC236}">
                    <a16:creationId xmlns:a16="http://schemas.microsoft.com/office/drawing/2014/main" id="{F36155F9-DD8A-224F-8C7D-D936F4C4F15E}"/>
                  </a:ext>
                </a:extLst>
              </p:cNvPr>
              <p:cNvSpPr/>
              <p:nvPr/>
            </p:nvSpPr>
            <p:spPr>
              <a:xfrm>
                <a:off x="7066721" y="3588940"/>
                <a:ext cx="358253" cy="316775"/>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07" name="Rectangle 106">
                <a:extLst>
                  <a:ext uri="{FF2B5EF4-FFF2-40B4-BE49-F238E27FC236}">
                    <a16:creationId xmlns:a16="http://schemas.microsoft.com/office/drawing/2014/main" id="{5D4F62CC-E57C-9E4A-AE0E-3C0822F2F0A4}"/>
                  </a:ext>
                </a:extLst>
              </p:cNvPr>
              <p:cNvSpPr/>
              <p:nvPr/>
            </p:nvSpPr>
            <p:spPr>
              <a:xfrm>
                <a:off x="9017494" y="3571341"/>
                <a:ext cx="298544" cy="298376"/>
              </a:xfrm>
              <a:prstGeom prst="rect">
                <a:avLst/>
              </a:prstGeom>
              <a:solidFill>
                <a:srgbClr val="6EB0DC"/>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8" name="Rectangle 107">
                <a:extLst>
                  <a:ext uri="{FF2B5EF4-FFF2-40B4-BE49-F238E27FC236}">
                    <a16:creationId xmlns:a16="http://schemas.microsoft.com/office/drawing/2014/main" id="{0431BC02-1CF1-5548-B566-E508C1D7AB7A}"/>
                  </a:ext>
                </a:extLst>
              </p:cNvPr>
              <p:cNvSpPr/>
              <p:nvPr/>
            </p:nvSpPr>
            <p:spPr>
              <a:xfrm>
                <a:off x="6871388" y="4072102"/>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09" name="Rectangle 108">
                <a:extLst>
                  <a:ext uri="{FF2B5EF4-FFF2-40B4-BE49-F238E27FC236}">
                    <a16:creationId xmlns:a16="http://schemas.microsoft.com/office/drawing/2014/main" id="{0941B602-7FA7-A84E-A084-B8DEBD39625D}"/>
                  </a:ext>
                </a:extLst>
              </p:cNvPr>
              <p:cNvSpPr/>
              <p:nvPr/>
            </p:nvSpPr>
            <p:spPr>
              <a:xfrm>
                <a:off x="6457691" y="4057703"/>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10" name="Rectangle 109">
                <a:extLst>
                  <a:ext uri="{FF2B5EF4-FFF2-40B4-BE49-F238E27FC236}">
                    <a16:creationId xmlns:a16="http://schemas.microsoft.com/office/drawing/2014/main" id="{052D05A9-3A07-7E40-84D0-1F6B98E23B73}"/>
                  </a:ext>
                </a:extLst>
              </p:cNvPr>
              <p:cNvSpPr/>
              <p:nvPr/>
            </p:nvSpPr>
            <p:spPr>
              <a:xfrm>
                <a:off x="7285085" y="4069702"/>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11" name="Rectangle 110">
                <a:extLst>
                  <a:ext uri="{FF2B5EF4-FFF2-40B4-BE49-F238E27FC236}">
                    <a16:creationId xmlns:a16="http://schemas.microsoft.com/office/drawing/2014/main" id="{493D54C5-84A6-A748-B11E-B070289D7D69}"/>
                  </a:ext>
                </a:extLst>
              </p:cNvPr>
              <p:cNvSpPr/>
              <p:nvPr/>
            </p:nvSpPr>
            <p:spPr>
              <a:xfrm>
                <a:off x="7671487" y="4076102"/>
                <a:ext cx="344605" cy="311975"/>
              </a:xfrm>
              <a:prstGeom prst="rect">
                <a:avLst/>
              </a:prstGeom>
              <a:solidFill>
                <a:schemeClr val="accent4">
                  <a:lumMod val="60000"/>
                  <a:lumOff val="40000"/>
                </a:schemeClr>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12" name="Rectangle 111">
                <a:extLst>
                  <a:ext uri="{FF2B5EF4-FFF2-40B4-BE49-F238E27FC236}">
                    <a16:creationId xmlns:a16="http://schemas.microsoft.com/office/drawing/2014/main" id="{37FDA9B4-90E5-8944-BFD7-5B5FB2D5DFF5}"/>
                  </a:ext>
                </a:extLst>
              </p:cNvPr>
              <p:cNvSpPr/>
              <p:nvPr/>
            </p:nvSpPr>
            <p:spPr>
              <a:xfrm>
                <a:off x="7949559" y="3564142"/>
                <a:ext cx="586853" cy="324774"/>
              </a:xfrm>
              <a:prstGeom prst="rect">
                <a:avLst/>
              </a:prstGeom>
              <a:solidFill>
                <a:srgbClr val="A9E27B"/>
              </a:solidFill>
              <a:ln w="38100">
                <a:solidFill>
                  <a:schemeClr val="bg2">
                    <a:lumMod val="50000"/>
                  </a:schemeClr>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rgbClr val="FF0000"/>
                  </a:solidFill>
                </a:endParaRPr>
              </a:p>
            </p:txBody>
          </p:sp>
          <p:sp>
            <p:nvSpPr>
              <p:cNvPr id="113" name="Rectangle 112">
                <a:extLst>
                  <a:ext uri="{FF2B5EF4-FFF2-40B4-BE49-F238E27FC236}">
                    <a16:creationId xmlns:a16="http://schemas.microsoft.com/office/drawing/2014/main" id="{6EF13493-7EAE-FE46-A6FF-16AA576BC718}"/>
                  </a:ext>
                </a:extLst>
              </p:cNvPr>
              <p:cNvSpPr/>
              <p:nvPr/>
            </p:nvSpPr>
            <p:spPr>
              <a:xfrm>
                <a:off x="8610621" y="4076102"/>
                <a:ext cx="358253" cy="316775"/>
              </a:xfrm>
              <a:prstGeom prst="rect">
                <a:avLst/>
              </a:prstGeom>
              <a:solidFill>
                <a:srgbClr val="A9E27B"/>
              </a:solidFill>
              <a:ln w="38100">
                <a:solidFill>
                  <a:schemeClr val="bg2">
                    <a:lumMod val="50000"/>
                  </a:schemeClr>
                </a:solidFill>
                <a:prstDash val="sysDo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14" name="Rectangle 113">
                <a:extLst>
                  <a:ext uri="{FF2B5EF4-FFF2-40B4-BE49-F238E27FC236}">
                    <a16:creationId xmlns:a16="http://schemas.microsoft.com/office/drawing/2014/main" id="{1E2FA747-6633-164D-BA0D-BC490FDAD2DB}"/>
                  </a:ext>
                </a:extLst>
              </p:cNvPr>
              <p:cNvSpPr/>
              <p:nvPr/>
            </p:nvSpPr>
            <p:spPr>
              <a:xfrm>
                <a:off x="8058741" y="4076102"/>
                <a:ext cx="477671" cy="319975"/>
              </a:xfrm>
              <a:prstGeom prst="rect">
                <a:avLst/>
              </a:prstGeom>
              <a:solidFill>
                <a:schemeClr val="accent4">
                  <a:lumMod val="60000"/>
                  <a:lumOff val="40000"/>
                </a:schemeClr>
              </a:solidFill>
              <a:ln w="38100">
                <a:solidFill>
                  <a:schemeClr val="bg2">
                    <a:lumMod val="50000"/>
                  </a:schemeClr>
                </a:solidFill>
                <a:prstDash val="sysDo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15" name="Rectangle 114">
                <a:extLst>
                  <a:ext uri="{FF2B5EF4-FFF2-40B4-BE49-F238E27FC236}">
                    <a16:creationId xmlns:a16="http://schemas.microsoft.com/office/drawing/2014/main" id="{6CFC265C-951B-C143-A557-9CA5CE5B97DE}"/>
                  </a:ext>
                </a:extLst>
              </p:cNvPr>
              <p:cNvSpPr/>
              <p:nvPr/>
            </p:nvSpPr>
            <p:spPr>
              <a:xfrm>
                <a:off x="7505155" y="3584140"/>
                <a:ext cx="358253" cy="316775"/>
              </a:xfrm>
              <a:prstGeom prst="rect">
                <a:avLst/>
              </a:prstGeom>
              <a:solidFill>
                <a:srgbClr val="A9E27B"/>
              </a:solidFill>
              <a:ln w="19050">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dirty="0">
                  <a:solidFill>
                    <a:schemeClr val="tx1"/>
                  </a:solidFill>
                </a:endParaRPr>
              </a:p>
            </p:txBody>
          </p:sp>
          <p:sp>
            <p:nvSpPr>
              <p:cNvPr id="116" name="TextBox 372">
                <a:extLst>
                  <a:ext uri="{FF2B5EF4-FFF2-40B4-BE49-F238E27FC236}">
                    <a16:creationId xmlns:a16="http://schemas.microsoft.com/office/drawing/2014/main" id="{AF292795-7532-D74F-8733-DA08F9B65A7E}"/>
                  </a:ext>
                </a:extLst>
              </p:cNvPr>
              <p:cNvSpPr txBox="1"/>
              <p:nvPr/>
            </p:nvSpPr>
            <p:spPr>
              <a:xfrm>
                <a:off x="7286913" y="4561200"/>
                <a:ext cx="2201665" cy="368269"/>
              </a:xfrm>
              <a:prstGeom prst="rect">
                <a:avLst/>
              </a:prstGeom>
              <a:noFill/>
            </p:spPr>
            <p:txBody>
              <a:bodyPr wrap="square" rtlCol="0">
                <a:spAutoFit/>
              </a:bodyPr>
              <a:lstStyle/>
              <a:p>
                <a:r>
                  <a:rPr lang="" altLang="en-US" sz="1867" b="1" dirty="0"/>
                  <a:t>Global</a:t>
                </a:r>
                <a:r>
                  <a:rPr lang="en-US" altLang="en-US" sz="1867" b="1" dirty="0"/>
                  <a:t>Controller</a:t>
                </a:r>
              </a:p>
            </p:txBody>
          </p:sp>
          <p:sp>
            <p:nvSpPr>
              <p:cNvPr id="117" name="TextBox 7">
                <a:extLst>
                  <a:ext uri="{FF2B5EF4-FFF2-40B4-BE49-F238E27FC236}">
                    <a16:creationId xmlns:a16="http://schemas.microsoft.com/office/drawing/2014/main" id="{E3438386-DBC0-A643-8403-6930CB26CA68}"/>
                  </a:ext>
                </a:extLst>
              </p:cNvPr>
              <p:cNvSpPr txBox="1"/>
              <p:nvPr/>
            </p:nvSpPr>
            <p:spPr>
              <a:xfrm>
                <a:off x="5096616" y="4071115"/>
                <a:ext cx="914401" cy="407950"/>
              </a:xfrm>
              <a:prstGeom prst="rect">
                <a:avLst/>
              </a:prstGeom>
              <a:noFill/>
            </p:spPr>
            <p:txBody>
              <a:bodyPr wrap="square" rtlCol="0">
                <a:spAutoFit/>
              </a:bodyPr>
              <a:lstStyle/>
              <a:p>
                <a:r>
                  <a:rPr lang="en-US" sz="2133" b="1" dirty="0"/>
                  <a:t>GPU</a:t>
                </a:r>
              </a:p>
            </p:txBody>
          </p:sp>
          <p:sp>
            <p:nvSpPr>
              <p:cNvPr id="118" name="TextBox 6">
                <a:extLst>
                  <a:ext uri="{FF2B5EF4-FFF2-40B4-BE49-F238E27FC236}">
                    <a16:creationId xmlns:a16="http://schemas.microsoft.com/office/drawing/2014/main" id="{8FD1E64D-D6D3-C048-BC21-E70D7C828230}"/>
                  </a:ext>
                </a:extLst>
              </p:cNvPr>
              <p:cNvSpPr txBox="1"/>
              <p:nvPr/>
            </p:nvSpPr>
            <p:spPr>
              <a:xfrm>
                <a:off x="5169240" y="3568361"/>
                <a:ext cx="914401" cy="407950"/>
              </a:xfrm>
              <a:prstGeom prst="rect">
                <a:avLst/>
              </a:prstGeom>
              <a:noFill/>
            </p:spPr>
            <p:txBody>
              <a:bodyPr wrap="square" rtlCol="0">
                <a:spAutoFit/>
              </a:bodyPr>
              <a:lstStyle/>
              <a:p>
                <a:r>
                  <a:rPr lang="en-US" sz="2133" b="1" dirty="0"/>
                  <a:t>CPU</a:t>
                </a:r>
              </a:p>
            </p:txBody>
          </p:sp>
          <p:sp>
            <p:nvSpPr>
              <p:cNvPr id="119" name="TextBox 118">
                <a:extLst>
                  <a:ext uri="{FF2B5EF4-FFF2-40B4-BE49-F238E27FC236}">
                    <a16:creationId xmlns:a16="http://schemas.microsoft.com/office/drawing/2014/main" id="{E6459803-6DDC-4045-A89D-876B96BDB59C}"/>
                  </a:ext>
                </a:extLst>
              </p:cNvPr>
              <p:cNvSpPr txBox="1"/>
              <p:nvPr/>
            </p:nvSpPr>
            <p:spPr>
              <a:xfrm>
                <a:off x="9250885" y="3741049"/>
                <a:ext cx="591023" cy="646786"/>
              </a:xfrm>
              <a:prstGeom prst="rect">
                <a:avLst/>
              </a:prstGeom>
              <a:noFill/>
            </p:spPr>
            <p:txBody>
              <a:bodyPr wrap="none" rtlCol="0">
                <a:spAutoFit/>
              </a:bodyPr>
              <a:lstStyle/>
              <a:p>
                <a:r>
                  <a:rPr lang="en-US" sz="3733" b="1" dirty="0"/>
                  <a:t>...</a:t>
                </a:r>
              </a:p>
            </p:txBody>
          </p:sp>
          <p:sp>
            <p:nvSpPr>
              <p:cNvPr id="120" name="TextBox 119">
                <a:extLst>
                  <a:ext uri="{FF2B5EF4-FFF2-40B4-BE49-F238E27FC236}">
                    <a16:creationId xmlns:a16="http://schemas.microsoft.com/office/drawing/2014/main" id="{63A07731-823E-174C-967C-FE6BF4582506}"/>
                  </a:ext>
                </a:extLst>
              </p:cNvPr>
              <p:cNvSpPr txBox="1"/>
              <p:nvPr/>
            </p:nvSpPr>
            <p:spPr>
              <a:xfrm>
                <a:off x="6052524" y="5066327"/>
                <a:ext cx="3542424" cy="407950"/>
              </a:xfrm>
              <a:prstGeom prst="rect">
                <a:avLst/>
              </a:prstGeom>
              <a:noFill/>
            </p:spPr>
            <p:txBody>
              <a:bodyPr wrap="square" rtlCol="0">
                <a:spAutoFit/>
              </a:bodyPr>
              <a:lstStyle/>
              <a:p>
                <a:pPr algn="ctr"/>
                <a:r>
                  <a:rPr lang="en-US" sz="2133" b="1" dirty="0" err="1"/>
                  <a:t>N+r</a:t>
                </a:r>
                <a:r>
                  <a:rPr lang="en-US" sz="2133" b="1" baseline="30000" dirty="0" err="1"/>
                  <a:t>th</a:t>
                </a:r>
                <a:r>
                  <a:rPr lang="en-US" sz="2133" b="1" baseline="30000" dirty="0"/>
                  <a:t> </a:t>
                </a:r>
                <a:r>
                  <a:rPr lang="en-US" sz="2133" b="1" dirty="0"/>
                  <a:t>hyper-period</a:t>
                </a:r>
              </a:p>
            </p:txBody>
          </p:sp>
          <p:sp>
            <p:nvSpPr>
              <p:cNvPr id="121" name="Right Arrow 120">
                <a:extLst>
                  <a:ext uri="{FF2B5EF4-FFF2-40B4-BE49-F238E27FC236}">
                    <a16:creationId xmlns:a16="http://schemas.microsoft.com/office/drawing/2014/main" id="{AE5F175D-8FB1-0F4D-9725-A7666A0EE694}"/>
                  </a:ext>
                </a:extLst>
              </p:cNvPr>
              <p:cNvSpPr/>
              <p:nvPr/>
            </p:nvSpPr>
            <p:spPr>
              <a:xfrm rot="5400000" flipH="1">
                <a:off x="8692416" y="4238809"/>
                <a:ext cx="211194" cy="341722"/>
              </a:xfrm>
              <a:prstGeom prst="rightArrow">
                <a:avLst/>
              </a:prstGeom>
              <a:solidFill>
                <a:schemeClr val="bg1">
                  <a:lumMod val="95000"/>
                </a:schemeClr>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22" name="Right Arrow 121">
                <a:extLst>
                  <a:ext uri="{FF2B5EF4-FFF2-40B4-BE49-F238E27FC236}">
                    <a16:creationId xmlns:a16="http://schemas.microsoft.com/office/drawing/2014/main" id="{A94FBD29-FE71-DB4F-B0D0-B95459468D77}"/>
                  </a:ext>
                </a:extLst>
              </p:cNvPr>
              <p:cNvSpPr/>
              <p:nvPr/>
            </p:nvSpPr>
            <p:spPr>
              <a:xfrm rot="5400000" flipH="1">
                <a:off x="8179247" y="4245504"/>
                <a:ext cx="211194" cy="341722"/>
              </a:xfrm>
              <a:prstGeom prst="rightArrow">
                <a:avLst/>
              </a:prstGeom>
              <a:solidFill>
                <a:schemeClr val="bg1">
                  <a:lumMod val="95000"/>
                </a:schemeClr>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23" name="Right Arrow 122">
                <a:extLst>
                  <a:ext uri="{FF2B5EF4-FFF2-40B4-BE49-F238E27FC236}">
                    <a16:creationId xmlns:a16="http://schemas.microsoft.com/office/drawing/2014/main" id="{107D1204-B97D-374C-AA30-4F9BDDD87D88}"/>
                  </a:ext>
                </a:extLst>
              </p:cNvPr>
              <p:cNvSpPr/>
              <p:nvPr/>
            </p:nvSpPr>
            <p:spPr>
              <a:xfrm rot="5400000" flipH="1">
                <a:off x="8174972" y="3698856"/>
                <a:ext cx="211194" cy="341722"/>
              </a:xfrm>
              <a:prstGeom prst="rightArrow">
                <a:avLst/>
              </a:prstGeom>
              <a:solidFill>
                <a:schemeClr val="bg1">
                  <a:lumMod val="95000"/>
                </a:schemeClr>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cxnSp>
          <p:nvCxnSpPr>
            <p:cNvPr id="99" name="Straight Arrow Connector 98">
              <a:extLst>
                <a:ext uri="{FF2B5EF4-FFF2-40B4-BE49-F238E27FC236}">
                  <a16:creationId xmlns:a16="http://schemas.microsoft.com/office/drawing/2014/main" id="{8F069F41-8DBC-DE42-B0C2-02F6CB7E4A4F}"/>
                </a:ext>
              </a:extLst>
            </p:cNvPr>
            <p:cNvCxnSpPr>
              <a:cxnSpLocks/>
            </p:cNvCxnSpPr>
            <p:nvPr/>
          </p:nvCxnSpPr>
          <p:spPr>
            <a:xfrm>
              <a:off x="6452081" y="3862098"/>
              <a:ext cx="29854" cy="1380691"/>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24" name="Google Shape;213;p16">
            <a:extLst>
              <a:ext uri="{FF2B5EF4-FFF2-40B4-BE49-F238E27FC236}">
                <a16:creationId xmlns:a16="http://schemas.microsoft.com/office/drawing/2014/main" id="{1CAD3CD8-FB0C-1F46-B19B-3C9D19E64DD3}"/>
              </a:ext>
            </a:extLst>
          </p:cNvPr>
          <p:cNvSpPr/>
          <p:nvPr/>
        </p:nvSpPr>
        <p:spPr>
          <a:xfrm>
            <a:off x="326593" y="353673"/>
            <a:ext cx="11708688" cy="918800"/>
          </a:xfrm>
          <a:prstGeom prst="rect">
            <a:avLst/>
          </a:prstGeom>
          <a:noFill/>
          <a:ln>
            <a:noFill/>
          </a:ln>
        </p:spPr>
        <p:txBody>
          <a:bodyPr spcFirstLastPara="1" wrap="square" lIns="120000" tIns="121900" rIns="120000" bIns="121900" anchor="b" anchorCtr="0">
            <a:noAutofit/>
          </a:bodyPr>
          <a:lstStyle/>
          <a:p>
            <a:pPr lvl="0">
              <a:lnSpc>
                <a:spcPct val="89000"/>
              </a:lnSpc>
            </a:pPr>
            <a:r>
              <a:rPr lang="en-IN" sz="3200" b="1" dirty="0">
                <a:latin typeface="Calibri" panose="020F0502020204030204" pitchFamily="34" charset="0"/>
                <a:cs typeface="Calibri" panose="020F0502020204030204" pitchFamily="34" charset="0"/>
              </a:rPr>
              <a:t>Thermal-aware Adaptive Platform Management for Heterogeneous Embedded Systems</a:t>
            </a:r>
            <a:endParaRPr sz="3200" dirty="0">
              <a:latin typeface="Arial"/>
              <a:ea typeface="Arial"/>
              <a:cs typeface="Arial"/>
              <a:sym typeface="Arial"/>
            </a:endParaRPr>
          </a:p>
        </p:txBody>
      </p:sp>
      <p:sp>
        <p:nvSpPr>
          <p:cNvPr id="125" name="Rectangle 124">
            <a:extLst>
              <a:ext uri="{FF2B5EF4-FFF2-40B4-BE49-F238E27FC236}">
                <a16:creationId xmlns:a16="http://schemas.microsoft.com/office/drawing/2014/main" id="{2E61DFD5-5EE9-3646-BCAE-CE60299BFEA9}"/>
              </a:ext>
            </a:extLst>
          </p:cNvPr>
          <p:cNvSpPr/>
          <p:nvPr/>
        </p:nvSpPr>
        <p:spPr>
          <a:xfrm>
            <a:off x="1579591" y="1276922"/>
            <a:ext cx="10151472" cy="20442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sp>
        <p:nvSpPr>
          <p:cNvPr id="126" name="Rectangle 125">
            <a:extLst>
              <a:ext uri="{FF2B5EF4-FFF2-40B4-BE49-F238E27FC236}">
                <a16:creationId xmlns:a16="http://schemas.microsoft.com/office/drawing/2014/main" id="{C0649515-2960-564A-A918-00B44F0A0B9C}"/>
              </a:ext>
            </a:extLst>
          </p:cNvPr>
          <p:cNvSpPr/>
          <p:nvPr/>
        </p:nvSpPr>
        <p:spPr>
          <a:xfrm>
            <a:off x="1579591" y="3577922"/>
            <a:ext cx="10151472" cy="281811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sp>
        <p:nvSpPr>
          <p:cNvPr id="127" name="TextBox 126">
            <a:extLst>
              <a:ext uri="{FF2B5EF4-FFF2-40B4-BE49-F238E27FC236}">
                <a16:creationId xmlns:a16="http://schemas.microsoft.com/office/drawing/2014/main" id="{4C11C4F8-449B-4548-AAA7-EF9CE6D09113}"/>
              </a:ext>
            </a:extLst>
          </p:cNvPr>
          <p:cNvSpPr txBox="1"/>
          <p:nvPr/>
        </p:nvSpPr>
        <p:spPr>
          <a:xfrm>
            <a:off x="329972" y="2065589"/>
            <a:ext cx="1376516" cy="830997"/>
          </a:xfrm>
          <a:prstGeom prst="rect">
            <a:avLst/>
          </a:prstGeom>
          <a:noFill/>
        </p:spPr>
        <p:txBody>
          <a:bodyPr wrap="square" rtlCol="0">
            <a:spAutoFit/>
          </a:bodyPr>
          <a:lstStyle/>
          <a:p>
            <a:pPr algn="ctr"/>
            <a:r>
              <a:rPr lang="en-US" sz="2400" b="1" dirty="0"/>
              <a:t>Local recovery</a:t>
            </a:r>
          </a:p>
        </p:txBody>
      </p:sp>
      <p:sp>
        <p:nvSpPr>
          <p:cNvPr id="128" name="TextBox 127">
            <a:extLst>
              <a:ext uri="{FF2B5EF4-FFF2-40B4-BE49-F238E27FC236}">
                <a16:creationId xmlns:a16="http://schemas.microsoft.com/office/drawing/2014/main" id="{BAEA7F45-67A5-F04E-88FE-5082EB32448A}"/>
              </a:ext>
            </a:extLst>
          </p:cNvPr>
          <p:cNvSpPr txBox="1"/>
          <p:nvPr/>
        </p:nvSpPr>
        <p:spPr>
          <a:xfrm>
            <a:off x="309513" y="4820289"/>
            <a:ext cx="1376516" cy="830997"/>
          </a:xfrm>
          <a:prstGeom prst="rect">
            <a:avLst/>
          </a:prstGeom>
          <a:noFill/>
        </p:spPr>
        <p:txBody>
          <a:bodyPr wrap="square" rtlCol="0">
            <a:spAutoFit/>
          </a:bodyPr>
          <a:lstStyle/>
          <a:p>
            <a:pPr algn="ctr"/>
            <a:r>
              <a:rPr lang="en-US" sz="2400" b="1" dirty="0"/>
              <a:t>Global recovery</a:t>
            </a:r>
          </a:p>
        </p:txBody>
      </p:sp>
      <p:cxnSp>
        <p:nvCxnSpPr>
          <p:cNvPr id="129" name="Straight Arrow Connector 128">
            <a:extLst>
              <a:ext uri="{FF2B5EF4-FFF2-40B4-BE49-F238E27FC236}">
                <a16:creationId xmlns:a16="http://schemas.microsoft.com/office/drawing/2014/main" id="{2BFC0DA8-4FA1-2E45-9F09-12BCE6D7A115}"/>
              </a:ext>
            </a:extLst>
          </p:cNvPr>
          <p:cNvCxnSpPr>
            <a:cxnSpLocks/>
          </p:cNvCxnSpPr>
          <p:nvPr/>
        </p:nvCxnSpPr>
        <p:spPr>
          <a:xfrm flipH="1" flipV="1">
            <a:off x="10401648" y="2504756"/>
            <a:ext cx="676366" cy="3419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D93A40E1-AC8D-2647-BE5C-6A5C4AF09D63}"/>
              </a:ext>
            </a:extLst>
          </p:cNvPr>
          <p:cNvCxnSpPr>
            <a:cxnSpLocks/>
          </p:cNvCxnSpPr>
          <p:nvPr/>
        </p:nvCxnSpPr>
        <p:spPr>
          <a:xfrm flipH="1" flipV="1">
            <a:off x="6656389" y="2071379"/>
            <a:ext cx="867695" cy="391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2" name="TextBox 372">
            <a:extLst>
              <a:ext uri="{FF2B5EF4-FFF2-40B4-BE49-F238E27FC236}">
                <a16:creationId xmlns:a16="http://schemas.microsoft.com/office/drawing/2014/main" id="{9B1640D1-923C-1242-86A5-039B0BA73546}"/>
              </a:ext>
            </a:extLst>
          </p:cNvPr>
          <p:cNvSpPr txBox="1"/>
          <p:nvPr/>
        </p:nvSpPr>
        <p:spPr>
          <a:xfrm>
            <a:off x="7449279" y="2329778"/>
            <a:ext cx="2328999" cy="379656"/>
          </a:xfrm>
          <a:prstGeom prst="rect">
            <a:avLst/>
          </a:prstGeom>
          <a:noFill/>
        </p:spPr>
        <p:txBody>
          <a:bodyPr wrap="square" rtlCol="0">
            <a:spAutoFit/>
          </a:bodyPr>
          <a:lstStyle/>
          <a:p>
            <a:r>
              <a:rPr lang="" altLang="en-US" sz="1867" b="1" dirty="0"/>
              <a:t>Frequency tuning</a:t>
            </a:r>
          </a:p>
        </p:txBody>
      </p:sp>
      <p:sp>
        <p:nvSpPr>
          <p:cNvPr id="133" name="TextBox 372">
            <a:extLst>
              <a:ext uri="{FF2B5EF4-FFF2-40B4-BE49-F238E27FC236}">
                <a16:creationId xmlns:a16="http://schemas.microsoft.com/office/drawing/2014/main" id="{28700F2A-C098-8249-BF5A-47B148F35830}"/>
              </a:ext>
            </a:extLst>
          </p:cNvPr>
          <p:cNvSpPr txBox="1"/>
          <p:nvPr/>
        </p:nvSpPr>
        <p:spPr>
          <a:xfrm>
            <a:off x="10889435" y="2691136"/>
            <a:ext cx="1164500" cy="666977"/>
          </a:xfrm>
          <a:prstGeom prst="rect">
            <a:avLst/>
          </a:prstGeom>
          <a:noFill/>
        </p:spPr>
        <p:txBody>
          <a:bodyPr wrap="square" rtlCol="0">
            <a:spAutoFit/>
          </a:bodyPr>
          <a:lstStyle/>
          <a:p>
            <a:pPr algn="ctr"/>
            <a:r>
              <a:rPr lang="" altLang="en-US" sz="1867" b="1" dirty="0"/>
              <a:t>Task migration</a:t>
            </a:r>
          </a:p>
        </p:txBody>
      </p:sp>
      <p:sp>
        <p:nvSpPr>
          <p:cNvPr id="134" name="TextBox 372">
            <a:extLst>
              <a:ext uri="{FF2B5EF4-FFF2-40B4-BE49-F238E27FC236}">
                <a16:creationId xmlns:a16="http://schemas.microsoft.com/office/drawing/2014/main" id="{241C232D-AC54-8346-923E-9BB6DF5CB9D5}"/>
              </a:ext>
            </a:extLst>
          </p:cNvPr>
          <p:cNvSpPr txBox="1"/>
          <p:nvPr/>
        </p:nvSpPr>
        <p:spPr>
          <a:xfrm>
            <a:off x="8817415" y="3800772"/>
            <a:ext cx="2328999" cy="379656"/>
          </a:xfrm>
          <a:prstGeom prst="rect">
            <a:avLst/>
          </a:prstGeom>
          <a:noFill/>
        </p:spPr>
        <p:txBody>
          <a:bodyPr wrap="square" rtlCol="0">
            <a:spAutoFit/>
          </a:bodyPr>
          <a:lstStyle/>
          <a:p>
            <a:r>
              <a:rPr lang="" altLang="en-US" sz="1867" b="1" dirty="0"/>
              <a:t>Frequency tuning</a:t>
            </a:r>
          </a:p>
        </p:txBody>
      </p:sp>
      <p:cxnSp>
        <p:nvCxnSpPr>
          <p:cNvPr id="135" name="Straight Arrow Connector 134">
            <a:extLst>
              <a:ext uri="{FF2B5EF4-FFF2-40B4-BE49-F238E27FC236}">
                <a16:creationId xmlns:a16="http://schemas.microsoft.com/office/drawing/2014/main" id="{82CA58B0-78E9-A44A-8592-E2774ED43333}"/>
              </a:ext>
            </a:extLst>
          </p:cNvPr>
          <p:cNvCxnSpPr>
            <a:cxnSpLocks/>
          </p:cNvCxnSpPr>
          <p:nvPr/>
        </p:nvCxnSpPr>
        <p:spPr>
          <a:xfrm>
            <a:off x="10091218" y="4087739"/>
            <a:ext cx="216607" cy="229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7" name="TextBox 372">
            <a:extLst>
              <a:ext uri="{FF2B5EF4-FFF2-40B4-BE49-F238E27FC236}">
                <a16:creationId xmlns:a16="http://schemas.microsoft.com/office/drawing/2014/main" id="{F2A7EE43-A6A0-C044-83CD-60D3013C9C16}"/>
              </a:ext>
            </a:extLst>
          </p:cNvPr>
          <p:cNvSpPr txBox="1"/>
          <p:nvPr/>
        </p:nvSpPr>
        <p:spPr>
          <a:xfrm>
            <a:off x="10897855" y="5212916"/>
            <a:ext cx="1164500" cy="666977"/>
          </a:xfrm>
          <a:prstGeom prst="rect">
            <a:avLst/>
          </a:prstGeom>
          <a:noFill/>
        </p:spPr>
        <p:txBody>
          <a:bodyPr wrap="square" rtlCol="0">
            <a:spAutoFit/>
          </a:bodyPr>
          <a:lstStyle/>
          <a:p>
            <a:pPr algn="ctr"/>
            <a:r>
              <a:rPr lang="" altLang="en-US" sz="1867" b="1" dirty="0"/>
              <a:t>Task migration</a:t>
            </a:r>
          </a:p>
        </p:txBody>
      </p:sp>
      <p:cxnSp>
        <p:nvCxnSpPr>
          <p:cNvPr id="138" name="Straight Arrow Connector 137">
            <a:extLst>
              <a:ext uri="{FF2B5EF4-FFF2-40B4-BE49-F238E27FC236}">
                <a16:creationId xmlns:a16="http://schemas.microsoft.com/office/drawing/2014/main" id="{A1745E71-121B-5A41-90F0-1752ABDB8050}"/>
              </a:ext>
            </a:extLst>
          </p:cNvPr>
          <p:cNvCxnSpPr>
            <a:cxnSpLocks/>
            <a:stCxn id="137" idx="0"/>
          </p:cNvCxnSpPr>
          <p:nvPr/>
        </p:nvCxnSpPr>
        <p:spPr>
          <a:xfrm flipH="1" flipV="1">
            <a:off x="10762711" y="4997014"/>
            <a:ext cx="717394" cy="2159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0" name="TextBox 139">
            <a:extLst>
              <a:ext uri="{FF2B5EF4-FFF2-40B4-BE49-F238E27FC236}">
                <a16:creationId xmlns:a16="http://schemas.microsoft.com/office/drawing/2014/main" id="{A0A4B083-F2C5-634F-99AE-A2A873308F66}"/>
              </a:ext>
            </a:extLst>
          </p:cNvPr>
          <p:cNvSpPr txBox="1"/>
          <p:nvPr/>
        </p:nvSpPr>
        <p:spPr>
          <a:xfrm>
            <a:off x="4630553" y="6432793"/>
            <a:ext cx="4172489" cy="400110"/>
          </a:xfrm>
          <a:prstGeom prst="rect">
            <a:avLst/>
          </a:prstGeom>
          <a:noFill/>
        </p:spPr>
        <p:txBody>
          <a:bodyPr wrap="none" rtlCol="0">
            <a:spAutoFit/>
          </a:bodyPr>
          <a:lstStyle/>
          <a:p>
            <a:r>
              <a:rPr lang="en-US" sz="2000" b="1" dirty="0"/>
              <a:t>Examples of local and global recovery</a:t>
            </a:r>
          </a:p>
        </p:txBody>
      </p:sp>
    </p:spTree>
    <p:extLst>
      <p:ext uri="{BB962C8B-B14F-4D97-AF65-F5344CB8AC3E}">
        <p14:creationId xmlns:p14="http://schemas.microsoft.com/office/powerpoint/2010/main" val="48078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7E47E9-34C9-D147-9DCF-3EEC86A09AF1}"/>
              </a:ext>
            </a:extLst>
          </p:cNvPr>
          <p:cNvSpPr>
            <a:spLocks noGrp="1"/>
          </p:cNvSpPr>
          <p:nvPr>
            <p:ph type="subTitle" idx="1"/>
          </p:nvPr>
        </p:nvSpPr>
        <p:spPr>
          <a:xfrm>
            <a:off x="397715" y="2877057"/>
            <a:ext cx="11396569" cy="4110234"/>
          </a:xfrm>
        </p:spPr>
        <p:txBody>
          <a:bodyPr/>
          <a:lstStyle/>
          <a:p>
            <a:pPr marL="457200" indent="-457200" algn="just">
              <a:buFont typeface="Arial" panose="020B0604020202020204" pitchFamily="34" charset="0"/>
              <a:buChar char="•"/>
            </a:pPr>
            <a:r>
              <a:rPr lang="en-IN" dirty="0"/>
              <a:t>Designed a controller routine that takes control theoretic scheduling decisions to choose appropriate recovery actions to be applied for the next hyper-period based on the observed values of device utilization and frequency settings in current hyper-period.</a:t>
            </a:r>
          </a:p>
          <a:p>
            <a:pPr marL="457200" indent="-457200" algn="just">
              <a:buFont typeface="Arial" panose="020B0604020202020204" pitchFamily="34" charset="0"/>
              <a:buChar char="•"/>
            </a:pPr>
            <a:endParaRPr lang="en-IN" dirty="0"/>
          </a:p>
          <a:p>
            <a:pPr marL="457200" indent="-457200">
              <a:buFont typeface="Arial" panose="020B0604020202020204" pitchFamily="34" charset="0"/>
              <a:buChar char="•"/>
            </a:pPr>
            <a:r>
              <a:rPr lang="en-IN" dirty="0"/>
              <a:t>Each device in the platform can have a total of 2</a:t>
            </a:r>
            <a:r>
              <a:rPr lang="en-IN" baseline="30000" dirty="0"/>
              <a:t>2</a:t>
            </a:r>
            <a:r>
              <a:rPr lang="en-IN" dirty="0"/>
              <a:t>possible configurations of device utilization and frequency settings. There are two devices (CPU and GPU), they examine 2</a:t>
            </a:r>
            <a:r>
              <a:rPr lang="en-IN" baseline="30000" dirty="0"/>
              <a:t>2x2</a:t>
            </a:r>
            <a:r>
              <a:rPr lang="en-IN" dirty="0"/>
              <a:t> = 16 different scenarios</a:t>
            </a: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r>
              <a:rPr lang="en-IN" dirty="0"/>
              <a:t>Table 1 summarises the recovery actions taken by the controller for each of the sixteen different scenarios</a:t>
            </a:r>
          </a:p>
          <a:p>
            <a:pPr marL="457200" indent="-457200">
              <a:buFont typeface="Arial" panose="020B0604020202020204" pitchFamily="34" charset="0"/>
              <a:buChar char="•"/>
            </a:pPr>
            <a:endParaRPr lang="en-IN" dirty="0"/>
          </a:p>
          <a:p>
            <a:pPr marL="457200" indent="-457200" algn="just">
              <a:buFont typeface="Arial" panose="020B0604020202020204" pitchFamily="34" charset="0"/>
              <a:buChar char="•"/>
            </a:pPr>
            <a:endParaRPr lang="en-IN" dirty="0"/>
          </a:p>
          <a:p>
            <a:pPr marL="457200" indent="-457200">
              <a:buFont typeface="Arial" panose="020B0604020202020204" pitchFamily="34" charset="0"/>
              <a:buChar char="•"/>
            </a:pPr>
            <a:endParaRPr lang="en-US" dirty="0"/>
          </a:p>
        </p:txBody>
      </p:sp>
      <p:sp>
        <p:nvSpPr>
          <p:cNvPr id="4" name="Google Shape;213;p16">
            <a:extLst>
              <a:ext uri="{FF2B5EF4-FFF2-40B4-BE49-F238E27FC236}">
                <a16:creationId xmlns:a16="http://schemas.microsoft.com/office/drawing/2014/main" id="{8E42BFB2-EB66-4F48-B803-0118D62FA4A4}"/>
              </a:ext>
            </a:extLst>
          </p:cNvPr>
          <p:cNvSpPr/>
          <p:nvPr/>
        </p:nvSpPr>
        <p:spPr>
          <a:xfrm>
            <a:off x="326593" y="353673"/>
            <a:ext cx="11708688" cy="918800"/>
          </a:xfrm>
          <a:prstGeom prst="rect">
            <a:avLst/>
          </a:prstGeom>
          <a:noFill/>
          <a:ln>
            <a:noFill/>
          </a:ln>
        </p:spPr>
        <p:txBody>
          <a:bodyPr spcFirstLastPara="1" wrap="square" lIns="120000" tIns="121900" rIns="120000" bIns="121900" anchor="b" anchorCtr="0">
            <a:noAutofit/>
          </a:bodyPr>
          <a:lstStyle/>
          <a:p>
            <a:pPr lvl="0">
              <a:lnSpc>
                <a:spcPct val="89000"/>
              </a:lnSpc>
            </a:pPr>
            <a:r>
              <a:rPr lang="en-IN" sz="3200" b="1" dirty="0">
                <a:latin typeface="Calibri" panose="020F0502020204030204" pitchFamily="34" charset="0"/>
                <a:cs typeface="Calibri" panose="020F0502020204030204" pitchFamily="34" charset="0"/>
              </a:rPr>
              <a:t>Thermal-aware Adaptive Platform Management for Heterogeneous Embedded Systems</a:t>
            </a:r>
            <a:endParaRPr sz="3200" dirty="0">
              <a:latin typeface="Arial"/>
              <a:ea typeface="Arial"/>
              <a:cs typeface="Arial"/>
              <a:sym typeface="Arial"/>
            </a:endParaRPr>
          </a:p>
        </p:txBody>
      </p:sp>
      <p:sp>
        <p:nvSpPr>
          <p:cNvPr id="5" name="TextBox 4">
            <a:extLst>
              <a:ext uri="{FF2B5EF4-FFF2-40B4-BE49-F238E27FC236}">
                <a16:creationId xmlns:a16="http://schemas.microsoft.com/office/drawing/2014/main" id="{643CE3D1-9AC7-7D48-8307-E719E9F09882}"/>
              </a:ext>
            </a:extLst>
          </p:cNvPr>
          <p:cNvSpPr txBox="1"/>
          <p:nvPr/>
        </p:nvSpPr>
        <p:spPr>
          <a:xfrm>
            <a:off x="415680" y="1402607"/>
            <a:ext cx="3860672" cy="523220"/>
          </a:xfrm>
          <a:prstGeom prst="rect">
            <a:avLst/>
          </a:prstGeom>
          <a:noFill/>
        </p:spPr>
        <p:txBody>
          <a:bodyPr wrap="none" rtlCol="0">
            <a:spAutoFit/>
          </a:bodyPr>
          <a:lstStyle/>
          <a:p>
            <a:r>
              <a:rPr lang="en-US" sz="2800" b="1" dirty="0"/>
              <a:t>Control action selections</a:t>
            </a:r>
          </a:p>
        </p:txBody>
      </p:sp>
    </p:spTree>
    <p:extLst>
      <p:ext uri="{BB962C8B-B14F-4D97-AF65-F5344CB8AC3E}">
        <p14:creationId xmlns:p14="http://schemas.microsoft.com/office/powerpoint/2010/main" val="2920777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79CE7C-93A4-CE4F-B0CC-BA5949DFC077}"/>
              </a:ext>
            </a:extLst>
          </p:cNvPr>
          <p:cNvSpPr>
            <a:spLocks noGrp="1"/>
          </p:cNvSpPr>
          <p:nvPr>
            <p:ph type="subTitle" idx="1"/>
          </p:nvPr>
        </p:nvSpPr>
        <p:spPr/>
        <p:txBody>
          <a:bodyPr/>
          <a:lstStyle/>
          <a:p>
            <a:endParaRPr lang="en-US"/>
          </a:p>
        </p:txBody>
      </p:sp>
      <p:sp>
        <p:nvSpPr>
          <p:cNvPr id="4" name="Google Shape;213;p16">
            <a:extLst>
              <a:ext uri="{FF2B5EF4-FFF2-40B4-BE49-F238E27FC236}">
                <a16:creationId xmlns:a16="http://schemas.microsoft.com/office/drawing/2014/main" id="{41E542CC-5F9C-7943-8C23-79B346561B41}"/>
              </a:ext>
            </a:extLst>
          </p:cNvPr>
          <p:cNvSpPr/>
          <p:nvPr/>
        </p:nvSpPr>
        <p:spPr>
          <a:xfrm>
            <a:off x="326593" y="353673"/>
            <a:ext cx="11708688" cy="918800"/>
          </a:xfrm>
          <a:prstGeom prst="rect">
            <a:avLst/>
          </a:prstGeom>
          <a:noFill/>
          <a:ln>
            <a:noFill/>
          </a:ln>
        </p:spPr>
        <p:txBody>
          <a:bodyPr spcFirstLastPara="1" wrap="square" lIns="120000" tIns="121900" rIns="120000" bIns="121900" anchor="b" anchorCtr="0">
            <a:noAutofit/>
          </a:bodyPr>
          <a:lstStyle/>
          <a:p>
            <a:pPr lvl="0">
              <a:lnSpc>
                <a:spcPct val="89000"/>
              </a:lnSpc>
            </a:pPr>
            <a:r>
              <a:rPr lang="en-IN" sz="3200" b="1" dirty="0">
                <a:latin typeface="Calibri" panose="020F0502020204030204" pitchFamily="34" charset="0"/>
                <a:cs typeface="Calibri" panose="020F0502020204030204" pitchFamily="34" charset="0"/>
              </a:rPr>
              <a:t>Thermal-aware Adaptive Platform Management for Heterogeneous Embedded Systems</a:t>
            </a:r>
            <a:endParaRPr sz="3200" dirty="0">
              <a:latin typeface="Arial"/>
              <a:ea typeface="Arial"/>
              <a:cs typeface="Arial"/>
              <a:sym typeface="Arial"/>
            </a:endParaRPr>
          </a:p>
        </p:txBody>
      </p:sp>
      <p:pic>
        <p:nvPicPr>
          <p:cNvPr id="5" name="Picture 4">
            <a:extLst>
              <a:ext uri="{FF2B5EF4-FFF2-40B4-BE49-F238E27FC236}">
                <a16:creationId xmlns:a16="http://schemas.microsoft.com/office/drawing/2014/main" id="{F06BB5E5-AF50-6C42-A0F0-28F173DF7390}"/>
              </a:ext>
            </a:extLst>
          </p:cNvPr>
          <p:cNvPicPr>
            <a:picLocks noChangeAspect="1"/>
          </p:cNvPicPr>
          <p:nvPr/>
        </p:nvPicPr>
        <p:blipFill>
          <a:blip r:embed="rId2"/>
          <a:stretch>
            <a:fillRect/>
          </a:stretch>
        </p:blipFill>
        <p:spPr>
          <a:xfrm>
            <a:off x="355719" y="1651064"/>
            <a:ext cx="11639895" cy="4599833"/>
          </a:xfrm>
          <a:prstGeom prst="rect">
            <a:avLst/>
          </a:prstGeom>
        </p:spPr>
      </p:pic>
    </p:spTree>
    <p:extLst>
      <p:ext uri="{BB962C8B-B14F-4D97-AF65-F5344CB8AC3E}">
        <p14:creationId xmlns:p14="http://schemas.microsoft.com/office/powerpoint/2010/main" val="2777605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4024F0-2B4D-9C4D-BBCC-6513A2E01F9C}"/>
              </a:ext>
            </a:extLst>
          </p:cNvPr>
          <p:cNvSpPr/>
          <p:nvPr/>
        </p:nvSpPr>
        <p:spPr>
          <a:xfrm>
            <a:off x="2495758" y="2410813"/>
            <a:ext cx="8372431" cy="1600438"/>
          </a:xfrm>
          <a:prstGeom prst="rect">
            <a:avLst/>
          </a:prstGeom>
          <a:noFill/>
        </p:spPr>
        <p:txBody>
          <a:bodyPr wrap="square" lIns="121920" tIns="60960" rIns="121920" bIns="60960">
            <a:spAutoFit/>
          </a:bodyPr>
          <a:lstStyle/>
          <a:p>
            <a:pPr algn="ctr"/>
            <a:r>
              <a:rPr lang="en-GB"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49161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384960" y="1717315"/>
            <a:ext cx="6282240" cy="4471200"/>
          </a:xfrm>
          <a:prstGeom prst="rect">
            <a:avLst/>
          </a:prstGeom>
          <a:noFill/>
          <a:ln>
            <a:noFill/>
          </a:ln>
        </p:spPr>
        <p:txBody>
          <a:bodyPr spcFirstLastPara="1" wrap="square" lIns="120000" tIns="121900" rIns="120000" bIns="121900" anchor="t" anchorCtr="0">
            <a:normAutofit/>
          </a:bodyPr>
          <a:lstStyle/>
          <a:p>
            <a:pPr marL="169436">
              <a:lnSpc>
                <a:spcPct val="94000"/>
              </a:lnSpc>
            </a:pPr>
            <a:r>
              <a:rPr lang="en" sz="2400" b="1" dirty="0">
                <a:solidFill>
                  <a:srgbClr val="000000"/>
                </a:solidFill>
                <a:latin typeface="Calibri"/>
                <a:ea typeface="Calibri"/>
                <a:cs typeface="Calibri"/>
                <a:sym typeface="Calibri"/>
              </a:rPr>
              <a:t>Web Service Architecture </a:t>
            </a:r>
            <a:r>
              <a:rPr lang="en" sz="2400" dirty="0">
                <a:solidFill>
                  <a:srgbClr val="000000"/>
                </a:solidFill>
                <a:latin typeface="Calibri"/>
                <a:ea typeface="Calibri"/>
                <a:cs typeface="Calibri"/>
                <a:sym typeface="Calibri"/>
              </a:rPr>
              <a:t>for a ﻿distributed client-server system in which succession of requests (many thousands of requests per second ) arrives at a server from clients across a communication network.</a:t>
            </a:r>
            <a:endParaRPr sz="2400" dirty="0">
              <a:latin typeface="Arial"/>
              <a:ea typeface="Arial"/>
              <a:cs typeface="Arial"/>
              <a:sym typeface="Arial"/>
            </a:endParaRPr>
          </a:p>
          <a:p>
            <a:pPr marL="169436">
              <a:lnSpc>
                <a:spcPct val="94000"/>
              </a:lnSpc>
            </a:pPr>
            <a:endParaRPr sz="2400" dirty="0">
              <a:latin typeface="Arial"/>
              <a:ea typeface="Arial"/>
              <a:cs typeface="Arial"/>
              <a:sym typeface="Arial"/>
            </a:endParaRPr>
          </a:p>
          <a:p>
            <a:pPr marL="169436">
              <a:lnSpc>
                <a:spcPct val="94000"/>
              </a:lnSpc>
            </a:pPr>
            <a:r>
              <a:rPr lang="en" sz="2400" dirty="0">
                <a:solidFill>
                  <a:srgbClr val="000000"/>
                </a:solidFill>
                <a:latin typeface="Calibri"/>
                <a:ea typeface="Calibri"/>
                <a:cs typeface="Calibri"/>
                <a:sym typeface="Calibri"/>
              </a:rPr>
              <a:t>﻿For the server to yield acceptable performance, the order of request service times must be much smaller than the order of tolerable server response times.</a:t>
            </a:r>
            <a:endParaRPr sz="2400" dirty="0">
              <a:latin typeface="Arial"/>
              <a:ea typeface="Arial"/>
              <a:cs typeface="Arial"/>
              <a:sym typeface="Arial"/>
            </a:endParaRPr>
          </a:p>
        </p:txBody>
      </p:sp>
      <p:sp>
        <p:nvSpPr>
          <p:cNvPr id="136" name="Google Shape;136;p4"/>
          <p:cNvSpPr/>
          <p:nvPr/>
        </p:nvSpPr>
        <p:spPr>
          <a:xfrm>
            <a:off x="831360" y="244320"/>
            <a:ext cx="11359680" cy="981120"/>
          </a:xfrm>
          <a:prstGeom prst="rect">
            <a:avLst/>
          </a:prstGeom>
          <a:noFill/>
          <a:ln>
            <a:noFill/>
          </a:ln>
        </p:spPr>
        <p:txBody>
          <a:bodyPr spcFirstLastPara="1" wrap="square" lIns="120000" tIns="121900" rIns="120000" bIns="121900" anchor="b" anchorCtr="0">
            <a:normAutofit/>
          </a:bodyPr>
          <a:lstStyle/>
          <a:p>
            <a:pPr>
              <a:lnSpc>
                <a:spcPct val="89000"/>
              </a:lnSpc>
            </a:pPr>
            <a:r>
              <a:rPr lang="en" sz="3200" b="1" dirty="0">
                <a:solidFill>
                  <a:srgbClr val="191B0E"/>
                </a:solidFill>
                <a:latin typeface="Calibri"/>
                <a:ea typeface="Calibri"/>
                <a:cs typeface="Calibri"/>
                <a:sym typeface="Calibri"/>
              </a:rPr>
              <a:t>Feedback performance control in software services</a:t>
            </a:r>
            <a:endParaRPr sz="3200" dirty="0">
              <a:latin typeface="Arial"/>
              <a:ea typeface="Arial"/>
              <a:cs typeface="Arial"/>
              <a:sym typeface="Arial"/>
            </a:endParaRPr>
          </a:p>
        </p:txBody>
      </p:sp>
      <p:pic>
        <p:nvPicPr>
          <p:cNvPr id="137" name="Google Shape;137;p4"/>
          <p:cNvPicPr preferRelativeResize="0"/>
          <p:nvPr/>
        </p:nvPicPr>
        <p:blipFill rotWithShape="1">
          <a:blip r:embed="rId3">
            <a:alphaModFix/>
          </a:blip>
          <a:srcRect/>
          <a:stretch/>
        </p:blipFill>
        <p:spPr>
          <a:xfrm>
            <a:off x="6954720" y="2017002"/>
            <a:ext cx="4852320" cy="32985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p:nvPr/>
        </p:nvSpPr>
        <p:spPr>
          <a:xfrm>
            <a:off x="619325" y="1163687"/>
            <a:ext cx="11156640" cy="4810560"/>
          </a:xfrm>
          <a:prstGeom prst="rect">
            <a:avLst/>
          </a:prstGeom>
          <a:noFill/>
          <a:ln>
            <a:noFill/>
          </a:ln>
        </p:spPr>
        <p:txBody>
          <a:bodyPr spcFirstLastPara="1" wrap="square" lIns="120000" tIns="121900" rIns="120000" bIns="121900" anchor="t" anchorCtr="0">
            <a:noAutofit/>
          </a:bodyPr>
          <a:lstStyle/>
          <a:p>
            <a:pPr marL="152636">
              <a:lnSpc>
                <a:spcPct val="94000"/>
              </a:lnSpc>
            </a:pPr>
            <a:r>
              <a:rPr lang="en" sz="2133" dirty="0">
                <a:solidFill>
                  <a:srgbClr val="191B0E"/>
                </a:solidFill>
                <a:latin typeface="Calibri"/>
                <a:ea typeface="Calibri"/>
                <a:cs typeface="Calibri"/>
                <a:sym typeface="Calibri"/>
              </a:rPr>
              <a:t>A key prerequisite to system modeling is to define the </a:t>
            </a:r>
            <a:r>
              <a:rPr lang="en" sz="2133" b="1" dirty="0">
                <a:solidFill>
                  <a:srgbClr val="191B0E"/>
                </a:solidFill>
                <a:latin typeface="Calibri"/>
                <a:ea typeface="Calibri"/>
                <a:cs typeface="Calibri"/>
                <a:sym typeface="Calibri"/>
              </a:rPr>
              <a:t>actuators and their manipulated variables</a:t>
            </a:r>
            <a:r>
              <a:rPr lang="en" sz="2133" dirty="0">
                <a:solidFill>
                  <a:srgbClr val="191B0E"/>
                </a:solidFill>
                <a:latin typeface="Calibri"/>
                <a:ea typeface="Calibri"/>
                <a:cs typeface="Calibri"/>
                <a:sym typeface="Calibri"/>
              </a:rPr>
              <a:t>.  Actuators in web server can be classified  – </a:t>
            </a:r>
            <a:endParaRPr sz="2133" dirty="0">
              <a:latin typeface="Arial"/>
              <a:ea typeface="Arial"/>
              <a:cs typeface="Arial"/>
              <a:sym typeface="Arial"/>
            </a:endParaRPr>
          </a:p>
          <a:p>
            <a:pPr marL="762221">
              <a:lnSpc>
                <a:spcPct val="94000"/>
              </a:lnSpc>
            </a:pPr>
            <a:endParaRPr sz="2133" dirty="0">
              <a:latin typeface="Arial"/>
              <a:ea typeface="Arial"/>
              <a:cs typeface="Arial"/>
              <a:sym typeface="Arial"/>
            </a:endParaRPr>
          </a:p>
          <a:p>
            <a:pPr marL="1219170" lvl="1" indent="-456469">
              <a:lnSpc>
                <a:spcPct val="94000"/>
              </a:lnSpc>
              <a:buClr>
                <a:srgbClr val="0B5394"/>
              </a:buClr>
              <a:buSzPts val="1600"/>
              <a:buFont typeface="Comfortaa"/>
              <a:buChar char="●"/>
            </a:pPr>
            <a:r>
              <a:rPr lang="en" sz="2133" b="1" i="1" dirty="0">
                <a:solidFill>
                  <a:srgbClr val="000000"/>
                </a:solidFill>
                <a:latin typeface="Calibri"/>
                <a:ea typeface="Calibri"/>
                <a:cs typeface="Calibri"/>
                <a:sym typeface="Calibri"/>
              </a:rPr>
              <a:t>Quality Adaption Actuators</a:t>
            </a:r>
            <a:r>
              <a:rPr lang="en" sz="2133" i="1" dirty="0">
                <a:solidFill>
                  <a:srgbClr val="000000"/>
                </a:solidFill>
                <a:latin typeface="Calibri"/>
                <a:ea typeface="Calibri"/>
                <a:cs typeface="Calibri"/>
                <a:sym typeface="Calibri"/>
              </a:rPr>
              <a:t> – Alters the processing requirements of the service request. It offers a flexible tradeoff between delay and quality.</a:t>
            </a:r>
            <a:endParaRPr sz="2133" dirty="0">
              <a:latin typeface="Arial"/>
              <a:ea typeface="Arial"/>
              <a:cs typeface="Arial"/>
              <a:sym typeface="Arial"/>
            </a:endParaRPr>
          </a:p>
          <a:p>
            <a:pPr marL="762221">
              <a:lnSpc>
                <a:spcPct val="94000"/>
              </a:lnSpc>
            </a:pPr>
            <a:endParaRPr sz="2133" dirty="0">
              <a:latin typeface="Arial"/>
              <a:ea typeface="Arial"/>
              <a:cs typeface="Arial"/>
              <a:sym typeface="Arial"/>
            </a:endParaRPr>
          </a:p>
          <a:p>
            <a:pPr marL="1219170" lvl="1" indent="-456469">
              <a:lnSpc>
                <a:spcPct val="94000"/>
              </a:lnSpc>
              <a:buClr>
                <a:srgbClr val="0B5394"/>
              </a:buClr>
              <a:buSzPts val="1600"/>
              <a:buFont typeface="Comfortaa"/>
              <a:buChar char="●"/>
            </a:pPr>
            <a:r>
              <a:rPr lang="en" sz="2133" b="1" i="1" dirty="0">
                <a:solidFill>
                  <a:srgbClr val="000000"/>
                </a:solidFill>
                <a:latin typeface="Calibri"/>
                <a:ea typeface="Calibri"/>
                <a:cs typeface="Calibri"/>
                <a:sym typeface="Calibri"/>
              </a:rPr>
              <a:t>Resource Reallocation Actuators</a:t>
            </a:r>
            <a:r>
              <a:rPr lang="en" sz="2133" i="1" dirty="0">
                <a:solidFill>
                  <a:srgbClr val="000000"/>
                </a:solidFill>
                <a:latin typeface="Calibri"/>
                <a:ea typeface="Calibri"/>
                <a:cs typeface="Calibri"/>
                <a:sym typeface="Calibri"/>
              </a:rPr>
              <a:t> - Alters the amount of resources available for the processing of the request queue. </a:t>
            </a:r>
            <a:endParaRPr sz="2133" dirty="0">
              <a:latin typeface="Arial"/>
              <a:ea typeface="Arial"/>
              <a:cs typeface="Arial"/>
              <a:sym typeface="Arial"/>
            </a:endParaRPr>
          </a:p>
          <a:p>
            <a:endParaRPr sz="2133" dirty="0">
              <a:latin typeface="Arial"/>
              <a:ea typeface="Arial"/>
              <a:cs typeface="Arial"/>
              <a:sym typeface="Arial"/>
            </a:endParaRPr>
          </a:p>
          <a:p>
            <a:pPr marL="1219170" lvl="1" indent="-456469">
              <a:lnSpc>
                <a:spcPct val="94000"/>
              </a:lnSpc>
              <a:buClr>
                <a:srgbClr val="0B5394"/>
              </a:buClr>
              <a:buSzPts val="1600"/>
              <a:buFont typeface="Comfortaa"/>
              <a:buChar char="●"/>
            </a:pPr>
            <a:r>
              <a:rPr lang="en" sz="2133" b="1" i="1" dirty="0">
                <a:solidFill>
                  <a:srgbClr val="000000"/>
                </a:solidFill>
                <a:latin typeface="Calibri"/>
                <a:ea typeface="Calibri"/>
                <a:cs typeface="Calibri"/>
                <a:sym typeface="Calibri"/>
              </a:rPr>
              <a:t>Input Flow Actuators </a:t>
            </a:r>
            <a:r>
              <a:rPr lang="en" sz="2133" i="1" dirty="0">
                <a:solidFill>
                  <a:srgbClr val="000000"/>
                </a:solidFill>
                <a:latin typeface="Calibri"/>
                <a:ea typeface="Calibri"/>
                <a:cs typeface="Calibri"/>
                <a:sym typeface="Calibri"/>
              </a:rPr>
              <a:t>- Manipulates the input workload of a server and used when different clients have different priority.</a:t>
            </a:r>
            <a:endParaRPr sz="2133" dirty="0">
              <a:latin typeface="Arial"/>
              <a:ea typeface="Arial"/>
              <a:cs typeface="Arial"/>
              <a:sym typeface="Arial"/>
            </a:endParaRPr>
          </a:p>
          <a:p>
            <a:pPr marL="762221">
              <a:lnSpc>
                <a:spcPct val="94000"/>
              </a:lnSpc>
            </a:pPr>
            <a:endParaRPr sz="2133" dirty="0">
              <a:latin typeface="Arial"/>
              <a:ea typeface="Arial"/>
              <a:cs typeface="Arial"/>
              <a:sym typeface="Arial"/>
            </a:endParaRPr>
          </a:p>
          <a:p>
            <a:pPr marL="152636">
              <a:lnSpc>
                <a:spcPct val="94000"/>
              </a:lnSpc>
            </a:pPr>
            <a:r>
              <a:rPr lang="en" sz="2133" b="1" dirty="0">
                <a:solidFill>
                  <a:srgbClr val="191B0E"/>
                </a:solidFill>
                <a:latin typeface="Calibri"/>
                <a:ea typeface="Calibri"/>
                <a:cs typeface="Calibri"/>
                <a:sym typeface="Calibri"/>
              </a:rPr>
              <a:t>Performance metrices </a:t>
            </a:r>
            <a:r>
              <a:rPr lang="en" sz="2133" dirty="0">
                <a:solidFill>
                  <a:srgbClr val="191B0E"/>
                </a:solidFill>
                <a:latin typeface="Calibri"/>
                <a:ea typeface="Calibri"/>
                <a:cs typeface="Calibri"/>
                <a:sym typeface="Calibri"/>
              </a:rPr>
              <a:t>can be– </a:t>
            </a:r>
            <a:endParaRPr sz="2133" dirty="0">
              <a:latin typeface="Arial"/>
              <a:ea typeface="Arial"/>
              <a:cs typeface="Arial"/>
              <a:sym typeface="Arial"/>
            </a:endParaRPr>
          </a:p>
          <a:p>
            <a:pPr marL="152636">
              <a:lnSpc>
                <a:spcPct val="94000"/>
              </a:lnSpc>
            </a:pPr>
            <a:endParaRPr sz="2133" dirty="0">
              <a:latin typeface="Arial"/>
              <a:ea typeface="Arial"/>
              <a:cs typeface="Arial"/>
              <a:sym typeface="Arial"/>
            </a:endParaRPr>
          </a:p>
          <a:p>
            <a:pPr marL="1219170" lvl="1" indent="-422389">
              <a:lnSpc>
                <a:spcPct val="94000"/>
              </a:lnSpc>
              <a:buClr>
                <a:srgbClr val="0B5394"/>
              </a:buClr>
              <a:buSzPts val="1600"/>
              <a:buFont typeface="Libre Franklin"/>
              <a:buChar char="○"/>
            </a:pPr>
            <a:r>
              <a:rPr lang="en" sz="2133" i="1" dirty="0">
                <a:solidFill>
                  <a:srgbClr val="191B0E"/>
                </a:solidFill>
                <a:latin typeface="Calibri"/>
                <a:ea typeface="Calibri"/>
                <a:cs typeface="Calibri"/>
                <a:sym typeface="Calibri"/>
              </a:rPr>
              <a:t>﻿Queuing delays, execution latencies, and service response times. </a:t>
            </a:r>
            <a:endParaRPr sz="2133" dirty="0">
              <a:latin typeface="Arial"/>
              <a:ea typeface="Arial"/>
              <a:cs typeface="Arial"/>
              <a:sym typeface="Arial"/>
            </a:endParaRPr>
          </a:p>
          <a:p>
            <a:pPr marL="1219170" lvl="1" indent="-422389">
              <a:lnSpc>
                <a:spcPct val="94000"/>
              </a:lnSpc>
              <a:buClr>
                <a:srgbClr val="0B5394"/>
              </a:buClr>
              <a:buSzPts val="1600"/>
              <a:buFont typeface="Libre Franklin"/>
              <a:buChar char="○"/>
            </a:pPr>
            <a:r>
              <a:rPr lang="en" sz="2133" i="1" dirty="0">
                <a:solidFill>
                  <a:srgbClr val="191B0E"/>
                </a:solidFill>
                <a:latin typeface="Calibri"/>
                <a:ea typeface="Calibri"/>
                <a:cs typeface="Calibri"/>
                <a:sym typeface="Calibri"/>
              </a:rPr>
              <a:t>Connection bandwidth, service throughput, and packet rate.</a:t>
            </a:r>
            <a:endParaRPr sz="2133" dirty="0">
              <a:latin typeface="Arial"/>
              <a:ea typeface="Arial"/>
              <a:cs typeface="Arial"/>
              <a:sym typeface="Arial"/>
            </a:endParaRPr>
          </a:p>
          <a:p>
            <a:pPr marL="1219170" lvl="1" indent="-422389">
              <a:lnSpc>
                <a:spcPct val="94000"/>
              </a:lnSpc>
              <a:buClr>
                <a:srgbClr val="0B5394"/>
              </a:buClr>
              <a:buSzPts val="1600"/>
              <a:buFont typeface="Libre Franklin"/>
              <a:buChar char="○"/>
            </a:pPr>
            <a:r>
              <a:rPr lang="en" sz="2133" i="1" dirty="0">
                <a:solidFill>
                  <a:srgbClr val="191B0E"/>
                </a:solidFill>
                <a:latin typeface="Calibri"/>
                <a:ea typeface="Calibri"/>
                <a:cs typeface="Calibri"/>
                <a:sym typeface="Calibri"/>
              </a:rPr>
              <a:t>Derived metrics like the relative delay of two traffic classes, hit of a cache</a:t>
            </a:r>
            <a:endParaRPr sz="2133" dirty="0">
              <a:latin typeface="Arial"/>
              <a:ea typeface="Arial"/>
              <a:cs typeface="Arial"/>
              <a:sym typeface="Arial"/>
            </a:endParaRPr>
          </a:p>
          <a:p>
            <a:pPr marL="762221">
              <a:lnSpc>
                <a:spcPct val="94000"/>
              </a:lnSpc>
            </a:pPr>
            <a:endParaRPr sz="2133" dirty="0">
              <a:latin typeface="Arial"/>
              <a:ea typeface="Arial"/>
              <a:cs typeface="Arial"/>
              <a:sym typeface="Arial"/>
            </a:endParaRPr>
          </a:p>
        </p:txBody>
      </p:sp>
      <p:sp>
        <p:nvSpPr>
          <p:cNvPr id="143" name="Google Shape;143;p5"/>
          <p:cNvSpPr/>
          <p:nvPr/>
        </p:nvSpPr>
        <p:spPr>
          <a:xfrm>
            <a:off x="729840" y="0"/>
            <a:ext cx="11359680" cy="981120"/>
          </a:xfrm>
          <a:prstGeom prst="rect">
            <a:avLst/>
          </a:prstGeom>
          <a:noFill/>
          <a:ln>
            <a:noFill/>
          </a:ln>
        </p:spPr>
        <p:txBody>
          <a:bodyPr spcFirstLastPara="1" wrap="square" lIns="120000" tIns="121900" rIns="120000" bIns="121900" anchor="b" anchorCtr="0">
            <a:normAutofit/>
          </a:bodyPr>
          <a:lstStyle/>
          <a:p>
            <a:pPr>
              <a:lnSpc>
                <a:spcPct val="89000"/>
              </a:lnSpc>
            </a:pPr>
            <a:r>
              <a:rPr lang="en" sz="3200" b="1" dirty="0">
                <a:solidFill>
                  <a:srgbClr val="191B0E"/>
                </a:solidFill>
                <a:latin typeface="Calibri"/>
                <a:ea typeface="Calibri"/>
                <a:cs typeface="Calibri"/>
                <a:sym typeface="Calibri"/>
              </a:rPr>
              <a:t>Feedback performance control in software services</a:t>
            </a:r>
            <a:endParaRPr sz="32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726240" y="455521"/>
            <a:ext cx="11359680" cy="1107360"/>
          </a:xfrm>
          <a:prstGeom prst="rect">
            <a:avLst/>
          </a:prstGeom>
          <a:noFill/>
          <a:ln>
            <a:noFill/>
          </a:ln>
        </p:spPr>
        <p:txBody>
          <a:bodyPr spcFirstLastPara="1" wrap="square" lIns="120000" tIns="121900" rIns="120000" bIns="121900" anchor="b" anchorCtr="0">
            <a:normAutofit/>
          </a:bodyPr>
          <a:lstStyle/>
          <a:p>
            <a:pPr>
              <a:lnSpc>
                <a:spcPct val="89000"/>
              </a:lnSpc>
            </a:pPr>
            <a:r>
              <a:rPr lang="en" sz="3200" b="1" dirty="0">
                <a:solidFill>
                  <a:srgbClr val="191B0E"/>
                </a:solidFill>
                <a:latin typeface="Calibri" panose="020F0502020204030204" pitchFamily="34" charset="0"/>
                <a:ea typeface="Economica"/>
                <a:cs typeface="Calibri" panose="020F0502020204030204" pitchFamily="34" charset="0"/>
                <a:sym typeface="Economica"/>
              </a:rPr>
              <a:t>Feedback performance control in software services</a:t>
            </a:r>
            <a:endParaRPr sz="3200" b="1" dirty="0">
              <a:solidFill>
                <a:srgbClr val="191B0E"/>
              </a:solidFill>
              <a:latin typeface="Calibri" panose="020F0502020204030204" pitchFamily="34" charset="0"/>
              <a:ea typeface="Economica"/>
              <a:cs typeface="Calibri" panose="020F0502020204030204" pitchFamily="34" charset="0"/>
              <a:sym typeface="Economica"/>
            </a:endParaRPr>
          </a:p>
          <a:p>
            <a:pPr>
              <a:lnSpc>
                <a:spcPct val="89000"/>
              </a:lnSpc>
            </a:pPr>
            <a:endParaRPr sz="3200" b="1" dirty="0">
              <a:solidFill>
                <a:srgbClr val="191B0E"/>
              </a:solidFill>
              <a:latin typeface="Calibri" panose="020F0502020204030204" pitchFamily="34" charset="0"/>
              <a:ea typeface="Economica"/>
              <a:cs typeface="Calibri" panose="020F0502020204030204" pitchFamily="34" charset="0"/>
              <a:sym typeface="Economica"/>
            </a:endParaRPr>
          </a:p>
        </p:txBody>
      </p:sp>
      <p:pic>
        <p:nvPicPr>
          <p:cNvPr id="149" name="Google Shape;149;p6"/>
          <p:cNvPicPr preferRelativeResize="0"/>
          <p:nvPr/>
        </p:nvPicPr>
        <p:blipFill rotWithShape="1">
          <a:blip r:embed="rId3">
            <a:alphaModFix/>
          </a:blip>
          <a:srcRect/>
          <a:stretch/>
        </p:blipFill>
        <p:spPr>
          <a:xfrm>
            <a:off x="6761447" y="5302799"/>
            <a:ext cx="3673440" cy="1099680"/>
          </a:xfrm>
          <a:prstGeom prst="rect">
            <a:avLst/>
          </a:prstGeom>
          <a:noFill/>
          <a:ln>
            <a:noFill/>
          </a:ln>
        </p:spPr>
      </p:pic>
      <p:sp>
        <p:nvSpPr>
          <p:cNvPr id="150" name="Google Shape;150;p6"/>
          <p:cNvSpPr/>
          <p:nvPr/>
        </p:nvSpPr>
        <p:spPr>
          <a:xfrm>
            <a:off x="5377920" y="2226929"/>
            <a:ext cx="6708000" cy="4471200"/>
          </a:xfrm>
          <a:prstGeom prst="rect">
            <a:avLst/>
          </a:prstGeom>
          <a:noFill/>
          <a:ln>
            <a:noFill/>
          </a:ln>
        </p:spPr>
        <p:txBody>
          <a:bodyPr spcFirstLastPara="1" wrap="square" lIns="120000" tIns="121900" rIns="120000" bIns="121900" anchor="t" anchorCtr="0">
            <a:normAutofit/>
          </a:bodyPr>
          <a:lstStyle/>
          <a:p>
            <a:pPr marL="609585" indent="-456469">
              <a:lnSpc>
                <a:spcPct val="94000"/>
              </a:lnSpc>
              <a:buClr>
                <a:srgbClr val="191B0E"/>
              </a:buClr>
              <a:buSzPts val="1600"/>
              <a:buFont typeface="Libre Franklin"/>
              <a:buChar char="●"/>
            </a:pPr>
            <a:r>
              <a:rPr lang="en" sz="2133" dirty="0">
                <a:solidFill>
                  <a:srgbClr val="191B0E"/>
                </a:solidFill>
                <a:latin typeface="Calibri"/>
                <a:ea typeface="Calibri"/>
                <a:cs typeface="Calibri"/>
                <a:sym typeface="Calibri"/>
              </a:rPr>
              <a:t>y(k) denotes the output or performance (e.g., delay or Queue throughput) reported at the kth sampling instant.</a:t>
            </a:r>
            <a:endParaRPr sz="2133" dirty="0">
              <a:latin typeface="Arial"/>
              <a:ea typeface="Arial"/>
              <a:cs typeface="Arial"/>
              <a:sym typeface="Arial"/>
            </a:endParaRPr>
          </a:p>
          <a:p>
            <a:pPr>
              <a:lnSpc>
                <a:spcPct val="94000"/>
              </a:lnSpc>
            </a:pPr>
            <a:endParaRPr sz="2133" dirty="0">
              <a:latin typeface="Arial"/>
              <a:ea typeface="Arial"/>
              <a:cs typeface="Arial"/>
              <a:sym typeface="Arial"/>
            </a:endParaRPr>
          </a:p>
          <a:p>
            <a:pPr marL="609585" indent="-456469">
              <a:lnSpc>
                <a:spcPct val="94000"/>
              </a:lnSpc>
              <a:buClr>
                <a:srgbClr val="191B0E"/>
              </a:buClr>
              <a:buSzPts val="1600"/>
              <a:buFont typeface="Libre Franklin"/>
              <a:buChar char="●"/>
            </a:pPr>
            <a:r>
              <a:rPr lang="en" sz="2133" dirty="0">
                <a:solidFill>
                  <a:srgbClr val="191B0E"/>
                </a:solidFill>
                <a:latin typeface="Calibri"/>
                <a:ea typeface="Calibri"/>
                <a:cs typeface="Calibri"/>
                <a:sym typeface="Calibri"/>
              </a:rPr>
              <a:t>﻿u(k) denotes the control input at k</a:t>
            </a:r>
            <a:r>
              <a:rPr lang="en" sz="2133" baseline="30000" dirty="0">
                <a:solidFill>
                  <a:srgbClr val="191B0E"/>
                </a:solidFill>
                <a:latin typeface="Calibri"/>
                <a:ea typeface="Calibri"/>
                <a:cs typeface="Calibri"/>
                <a:sym typeface="Calibri"/>
              </a:rPr>
              <a:t>th </a:t>
            </a:r>
            <a:r>
              <a:rPr lang="en" sz="2133" dirty="0">
                <a:solidFill>
                  <a:srgbClr val="191B0E"/>
                </a:solidFill>
                <a:latin typeface="Calibri"/>
                <a:ea typeface="Calibri"/>
                <a:cs typeface="Calibri"/>
                <a:sym typeface="Calibri"/>
              </a:rPr>
              <a:t> instant</a:t>
            </a:r>
            <a:endParaRPr sz="2133" dirty="0">
              <a:latin typeface="Arial"/>
              <a:ea typeface="Arial"/>
              <a:cs typeface="Arial"/>
              <a:sym typeface="Arial"/>
            </a:endParaRPr>
          </a:p>
          <a:p>
            <a:pPr>
              <a:lnSpc>
                <a:spcPct val="94000"/>
              </a:lnSpc>
            </a:pPr>
            <a:endParaRPr sz="2133" dirty="0">
              <a:latin typeface="Arial"/>
              <a:ea typeface="Arial"/>
              <a:cs typeface="Arial"/>
              <a:sym typeface="Arial"/>
            </a:endParaRPr>
          </a:p>
          <a:p>
            <a:pPr marL="609585" indent="-456469">
              <a:lnSpc>
                <a:spcPct val="94000"/>
              </a:lnSpc>
              <a:buClr>
                <a:srgbClr val="191B0E"/>
              </a:buClr>
              <a:buSzPts val="1600"/>
              <a:buFont typeface="Libre Franklin"/>
              <a:buChar char="●"/>
            </a:pPr>
            <a:r>
              <a:rPr lang="en" sz="2133" dirty="0">
                <a:solidFill>
                  <a:srgbClr val="191B0E"/>
                </a:solidFill>
                <a:latin typeface="Calibri"/>
                <a:ea typeface="Calibri"/>
                <a:cs typeface="Calibri"/>
                <a:sym typeface="Calibri"/>
              </a:rPr>
              <a:t>﻿x(k) is the state vector</a:t>
            </a:r>
            <a:endParaRPr sz="2133" dirty="0">
              <a:latin typeface="Arial"/>
              <a:ea typeface="Arial"/>
              <a:cs typeface="Arial"/>
              <a:sym typeface="Arial"/>
            </a:endParaRPr>
          </a:p>
          <a:p>
            <a:pPr>
              <a:lnSpc>
                <a:spcPct val="94000"/>
              </a:lnSpc>
            </a:pPr>
            <a:endParaRPr sz="2133" dirty="0">
              <a:latin typeface="Arial"/>
              <a:ea typeface="Arial"/>
              <a:cs typeface="Arial"/>
              <a:sym typeface="Arial"/>
            </a:endParaRPr>
          </a:p>
          <a:p>
            <a:pPr marL="609585" indent="-456469">
              <a:lnSpc>
                <a:spcPct val="94000"/>
              </a:lnSpc>
              <a:buClr>
                <a:srgbClr val="191B0E"/>
              </a:buClr>
              <a:buSzPts val="1600"/>
              <a:buFont typeface="Libre Franklin"/>
              <a:buChar char="●"/>
            </a:pPr>
            <a:r>
              <a:rPr lang="en" sz="2133" dirty="0">
                <a:solidFill>
                  <a:srgbClr val="191B0E"/>
                </a:solidFill>
                <a:latin typeface="Calibri"/>
                <a:ea typeface="Calibri"/>
                <a:cs typeface="Calibri"/>
                <a:sym typeface="Calibri"/>
              </a:rPr>
              <a:t>A, b and C describe the system model. </a:t>
            </a:r>
            <a:endParaRPr sz="2133" dirty="0">
              <a:latin typeface="Arial"/>
              <a:ea typeface="Arial"/>
              <a:cs typeface="Arial"/>
              <a:sym typeface="Arial"/>
            </a:endParaRPr>
          </a:p>
        </p:txBody>
      </p:sp>
      <p:pic>
        <p:nvPicPr>
          <p:cNvPr id="151" name="Google Shape;151;p6"/>
          <p:cNvPicPr preferRelativeResize="0"/>
          <p:nvPr/>
        </p:nvPicPr>
        <p:blipFill rotWithShape="1">
          <a:blip r:embed="rId4">
            <a:alphaModFix/>
          </a:blip>
          <a:srcRect/>
          <a:stretch/>
        </p:blipFill>
        <p:spPr>
          <a:xfrm>
            <a:off x="454080" y="2344320"/>
            <a:ext cx="4755840" cy="3764160"/>
          </a:xfrm>
          <a:prstGeom prst="rect">
            <a:avLst/>
          </a:prstGeom>
          <a:noFill/>
          <a:ln>
            <a:noFill/>
          </a:ln>
        </p:spPr>
      </p:pic>
      <p:sp>
        <p:nvSpPr>
          <p:cNvPr id="152" name="Google Shape;152;p6"/>
          <p:cNvSpPr/>
          <p:nvPr/>
        </p:nvSpPr>
        <p:spPr>
          <a:xfrm>
            <a:off x="1060320" y="1562881"/>
            <a:ext cx="3543360" cy="942038"/>
          </a:xfrm>
          <a:prstGeom prst="rect">
            <a:avLst/>
          </a:prstGeom>
          <a:noFill/>
          <a:ln>
            <a:noFill/>
          </a:ln>
        </p:spPr>
        <p:txBody>
          <a:bodyPr spcFirstLastPara="1" wrap="square" lIns="120000" tIns="60000" rIns="120000" bIns="60000" anchor="t" anchorCtr="0">
            <a:spAutoFit/>
          </a:bodyPr>
          <a:lstStyle/>
          <a:p>
            <a:r>
              <a:rPr lang="en" sz="2667" b="1">
                <a:solidFill>
                  <a:srgbClr val="000000"/>
                </a:solidFill>
                <a:latin typeface="Calibri"/>
                <a:ea typeface="Calibri"/>
                <a:cs typeface="Calibri"/>
                <a:sym typeface="Calibri"/>
              </a:rPr>
              <a:t>Service modeling</a:t>
            </a:r>
            <a:endParaRPr sz="2667">
              <a:latin typeface="Arial"/>
              <a:ea typeface="Arial"/>
              <a:cs typeface="Arial"/>
              <a:sym typeface="Arial"/>
            </a:endParaRPr>
          </a:p>
          <a:p>
            <a:endParaRPr sz="2667">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p:nvPr/>
        </p:nvSpPr>
        <p:spPr>
          <a:xfrm>
            <a:off x="699564" y="454560"/>
            <a:ext cx="11359680" cy="1107360"/>
          </a:xfrm>
          <a:prstGeom prst="rect">
            <a:avLst/>
          </a:prstGeom>
          <a:noFill/>
          <a:ln>
            <a:noFill/>
          </a:ln>
        </p:spPr>
        <p:txBody>
          <a:bodyPr spcFirstLastPara="1" wrap="square" lIns="120000" tIns="121900" rIns="120000" bIns="121900" anchor="b" anchorCtr="0">
            <a:normAutofit lnSpcReduction="10000"/>
          </a:bodyPr>
          <a:lstStyle/>
          <a:p>
            <a:pPr>
              <a:lnSpc>
                <a:spcPct val="89000"/>
              </a:lnSpc>
            </a:pPr>
            <a:r>
              <a:rPr lang="en" sz="3200" b="1" dirty="0">
                <a:solidFill>
                  <a:srgbClr val="191B0E"/>
                </a:solidFill>
                <a:latin typeface="Calibri" panose="020F0502020204030204" pitchFamily="34" charset="0"/>
                <a:ea typeface="Economica"/>
                <a:cs typeface="Calibri" panose="020F0502020204030204" pitchFamily="34" charset="0"/>
                <a:sym typeface="Economica"/>
              </a:rPr>
              <a:t>Feedback performance control in software services</a:t>
            </a:r>
            <a:br>
              <a:rPr lang="en" sz="3200" dirty="0">
                <a:latin typeface="Calibri" panose="020F0502020204030204" pitchFamily="34" charset="0"/>
                <a:ea typeface="Economica"/>
                <a:cs typeface="Calibri" panose="020F0502020204030204" pitchFamily="34" charset="0"/>
                <a:sym typeface="Economica"/>
              </a:rPr>
            </a:br>
            <a:endParaRPr sz="3200" dirty="0">
              <a:latin typeface="Calibri" panose="020F0502020204030204" pitchFamily="34" charset="0"/>
              <a:ea typeface="Economica"/>
              <a:cs typeface="Calibri" panose="020F0502020204030204" pitchFamily="34" charset="0"/>
              <a:sym typeface="Economica"/>
            </a:endParaRPr>
          </a:p>
        </p:txBody>
      </p:sp>
      <p:pic>
        <p:nvPicPr>
          <p:cNvPr id="159" name="Google Shape;159;p7"/>
          <p:cNvPicPr preferRelativeResize="0"/>
          <p:nvPr/>
        </p:nvPicPr>
        <p:blipFill rotWithShape="1">
          <a:blip r:embed="rId3">
            <a:alphaModFix/>
          </a:blip>
          <a:srcRect/>
          <a:stretch/>
        </p:blipFill>
        <p:spPr>
          <a:xfrm>
            <a:off x="1250750" y="1779832"/>
            <a:ext cx="9143040" cy="3961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p:nvPr/>
        </p:nvSpPr>
        <p:spPr>
          <a:xfrm>
            <a:off x="831360" y="655920"/>
            <a:ext cx="11359680" cy="1422720"/>
          </a:xfrm>
          <a:prstGeom prst="rect">
            <a:avLst/>
          </a:prstGeom>
          <a:noFill/>
          <a:ln>
            <a:noFill/>
          </a:ln>
        </p:spPr>
        <p:txBody>
          <a:bodyPr spcFirstLastPara="1" wrap="square" lIns="120000" tIns="121900" rIns="120000" bIns="121900" anchor="b" anchorCtr="0">
            <a:noAutofit/>
          </a:bodyPr>
          <a:lstStyle/>
          <a:p>
            <a:pPr>
              <a:lnSpc>
                <a:spcPct val="115000"/>
              </a:lnSpc>
            </a:pPr>
            <a:r>
              <a:rPr lang="en" sz="4533" b="1" dirty="0">
                <a:solidFill>
                  <a:srgbClr val="191B0E"/>
                </a:solidFill>
                <a:latin typeface="Calibri"/>
                <a:ea typeface="Calibri"/>
                <a:cs typeface="Calibri"/>
                <a:sym typeface="Calibri"/>
              </a:rPr>
              <a:t>Real-time Systems</a:t>
            </a:r>
            <a:br>
              <a:rPr lang="en" sz="2400" dirty="0">
                <a:latin typeface="Arial"/>
                <a:ea typeface="Arial"/>
                <a:cs typeface="Arial"/>
                <a:sym typeface="Arial"/>
              </a:rPr>
            </a:br>
            <a:endParaRPr sz="4533" dirty="0">
              <a:latin typeface="Arial"/>
              <a:ea typeface="Arial"/>
              <a:cs typeface="Arial"/>
              <a:sym typeface="Arial"/>
            </a:endParaRPr>
          </a:p>
        </p:txBody>
      </p:sp>
      <p:sp>
        <p:nvSpPr>
          <p:cNvPr id="165" name="Google Shape;165;p8"/>
          <p:cNvSpPr/>
          <p:nvPr/>
        </p:nvSpPr>
        <p:spPr>
          <a:xfrm>
            <a:off x="550080" y="1367280"/>
            <a:ext cx="11359680" cy="4765920"/>
          </a:xfrm>
          <a:prstGeom prst="rect">
            <a:avLst/>
          </a:prstGeom>
          <a:noFill/>
          <a:ln>
            <a:noFill/>
          </a:ln>
        </p:spPr>
        <p:txBody>
          <a:bodyPr spcFirstLastPara="1" wrap="square" lIns="120000" tIns="121900" rIns="120000" bIns="121900" anchor="t" anchorCtr="0">
            <a:normAutofit/>
          </a:bodyPr>
          <a:lstStyle/>
          <a:p>
            <a:pPr>
              <a:lnSpc>
                <a:spcPct val="94000"/>
              </a:lnSpc>
            </a:pPr>
            <a:r>
              <a:rPr lang="en" sz="2133" dirty="0">
                <a:solidFill>
                  <a:srgbClr val="191B0E"/>
                </a:solidFill>
                <a:latin typeface="Calibri"/>
                <a:ea typeface="Calibri"/>
                <a:cs typeface="Calibri"/>
                <a:sym typeface="Calibri"/>
              </a:rPr>
              <a:t>A real-time system is any information processing system that has to respond to externally generated input stimuli within a finite and specified period. </a:t>
            </a:r>
            <a:endParaRPr sz="2133" dirty="0">
              <a:latin typeface="Arial"/>
              <a:ea typeface="Arial"/>
              <a:cs typeface="Arial"/>
              <a:sym typeface="Arial"/>
            </a:endParaRPr>
          </a:p>
          <a:p>
            <a:pPr marL="609585" indent="-422389">
              <a:lnSpc>
                <a:spcPct val="94000"/>
              </a:lnSpc>
              <a:spcBef>
                <a:spcPts val="1599"/>
              </a:spcBef>
              <a:buClr>
                <a:srgbClr val="0B5394"/>
              </a:buClr>
              <a:buSzPts val="1600"/>
              <a:buFont typeface="Comfortaa"/>
              <a:buChar char="-"/>
            </a:pPr>
            <a:r>
              <a:rPr lang="en" sz="2133" i="1" dirty="0">
                <a:latin typeface="Calibri"/>
                <a:ea typeface="Calibri"/>
                <a:cs typeface="Calibri"/>
                <a:sym typeface="Calibri"/>
              </a:rPr>
              <a:t>The correctness depends on not only the logical result but also the time it is delivered. </a:t>
            </a:r>
            <a:endParaRPr sz="2133" dirty="0">
              <a:latin typeface="Arial"/>
              <a:ea typeface="Arial"/>
              <a:cs typeface="Arial"/>
              <a:sym typeface="Arial"/>
            </a:endParaRPr>
          </a:p>
          <a:p>
            <a:pPr marL="609585" indent="-422389">
              <a:lnSpc>
                <a:spcPct val="94000"/>
              </a:lnSpc>
              <a:buClr>
                <a:srgbClr val="0B5394"/>
              </a:buClr>
              <a:buSzPts val="1600"/>
              <a:buFont typeface="Comfortaa"/>
              <a:buChar char="-"/>
            </a:pPr>
            <a:r>
              <a:rPr lang="en" sz="2133" i="1" dirty="0">
                <a:latin typeface="Calibri"/>
                <a:ea typeface="Calibri"/>
                <a:cs typeface="Calibri"/>
                <a:sym typeface="Calibri"/>
              </a:rPr>
              <a:t>Failure to respond is as bad as the wrong response. </a:t>
            </a:r>
            <a:endParaRPr sz="2133" dirty="0">
              <a:latin typeface="Arial"/>
              <a:ea typeface="Arial"/>
              <a:cs typeface="Arial"/>
              <a:sym typeface="Arial"/>
            </a:endParaRPr>
          </a:p>
          <a:p>
            <a:pPr marL="609585">
              <a:lnSpc>
                <a:spcPct val="94000"/>
              </a:lnSpc>
              <a:spcBef>
                <a:spcPts val="1599"/>
              </a:spcBef>
            </a:pPr>
            <a:endParaRPr sz="2133" dirty="0">
              <a:latin typeface="Arial"/>
              <a:ea typeface="Arial"/>
              <a:cs typeface="Arial"/>
              <a:sym typeface="Arial"/>
            </a:endParaRPr>
          </a:p>
          <a:p>
            <a:pPr marL="609585">
              <a:lnSpc>
                <a:spcPct val="94000"/>
              </a:lnSpc>
              <a:spcBef>
                <a:spcPts val="1599"/>
              </a:spcBef>
            </a:pPr>
            <a:endParaRPr sz="2133" dirty="0">
              <a:latin typeface="Arial"/>
              <a:ea typeface="Arial"/>
              <a:cs typeface="Arial"/>
              <a:sym typeface="Arial"/>
            </a:endParaRPr>
          </a:p>
          <a:p>
            <a:pPr marL="609585">
              <a:lnSpc>
                <a:spcPct val="94000"/>
              </a:lnSpc>
              <a:spcBef>
                <a:spcPts val="1599"/>
              </a:spcBef>
            </a:pPr>
            <a:endParaRPr sz="2133" dirty="0">
              <a:latin typeface="Arial"/>
              <a:ea typeface="Arial"/>
              <a:cs typeface="Arial"/>
              <a:sym typeface="Arial"/>
            </a:endParaRPr>
          </a:p>
        </p:txBody>
      </p:sp>
      <p:pic>
        <p:nvPicPr>
          <p:cNvPr id="166" name="Google Shape;166;p8"/>
          <p:cNvPicPr preferRelativeResize="0"/>
          <p:nvPr/>
        </p:nvPicPr>
        <p:blipFill rotWithShape="1">
          <a:blip r:embed="rId3">
            <a:alphaModFix/>
          </a:blip>
          <a:srcRect/>
          <a:stretch/>
        </p:blipFill>
        <p:spPr>
          <a:xfrm>
            <a:off x="7594080" y="4087680"/>
            <a:ext cx="4047840" cy="1701120"/>
          </a:xfrm>
          <a:prstGeom prst="rect">
            <a:avLst/>
          </a:prstGeom>
          <a:noFill/>
          <a:ln>
            <a:noFill/>
          </a:ln>
        </p:spPr>
      </p:pic>
      <p:pic>
        <p:nvPicPr>
          <p:cNvPr id="167" name="Google Shape;167;p8"/>
          <p:cNvPicPr preferRelativeResize="0"/>
          <p:nvPr/>
        </p:nvPicPr>
        <p:blipFill rotWithShape="1">
          <a:blip r:embed="rId4">
            <a:alphaModFix/>
          </a:blip>
          <a:srcRect/>
          <a:stretch/>
        </p:blipFill>
        <p:spPr>
          <a:xfrm>
            <a:off x="3976800" y="3888960"/>
            <a:ext cx="3153120" cy="2098080"/>
          </a:xfrm>
          <a:prstGeom prst="rect">
            <a:avLst/>
          </a:prstGeom>
          <a:noFill/>
          <a:ln>
            <a:noFill/>
          </a:ln>
        </p:spPr>
      </p:pic>
      <p:pic>
        <p:nvPicPr>
          <p:cNvPr id="168" name="Google Shape;168;p8"/>
          <p:cNvPicPr preferRelativeResize="0"/>
          <p:nvPr/>
        </p:nvPicPr>
        <p:blipFill rotWithShape="1">
          <a:blip r:embed="rId5">
            <a:alphaModFix/>
          </a:blip>
          <a:srcRect/>
          <a:stretch/>
        </p:blipFill>
        <p:spPr>
          <a:xfrm>
            <a:off x="1184160" y="3674400"/>
            <a:ext cx="2438400" cy="25276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p:nvPr/>
        </p:nvSpPr>
        <p:spPr>
          <a:xfrm>
            <a:off x="832320" y="212153"/>
            <a:ext cx="11359680" cy="1107360"/>
          </a:xfrm>
          <a:prstGeom prst="rect">
            <a:avLst/>
          </a:prstGeom>
          <a:noFill/>
          <a:ln>
            <a:noFill/>
          </a:ln>
        </p:spPr>
        <p:txBody>
          <a:bodyPr spcFirstLastPara="1" wrap="square" lIns="120000" tIns="121900" rIns="120000" bIns="121900" anchor="b" anchorCtr="0">
            <a:normAutofit/>
          </a:bodyPr>
          <a:lstStyle/>
          <a:p>
            <a:pPr>
              <a:lnSpc>
                <a:spcPct val="89000"/>
              </a:lnSpc>
            </a:pPr>
            <a:r>
              <a:rPr lang="en" sz="4400" b="1" dirty="0">
                <a:solidFill>
                  <a:srgbClr val="191B0E"/>
                </a:solidFill>
                <a:latin typeface="Calibri"/>
                <a:ea typeface="Calibri"/>
                <a:cs typeface="Calibri"/>
                <a:sym typeface="Calibri"/>
              </a:rPr>
              <a:t>Application of Control theory in scheduling</a:t>
            </a:r>
            <a:endParaRPr sz="4400" dirty="0">
              <a:latin typeface="Arial"/>
              <a:ea typeface="Arial"/>
              <a:cs typeface="Arial"/>
              <a:sym typeface="Arial"/>
            </a:endParaRPr>
          </a:p>
        </p:txBody>
      </p:sp>
      <p:sp>
        <p:nvSpPr>
          <p:cNvPr id="174" name="Google Shape;174;p9"/>
          <p:cNvSpPr/>
          <p:nvPr/>
        </p:nvSpPr>
        <p:spPr>
          <a:xfrm>
            <a:off x="587095" y="1636465"/>
            <a:ext cx="10737200" cy="4471200"/>
          </a:xfrm>
          <a:prstGeom prst="rect">
            <a:avLst/>
          </a:prstGeom>
          <a:noFill/>
          <a:ln>
            <a:noFill/>
          </a:ln>
        </p:spPr>
        <p:txBody>
          <a:bodyPr spcFirstLastPara="1" wrap="square" lIns="120000" tIns="121900" rIns="120000" bIns="121900" anchor="t" anchorCtr="0">
            <a:normAutofit/>
          </a:bodyPr>
          <a:lstStyle/>
          <a:p>
            <a:pPr marL="152636" algn="just">
              <a:lnSpc>
                <a:spcPct val="94000"/>
              </a:lnSpc>
            </a:pPr>
            <a:r>
              <a:rPr lang="en" sz="2053" b="1" dirty="0">
                <a:solidFill>
                  <a:srgbClr val="000000"/>
                </a:solidFill>
                <a:latin typeface="Calibri"/>
                <a:ea typeface="Calibri"/>
                <a:cs typeface="Calibri"/>
                <a:sym typeface="Calibri"/>
              </a:rPr>
              <a:t>Lu, </a:t>
            </a:r>
            <a:r>
              <a:rPr lang="en" sz="2053" b="1" dirty="0" err="1">
                <a:solidFill>
                  <a:srgbClr val="000000"/>
                </a:solidFill>
                <a:latin typeface="Calibri"/>
                <a:ea typeface="Calibri"/>
                <a:cs typeface="Calibri"/>
                <a:sym typeface="Calibri"/>
              </a:rPr>
              <a:t>Chenyang</a:t>
            </a:r>
            <a:r>
              <a:rPr lang="en" sz="2053" b="1" dirty="0">
                <a:solidFill>
                  <a:srgbClr val="000000"/>
                </a:solidFill>
                <a:latin typeface="Calibri"/>
                <a:ea typeface="Calibri"/>
                <a:cs typeface="Calibri"/>
                <a:sym typeface="Calibri"/>
              </a:rPr>
              <a:t>, John A. Stankovic, Sang H. Son, and Gang Tao. "Feedback control real-time scheduling: Framework, modeling, and algorithms." </a:t>
            </a:r>
            <a:r>
              <a:rPr lang="en" sz="2053" b="1" i="1" dirty="0">
                <a:solidFill>
                  <a:srgbClr val="000000"/>
                </a:solidFill>
                <a:latin typeface="Calibri"/>
                <a:ea typeface="Calibri"/>
                <a:cs typeface="Calibri"/>
                <a:sym typeface="Calibri"/>
              </a:rPr>
              <a:t>Real-Time Systems</a:t>
            </a:r>
            <a:r>
              <a:rPr lang="en" sz="2053" b="1" dirty="0">
                <a:solidFill>
                  <a:srgbClr val="000000"/>
                </a:solidFill>
                <a:latin typeface="Calibri"/>
                <a:ea typeface="Calibri"/>
                <a:cs typeface="Calibri"/>
                <a:sym typeface="Calibri"/>
              </a:rPr>
              <a:t> 23, no. 1 (2002): 85-126</a:t>
            </a:r>
            <a:r>
              <a:rPr lang="en" sz="2555" b="1" dirty="0">
                <a:solidFill>
                  <a:srgbClr val="000000"/>
                </a:solidFill>
                <a:latin typeface="Calibri"/>
                <a:ea typeface="Calibri"/>
                <a:cs typeface="Calibri"/>
                <a:sym typeface="Calibri"/>
              </a:rPr>
              <a:t>.</a:t>
            </a:r>
            <a:endParaRPr sz="2555" dirty="0">
              <a:latin typeface="Arial"/>
              <a:ea typeface="Arial"/>
              <a:cs typeface="Arial"/>
              <a:sym typeface="Arial"/>
            </a:endParaRPr>
          </a:p>
          <a:p>
            <a:pPr marL="152636">
              <a:lnSpc>
                <a:spcPct val="94000"/>
              </a:lnSpc>
            </a:pPr>
            <a:endParaRPr sz="2555" dirty="0">
              <a:latin typeface="Arial"/>
              <a:ea typeface="Arial"/>
              <a:cs typeface="Arial"/>
              <a:sym typeface="Arial"/>
            </a:endParaRPr>
          </a:p>
          <a:p>
            <a:pPr marL="609585" indent="-507267">
              <a:lnSpc>
                <a:spcPct val="94000"/>
              </a:lnSpc>
              <a:buClr>
                <a:srgbClr val="000000"/>
              </a:buClr>
              <a:buSzPts val="1539"/>
              <a:buFont typeface="Libre Franklin"/>
              <a:buChar char="●"/>
            </a:pPr>
            <a:r>
              <a:rPr lang="en" sz="2053" dirty="0">
                <a:solidFill>
                  <a:srgbClr val="000000"/>
                </a:solidFill>
                <a:latin typeface="Calibri"/>
                <a:ea typeface="Calibri"/>
                <a:cs typeface="Calibri"/>
                <a:sym typeface="Calibri"/>
              </a:rPr>
              <a:t>﻿ This paper presents a framework for adaptive real- time systems with following contributions-</a:t>
            </a:r>
            <a:endParaRPr sz="2053" dirty="0">
              <a:latin typeface="Arial"/>
              <a:ea typeface="Arial"/>
              <a:cs typeface="Arial"/>
              <a:sym typeface="Arial"/>
            </a:endParaRPr>
          </a:p>
          <a:p>
            <a:pPr>
              <a:lnSpc>
                <a:spcPct val="94000"/>
              </a:lnSpc>
            </a:pPr>
            <a:endParaRPr sz="2053" dirty="0">
              <a:latin typeface="Arial"/>
              <a:ea typeface="Arial"/>
              <a:cs typeface="Arial"/>
              <a:sym typeface="Arial"/>
            </a:endParaRPr>
          </a:p>
          <a:p>
            <a:pPr marL="1219170" lvl="1" indent="-473188" algn="just">
              <a:lnSpc>
                <a:spcPct val="105000"/>
              </a:lnSpc>
              <a:buClr>
                <a:srgbClr val="0B5394"/>
              </a:buClr>
              <a:buSzPts val="1493"/>
              <a:buFont typeface="Comfortaa"/>
              <a:buChar char="●"/>
            </a:pPr>
            <a:r>
              <a:rPr lang="en" sz="1991" i="1" dirty="0">
                <a:solidFill>
                  <a:srgbClr val="000000"/>
                </a:solidFill>
                <a:latin typeface="Calibri"/>
                <a:ea typeface="Calibri"/>
                <a:cs typeface="Calibri"/>
                <a:sym typeface="Calibri"/>
              </a:rPr>
              <a:t>A </a:t>
            </a:r>
            <a:r>
              <a:rPr lang="en" sz="1991" b="1" i="1" dirty="0">
                <a:solidFill>
                  <a:srgbClr val="000000"/>
                </a:solidFill>
                <a:latin typeface="Calibri"/>
                <a:ea typeface="Calibri"/>
                <a:cs typeface="Calibri"/>
                <a:sym typeface="Calibri"/>
              </a:rPr>
              <a:t>scheduling architecture</a:t>
            </a:r>
            <a:r>
              <a:rPr lang="en" sz="1991" i="1" dirty="0">
                <a:solidFill>
                  <a:srgbClr val="000000"/>
                </a:solidFill>
                <a:latin typeface="Calibri"/>
                <a:ea typeface="Calibri"/>
                <a:cs typeface="Calibri"/>
                <a:sym typeface="Calibri"/>
              </a:rPr>
              <a:t> that maps the feedback control structure to adaptive resource scheduling in real-time systems</a:t>
            </a:r>
            <a:endParaRPr sz="1991" dirty="0">
              <a:latin typeface="Arial"/>
              <a:ea typeface="Arial"/>
              <a:cs typeface="Arial"/>
              <a:sym typeface="Arial"/>
            </a:endParaRPr>
          </a:p>
          <a:p>
            <a:pPr marL="1219170" lvl="1" indent="-473188" algn="just">
              <a:lnSpc>
                <a:spcPct val="105000"/>
              </a:lnSpc>
              <a:buClr>
                <a:srgbClr val="0B5394"/>
              </a:buClr>
              <a:buSzPts val="1493"/>
              <a:buFont typeface="Comfortaa"/>
              <a:buChar char="●"/>
            </a:pPr>
            <a:r>
              <a:rPr lang="en" sz="1991" i="1" dirty="0">
                <a:solidFill>
                  <a:srgbClr val="000000"/>
                </a:solidFill>
                <a:latin typeface="Calibri"/>
                <a:ea typeface="Calibri"/>
                <a:cs typeface="Calibri"/>
                <a:sym typeface="Calibri"/>
              </a:rPr>
              <a:t>A </a:t>
            </a:r>
            <a:r>
              <a:rPr lang="en" sz="1991" b="1" i="1" dirty="0">
                <a:solidFill>
                  <a:srgbClr val="000000"/>
                </a:solidFill>
                <a:latin typeface="Calibri"/>
                <a:ea typeface="Calibri"/>
                <a:cs typeface="Calibri"/>
                <a:sym typeface="Calibri"/>
              </a:rPr>
              <a:t>set of performance specifications and metrics</a:t>
            </a:r>
            <a:r>
              <a:rPr lang="en" sz="1991" i="1" dirty="0">
                <a:solidFill>
                  <a:srgbClr val="000000"/>
                </a:solidFill>
                <a:latin typeface="Calibri"/>
                <a:ea typeface="Calibri"/>
                <a:cs typeface="Calibri"/>
                <a:sym typeface="Calibri"/>
              </a:rPr>
              <a:t> to characterize both transient and steady state performance of adaptive real-time systems</a:t>
            </a:r>
            <a:endParaRPr sz="1991" dirty="0">
              <a:latin typeface="Arial"/>
              <a:ea typeface="Arial"/>
              <a:cs typeface="Arial"/>
              <a:sym typeface="Arial"/>
            </a:endParaRPr>
          </a:p>
          <a:p>
            <a:pPr marL="1219170" lvl="1" indent="-473188" algn="just">
              <a:lnSpc>
                <a:spcPct val="105000"/>
              </a:lnSpc>
              <a:buClr>
                <a:srgbClr val="0B5394"/>
              </a:buClr>
              <a:buSzPts val="1493"/>
              <a:buFont typeface="Comfortaa"/>
              <a:buChar char="●"/>
            </a:pPr>
            <a:r>
              <a:rPr lang="en" sz="1991" i="1" dirty="0">
                <a:solidFill>
                  <a:srgbClr val="000000"/>
                </a:solidFill>
                <a:latin typeface="Calibri"/>
                <a:ea typeface="Calibri"/>
                <a:cs typeface="Calibri"/>
                <a:sym typeface="Calibri"/>
              </a:rPr>
              <a:t>A </a:t>
            </a:r>
            <a:r>
              <a:rPr lang="en" sz="1991" b="1" i="1" dirty="0">
                <a:solidFill>
                  <a:srgbClr val="000000"/>
                </a:solidFill>
                <a:latin typeface="Calibri"/>
                <a:ea typeface="Calibri"/>
                <a:cs typeface="Calibri"/>
                <a:sym typeface="Calibri"/>
              </a:rPr>
              <a:t>control theory based design methodology for resource scheduling algorithms</a:t>
            </a:r>
            <a:r>
              <a:rPr lang="en" sz="1991" i="1" dirty="0">
                <a:solidFill>
                  <a:srgbClr val="000000"/>
                </a:solidFill>
                <a:latin typeface="Calibri"/>
                <a:ea typeface="Calibri"/>
                <a:cs typeface="Calibri"/>
                <a:sym typeface="Calibri"/>
              </a:rPr>
              <a:t> to satisfy system performance specifications.</a:t>
            </a:r>
            <a:endParaRPr sz="1991"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860F0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pptx" id="{AA912BB8-2892-42B3-BEE5-A47D1CBCD00C}" vid="{89FC3A93-182E-4D3D-A5AC-ECAA4E7BA9C7}"/>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93033C77BF104192A683DD3CAA3E2E" ma:contentTypeVersion="4" ma:contentTypeDescription="Create a new document." ma:contentTypeScope="" ma:versionID="211c29eda459d747daf53776b3f48654">
  <xsd:schema xmlns:xsd="http://www.w3.org/2001/XMLSchema" xmlns:xs="http://www.w3.org/2001/XMLSchema" xmlns:p="http://schemas.microsoft.com/office/2006/metadata/properties" xmlns:ns2="0bcab71f-9311-49ad-afaf-761d54826199" targetNamespace="http://schemas.microsoft.com/office/2006/metadata/properties" ma:root="true" ma:fieldsID="198a9ed42692ad99dccc422db00951e5" ns2:_="">
    <xsd:import namespace="0bcab71f-9311-49ad-afaf-761d548261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cab71f-9311-49ad-afaf-761d54826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5BF91D-73D9-4AED-9E58-BCB4F0787552}"/>
</file>

<file path=customXml/itemProps2.xml><?xml version="1.0" encoding="utf-8"?>
<ds:datastoreItem xmlns:ds="http://schemas.openxmlformats.org/officeDocument/2006/customXml" ds:itemID="{1C37D814-2BB2-4887-B33F-0F5872E889FF}"/>
</file>

<file path=customXml/itemProps3.xml><?xml version="1.0" encoding="utf-8"?>
<ds:datastoreItem xmlns:ds="http://schemas.openxmlformats.org/officeDocument/2006/customXml" ds:itemID="{848F53A3-9F31-4B56-A366-EE6F044935ED}"/>
</file>

<file path=docProps/app.xml><?xml version="1.0" encoding="utf-8"?>
<Properties xmlns="http://schemas.openxmlformats.org/officeDocument/2006/extended-properties" xmlns:vt="http://schemas.openxmlformats.org/officeDocument/2006/docPropsVTypes">
  <Template>SD</Template>
  <TotalTime>9420</TotalTime>
  <Words>3247</Words>
  <Application>Microsoft Macintosh PowerPoint</Application>
  <PresentationFormat>Widescreen</PresentationFormat>
  <Paragraphs>342</Paragraphs>
  <Slides>33</Slides>
  <Notes>17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33</vt:i4>
      </vt:variant>
    </vt:vector>
  </HeadingPairs>
  <TitlesOfParts>
    <vt:vector size="46" baseType="lpstr">
      <vt:lpstr>Arial</vt:lpstr>
      <vt:lpstr>Calibri</vt:lpstr>
      <vt:lpstr>Calibri Light</vt:lpstr>
      <vt:lpstr>Cambria Math</vt:lpstr>
      <vt:lpstr>Comfortaa</vt:lpstr>
      <vt:lpstr>Economica</vt:lpstr>
      <vt:lpstr>Libre Franklin</vt:lpstr>
      <vt:lpstr>MathJax_Math</vt:lpstr>
      <vt:lpstr>Noto Sans Symbols</vt:lpstr>
      <vt:lpstr>Times New Roman</vt:lpstr>
      <vt:lpstr>1_Office Theme</vt:lpstr>
      <vt:lpstr>1_Custom Design</vt:lpstr>
      <vt:lpstr>Custom Design</vt:lpstr>
      <vt:lpstr>Computational Foundations of Cyber Physical Systems (CS61063)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Foundations of Cyber Physical Systems (CS61063)  </dc:title>
  <dc:creator>Ipsita Koley</dc:creator>
  <cp:lastModifiedBy>Microsoft Office User</cp:lastModifiedBy>
  <cp:revision>46</cp:revision>
  <dcterms:created xsi:type="dcterms:W3CDTF">2020-09-23T07:39:18Z</dcterms:created>
  <dcterms:modified xsi:type="dcterms:W3CDTF">2021-11-05T03:33:26Z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0x0101001293033C77BF104192A683DD3CAA3E2E</vt:lpwstr>
  </property>
</Properties>
</file>