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49" r:id="rId2"/>
  </p:sldMasterIdLst>
  <p:notesMasterIdLst>
    <p:notesMasterId r:id="rId39"/>
  </p:notesMasterIdLst>
  <p:handoutMasterIdLst>
    <p:handoutMasterId r:id="rId40"/>
  </p:handoutMasterIdLst>
  <p:sldIdLst>
    <p:sldId id="976" r:id="rId3"/>
    <p:sldId id="901" r:id="rId4"/>
    <p:sldId id="902" r:id="rId5"/>
    <p:sldId id="903" r:id="rId6"/>
    <p:sldId id="904" r:id="rId7"/>
    <p:sldId id="905" r:id="rId8"/>
    <p:sldId id="906" r:id="rId9"/>
    <p:sldId id="979" r:id="rId10"/>
    <p:sldId id="982" r:id="rId11"/>
    <p:sldId id="981" r:id="rId12"/>
    <p:sldId id="907" r:id="rId13"/>
    <p:sldId id="909" r:id="rId14"/>
    <p:sldId id="980" r:id="rId15"/>
    <p:sldId id="908" r:id="rId16"/>
    <p:sldId id="910" r:id="rId17"/>
    <p:sldId id="978" r:id="rId18"/>
    <p:sldId id="911" r:id="rId19"/>
    <p:sldId id="912" r:id="rId20"/>
    <p:sldId id="913" r:id="rId21"/>
    <p:sldId id="914" r:id="rId22"/>
    <p:sldId id="975" r:id="rId23"/>
    <p:sldId id="915" r:id="rId24"/>
    <p:sldId id="916" r:id="rId25"/>
    <p:sldId id="917" r:id="rId26"/>
    <p:sldId id="918" r:id="rId27"/>
    <p:sldId id="919" r:id="rId28"/>
    <p:sldId id="920" r:id="rId29"/>
    <p:sldId id="921" r:id="rId30"/>
    <p:sldId id="922" r:id="rId31"/>
    <p:sldId id="923" r:id="rId32"/>
    <p:sldId id="924" r:id="rId33"/>
    <p:sldId id="925" r:id="rId34"/>
    <p:sldId id="929" r:id="rId35"/>
    <p:sldId id="930" r:id="rId36"/>
    <p:sldId id="931" r:id="rId37"/>
    <p:sldId id="932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6600"/>
    <a:srgbClr val="009900"/>
    <a:srgbClr val="0000FF"/>
    <a:srgbClr val="CC0066"/>
    <a:srgbClr val="FF6600"/>
    <a:srgbClr val="CC0000"/>
    <a:srgbClr val="339966"/>
    <a:srgbClr val="DAEDEF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סגנון בהיר 2 - הדגשה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533" autoAdjust="0"/>
  </p:normalViewPr>
  <p:slideViewPr>
    <p:cSldViewPr>
      <p:cViewPr varScale="1">
        <p:scale>
          <a:sx n="81" d="100"/>
          <a:sy n="81" d="100"/>
        </p:scale>
        <p:origin x="15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D7BBA-6A9F-4523-B85E-B0A0B7EB90F3}" type="datetimeFigureOut">
              <a:rPr lang="en-US" smtClean="0"/>
              <a:t>01-Nov-19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23FA1-01C3-44B6-8C96-14E1ACA74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567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F5DFF5E8-DFA0-4B58-A4F5-BB554F18D83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099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246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1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61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46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09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10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51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43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19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7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ADEEB-7E62-41E7-BC49-3DE3B4E07614}" type="datetime1">
              <a:rPr lang="en-US" smtClean="0"/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3567-9784-4FB0-89F1-A6E95064772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C4DF5-9DDA-480E-B4D8-52361E5D65DC}" type="datetime1">
              <a:rPr lang="en-US" smtClean="0"/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88F52-F33B-464D-ADB4-27A13D25126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2D6A9-EC94-4368-A3CA-2D99E1456F8C}" type="datetime1">
              <a:rPr lang="en-US" smtClean="0"/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5953D-F057-4F08-8E6F-513FFED7D9F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F6F52-9B5E-4091-9F8D-DFDB88C52FA0}" type="datetime1">
              <a:rPr lang="en-US" smtClean="0"/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62D2F-AAD7-4BA4-AEC5-9D537FB43D7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EF30A-963B-401F-9E84-EEBF40A10432}" type="datetime1">
              <a:rPr lang="en-US" smtClean="0"/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04FB8-CB17-4376-8B15-F47460AF6CA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C6638-35B8-404D-9DCD-A12C0B57BD86}" type="datetime1">
              <a:rPr lang="en-US" smtClean="0"/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C493F-0FDC-4B82-85D4-C02EE1B797A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D2D0-38A1-4C20-AFAF-F6A93EA0E930}" type="datetime1">
              <a:rPr lang="en-US" smtClean="0"/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A9FE0-610B-435F-9748-9FF5B99B30B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DDE4A-47D2-4126-BBF9-88B553A9EDF6}" type="datetime1">
              <a:rPr lang="en-US" smtClean="0"/>
              <a:t>01-Nov-19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EF7ED-2841-4D61-B1F2-2D2246A9DE5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A0ACD-A9C9-4358-A982-64CBB4F04353}" type="datetime1">
              <a:rPr lang="en-US" smtClean="0"/>
              <a:t>01-Nov-19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1C22D-388D-4DB7-AB9B-9A4E449B53A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4EB0B-0C11-4DDE-9C83-799D48C32465}" type="datetime1">
              <a:rPr lang="en-US" smtClean="0"/>
              <a:t>01-Nov-19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55FA0-98C7-40AF-B8A3-8F1415BA7C2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1A481-0009-4B0C-9F24-47D3E02FE72B}" type="datetime1">
              <a:rPr lang="en-US" smtClean="0"/>
              <a:t>01-Nov-19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04FCB-7635-413E-AFBD-90B2F7E1F35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7B5F5-455B-4ECE-90F0-CBFC3FB08113}" type="datetime1">
              <a:rPr lang="en-US" smtClean="0"/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0C4C7-0A9A-41DD-9006-C3DBF346D7F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EBC74-C99C-4CD8-9893-0F5E2D6745E7}" type="datetime1">
              <a:rPr lang="en-US" smtClean="0"/>
              <a:t>01-Nov-19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84CAB-9E7D-451C-82B4-E46DCA5CC3C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5ECB2-99E9-45A6-8DE8-ABF884F55241}" type="datetime1">
              <a:rPr lang="en-US" smtClean="0"/>
              <a:t>01-Nov-19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EA969-07C3-4B48-B4C1-D86A99ADACC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5B538-7044-47A7-B845-58BA70357F04}" type="datetime1">
              <a:rPr lang="en-US" smtClean="0"/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58CF7-7A24-43A7-9953-820B01E5581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80E24-1B37-4189-ADAC-D9293B50276A}" type="datetime1">
              <a:rPr lang="en-US" smtClean="0"/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1C991-C70E-445E-A190-7FF2F510BBB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5A809-40D8-4DC9-B5BF-211875EF38A3}" type="datetime1">
              <a:rPr lang="en-US" smtClean="0"/>
              <a:t>01-Nov-19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FD0AB-A937-4625-A0E3-AB4294915C1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98516-6041-4353-B4E3-41E622C83F98}" type="datetime1">
              <a:rPr lang="en-US" smtClean="0"/>
              <a:t>01-Nov-19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AACB7-4AE0-4363-8AFD-EFAA328B298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E0EF8-63E0-403D-85F4-7268C923D70D}" type="datetime1">
              <a:rPr lang="en-US" smtClean="0"/>
              <a:t>01-Nov-19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36AA5-7642-4A9D-BD6F-3AC10E4B181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3E31A-8AEE-4CAB-A96E-8C32634335BF}" type="datetime1">
              <a:rPr lang="en-US" smtClean="0"/>
              <a:t>01-Nov-19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D976C-16F0-4562-BE63-D4156658350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6B471-2F8E-4C7F-A207-D74E04383C30}" type="datetime1">
              <a:rPr lang="en-US" smtClean="0"/>
              <a:t>01-Nov-19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18C8F-1250-47F6-B097-ED95604436F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E3081-3D7F-45B5-8F9B-C10E71CD2ED5}" type="datetime1">
              <a:rPr lang="en-US" smtClean="0"/>
              <a:t>01-Nov-19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D65EB-7670-4DFF-A7B4-B158589BB1E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36D11-A305-4D4B-B35C-63C71F323DEC}" type="datetime1">
              <a:rPr lang="en-US" smtClean="0"/>
              <a:t>01-Nov-19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0B56B-81C9-4D7D-AB0F-100443BC295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7AC1F8D2-193A-44D2-AB5D-AC7E0B9A7E79}" type="datetime1">
              <a:rPr lang="en-US" smtClean="0"/>
              <a:t>01-Nov-19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6815494-BEFD-4C2B-AE3C-67B88A728AC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3E2BC5DB-933D-4874-8316-8DC67781E17E}" type="datetime1">
              <a:rPr lang="en-US" smtClean="0"/>
              <a:t>01-Nov-19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DBEA00A-AEB0-4226-92F8-284EC6EF807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hyperlink" Target="http://en.wikipedia.org/wiki/RAID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en.wikipedia.org/wiki/Hamming_distance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csu-il.blogspot.co.il/2008/03/blog-post_365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xclusive_o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752600" y="1219200"/>
            <a:ext cx="5486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2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Error detection and correction</a:t>
            </a:r>
          </a:p>
        </p:txBody>
      </p:sp>
    </p:spTree>
    <p:extLst>
      <p:ext uri="{BB962C8B-B14F-4D97-AF65-F5344CB8AC3E}">
        <p14:creationId xmlns:p14="http://schemas.microsoft.com/office/powerpoint/2010/main" val="30388667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/>
          <a:lstStyle/>
          <a:p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XOR Example – swap 2 vars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458200" cy="583535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CA308E39-A47C-4EC2-AF4C-24AD76305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50" y="4613635"/>
            <a:ext cx="5734050" cy="2019300"/>
          </a:xfrm>
          <a:prstGeom prst="rect">
            <a:avLst/>
          </a:prstGeom>
        </p:spPr>
      </p:pic>
      <p:sp>
        <p:nvSpPr>
          <p:cNvPr id="10" name="מלבן 9">
            <a:extLst>
              <a:ext uri="{FF2B5EF4-FFF2-40B4-BE49-F238E27FC236}">
                <a16:creationId xmlns:a16="http://schemas.microsoft.com/office/drawing/2014/main" id="{FA890F74-1CA1-42D7-B890-6FF1144ECD33}"/>
              </a:ext>
            </a:extLst>
          </p:cNvPr>
          <p:cNvSpPr/>
          <p:nvPr/>
        </p:nvSpPr>
        <p:spPr>
          <a:xfrm>
            <a:off x="228600" y="1234715"/>
            <a:ext cx="7924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Problem: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Can you swap between 2 integers without using temp (or </a:t>
            </a:r>
            <a:r>
              <a:rPr lang="en-US" sz="3200" dirty="0" err="1"/>
              <a:t>a,b</a:t>
            </a:r>
            <a:r>
              <a:rPr lang="en-US" sz="3200" dirty="0"/>
              <a:t>=</a:t>
            </a:r>
            <a:r>
              <a:rPr lang="en-US" sz="3200" dirty="0" err="1"/>
              <a:t>b,a</a:t>
            </a:r>
            <a:r>
              <a:rPr lang="en-US" sz="3200" dirty="0"/>
              <a:t>)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a=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a^b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b=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a^b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a=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a^b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הסבר אליפטי 8">
            <a:extLst>
              <a:ext uri="{FF2B5EF4-FFF2-40B4-BE49-F238E27FC236}">
                <a16:creationId xmlns:a16="http://schemas.microsoft.com/office/drawing/2014/main" id="{F853E55B-0FB7-4B5C-A795-BAF8263E4254}"/>
              </a:ext>
            </a:extLst>
          </p:cNvPr>
          <p:cNvSpPr/>
          <p:nvPr/>
        </p:nvSpPr>
        <p:spPr bwMode="auto">
          <a:xfrm>
            <a:off x="3393453" y="3393649"/>
            <a:ext cx="1780674" cy="1143000"/>
          </a:xfrm>
          <a:prstGeom prst="wedgeEllipseCallout">
            <a:avLst>
              <a:gd name="adj1" fmla="val -130753"/>
              <a:gd name="adj2" fmla="val 30181"/>
            </a:avLst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>
              <a:spcBef>
                <a:spcPct val="0"/>
              </a:spcBef>
            </a:pPr>
            <a:r>
              <a:rPr lang="en-US" b="1" dirty="0">
                <a:solidFill>
                  <a:prstClr val="white"/>
                </a:solidFill>
                <a:latin typeface="Times New Roman (Hebrew)" charset="0"/>
              </a:rPr>
              <a:t>XOR </a:t>
            </a:r>
          </a:p>
          <a:p>
            <a:pPr algn="ctr" defTabSz="685800" eaLnBrk="0" hangingPunct="0">
              <a:spcBef>
                <a:spcPct val="0"/>
              </a:spcBef>
            </a:pPr>
            <a:r>
              <a:rPr lang="en-US" b="1" dirty="0">
                <a:solidFill>
                  <a:prstClr val="white"/>
                </a:solidFill>
                <a:latin typeface="Times New Roman (Hebrew)" charset="0"/>
              </a:rPr>
              <a:t>“encodes”</a:t>
            </a:r>
          </a:p>
          <a:p>
            <a:pPr algn="ctr" defTabSz="685800" eaLnBrk="0" hangingPunct="0">
              <a:spcBef>
                <a:spcPct val="0"/>
              </a:spcBef>
            </a:pPr>
            <a:r>
              <a:rPr lang="en-US" b="1" dirty="0">
                <a:solidFill>
                  <a:prstClr val="white"/>
                </a:solidFill>
                <a:latin typeface="Times New Roman (Hebrew)" charset="0"/>
              </a:rPr>
              <a:t> the number</a:t>
            </a:r>
          </a:p>
        </p:txBody>
      </p:sp>
    </p:spTree>
    <p:extLst>
      <p:ext uri="{BB962C8B-B14F-4D97-AF65-F5344CB8AC3E}">
        <p14:creationId xmlns:p14="http://schemas.microsoft.com/office/powerpoint/2010/main" val="20210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E91D5954-3478-4E0F-ABE9-0D272C9D540D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11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Error Correcting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21336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2098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219200"/>
            <a:ext cx="244993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267200"/>
            <a:ext cx="471728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 bwMode="auto">
          <a:xfrm>
            <a:off x="5031646" y="1972866"/>
            <a:ext cx="3660035" cy="1532334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A row (or column)</a:t>
            </a:r>
            <a:br>
              <a:rPr kumimoji="0" lang="en-US" sz="2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</a:br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is </a:t>
            </a:r>
            <a:r>
              <a:rPr kumimoji="0" lang="en-US" sz="2800" i="0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intact</a:t>
            </a:r>
            <a:r>
              <a:rPr kumimoji="0" lang="en-US" sz="2800" i="0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</a:t>
            </a:r>
            <a:r>
              <a:rPr kumimoji="0" lang="en-US" sz="2800" i="0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if-and-only-if</a:t>
            </a:r>
            <a:br>
              <a:rPr kumimoji="0" lang="en-US" sz="2800" i="0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</a:br>
            <a:r>
              <a:rPr kumimoji="0" lang="en-US" sz="2800" i="0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its parity is 0!</a:t>
            </a:r>
            <a:endParaRPr kumimoji="0" lang="he-IL" sz="2800" i="0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7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Get Parity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2098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2362200" y="6096000"/>
            <a:ext cx="3505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(Reminder: False = 0, True = 1)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6050131C-E7DC-4B05-A032-E0DCB00B7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40055"/>
            <a:ext cx="4042967" cy="323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73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Get Parity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2098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2362200" y="6096000"/>
            <a:ext cx="3505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(Reminder: False – 0, True - 1)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14400"/>
            <a:ext cx="6400800" cy="5131515"/>
          </a:xfrm>
          <a:prstGeom prst="rect">
            <a:avLst/>
          </a:prstGeom>
        </p:spPr>
      </p:pic>
      <p:sp>
        <p:nvSpPr>
          <p:cNvPr id="7" name="הסבר אליפטי 8">
            <a:extLst>
              <a:ext uri="{FF2B5EF4-FFF2-40B4-BE49-F238E27FC236}">
                <a16:creationId xmlns:a16="http://schemas.microsoft.com/office/drawing/2014/main" id="{7E60C205-7E63-4401-8988-5C1D2977B069}"/>
              </a:ext>
            </a:extLst>
          </p:cNvPr>
          <p:cNvSpPr/>
          <p:nvPr/>
        </p:nvSpPr>
        <p:spPr bwMode="auto">
          <a:xfrm>
            <a:off x="6858000" y="161089"/>
            <a:ext cx="1780674" cy="1143000"/>
          </a:xfrm>
          <a:prstGeom prst="wedgeEllipseCallout">
            <a:avLst>
              <a:gd name="adj1" fmla="val -107459"/>
              <a:gd name="adj2" fmla="val 27707"/>
            </a:avLst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>
              <a:spcBef>
                <a:spcPct val="0"/>
              </a:spcBef>
            </a:pPr>
            <a:r>
              <a:rPr lang="en-US" b="1" dirty="0">
                <a:solidFill>
                  <a:prstClr val="white"/>
                </a:solidFill>
                <a:latin typeface="Times New Roman (Hebrew)" charset="0"/>
              </a:rPr>
              <a:t>Code is</a:t>
            </a:r>
          </a:p>
          <a:p>
            <a:pPr algn="ctr" defTabSz="685800" eaLnBrk="0" hangingPunct="0">
              <a:spcBef>
                <a:spcPct val="0"/>
              </a:spcBef>
            </a:pPr>
            <a:r>
              <a:rPr lang="en-US" b="1" dirty="0">
                <a:solidFill>
                  <a:prstClr val="white"/>
                </a:solidFill>
                <a:latin typeface="Times New Roman (Hebrew)" charset="0"/>
              </a:rPr>
              <a:t> a nested list</a:t>
            </a:r>
          </a:p>
          <a:p>
            <a:pPr algn="ctr" defTabSz="685800" eaLnBrk="0" hangingPunct="0">
              <a:spcBef>
                <a:spcPct val="0"/>
              </a:spcBef>
            </a:pPr>
            <a:r>
              <a:rPr lang="en-US" b="1" dirty="0">
                <a:solidFill>
                  <a:prstClr val="white"/>
                </a:solidFill>
                <a:latin typeface="Times New Roman (Hebrew)" charset="0"/>
              </a:rPr>
              <a:t>(2D)</a:t>
            </a:r>
          </a:p>
        </p:txBody>
      </p:sp>
      <p:sp>
        <p:nvSpPr>
          <p:cNvPr id="8" name="הסבר אליפטי 8">
            <a:extLst>
              <a:ext uri="{FF2B5EF4-FFF2-40B4-BE49-F238E27FC236}">
                <a16:creationId xmlns:a16="http://schemas.microsoft.com/office/drawing/2014/main" id="{5138484C-2B66-44CE-948A-A716250BAD7F}"/>
              </a:ext>
            </a:extLst>
          </p:cNvPr>
          <p:cNvSpPr/>
          <p:nvPr/>
        </p:nvSpPr>
        <p:spPr bwMode="auto">
          <a:xfrm>
            <a:off x="6974305" y="3285336"/>
            <a:ext cx="1780674" cy="1143000"/>
          </a:xfrm>
          <a:prstGeom prst="wedgeEllipseCallout">
            <a:avLst>
              <a:gd name="adj1" fmla="val -122429"/>
              <a:gd name="adj2" fmla="val -12087"/>
            </a:avLst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>
              <a:spcBef>
                <a:spcPct val="0"/>
              </a:spcBef>
            </a:pPr>
            <a:r>
              <a:rPr lang="en-US" b="1" dirty="0">
                <a:solidFill>
                  <a:prstClr val="white"/>
                </a:solidFill>
                <a:latin typeface="Times New Roman (Hebrew)" charset="0"/>
              </a:rPr>
              <a:t>Code is</a:t>
            </a:r>
          </a:p>
          <a:p>
            <a:pPr algn="ctr" defTabSz="685800" eaLnBrk="0" hangingPunct="0">
              <a:spcBef>
                <a:spcPct val="0"/>
              </a:spcBef>
            </a:pPr>
            <a:r>
              <a:rPr lang="en-US" b="1" dirty="0">
                <a:solidFill>
                  <a:prstClr val="white"/>
                </a:solidFill>
                <a:latin typeface="Times New Roman (Hebrew)" charset="0"/>
              </a:rPr>
              <a:t> a nested list</a:t>
            </a:r>
          </a:p>
          <a:p>
            <a:pPr algn="ctr" defTabSz="685800" eaLnBrk="0" hangingPunct="0">
              <a:spcBef>
                <a:spcPct val="0"/>
              </a:spcBef>
            </a:pPr>
            <a:r>
              <a:rPr lang="en-US" b="1" dirty="0">
                <a:solidFill>
                  <a:prstClr val="white"/>
                </a:solidFill>
                <a:latin typeface="Times New Roman (Hebrew)" charset="0"/>
              </a:rPr>
              <a:t>(2D)</a:t>
            </a:r>
          </a:p>
        </p:txBody>
      </p:sp>
    </p:spTree>
    <p:extLst>
      <p:ext uri="{BB962C8B-B14F-4D97-AF65-F5344CB8AC3E}">
        <p14:creationId xmlns:p14="http://schemas.microsoft.com/office/powerpoint/2010/main" val="159671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04800" y="0"/>
            <a:ext cx="8610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Correcting Erroneous Code </a:t>
            </a:r>
            <a:r>
              <a:rPr lang="en-US" sz="28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(a single error)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21336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2098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914400"/>
            <a:ext cx="6766560" cy="5838757"/>
          </a:xfrm>
          <a:prstGeom prst="rect">
            <a:avLst/>
          </a:prstGeom>
        </p:spPr>
      </p:pic>
      <p:sp>
        <p:nvSpPr>
          <p:cNvPr id="6" name="הסבר אליפטי 8">
            <a:extLst>
              <a:ext uri="{FF2B5EF4-FFF2-40B4-BE49-F238E27FC236}">
                <a16:creationId xmlns:a16="http://schemas.microsoft.com/office/drawing/2014/main" id="{8DC4EB72-04AA-4617-8FD4-86B3FB5162C4}"/>
              </a:ext>
            </a:extLst>
          </p:cNvPr>
          <p:cNvSpPr/>
          <p:nvPr/>
        </p:nvSpPr>
        <p:spPr bwMode="auto">
          <a:xfrm>
            <a:off x="6462963" y="3467100"/>
            <a:ext cx="2109537" cy="1143000"/>
          </a:xfrm>
          <a:prstGeom prst="wedgeEllipseCallout">
            <a:avLst>
              <a:gd name="adj1" fmla="val -51162"/>
              <a:gd name="adj2" fmla="val -56416"/>
            </a:avLst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>
              <a:spcBef>
                <a:spcPct val="0"/>
              </a:spcBef>
            </a:pPr>
            <a:r>
              <a:rPr lang="en-US" b="1" dirty="0">
                <a:solidFill>
                  <a:prstClr val="white"/>
                </a:solidFill>
                <a:latin typeface="Times New Roman (Hebrew)" charset="0"/>
              </a:rPr>
              <a:t>True is returned</a:t>
            </a:r>
          </a:p>
          <a:p>
            <a:pPr algn="ctr" defTabSz="685800" eaLnBrk="0" hangingPunct="0">
              <a:spcBef>
                <a:spcPct val="0"/>
              </a:spcBef>
            </a:pPr>
            <a:r>
              <a:rPr lang="en-US" b="1" dirty="0">
                <a:solidFill>
                  <a:prstClr val="white"/>
                </a:solidFill>
                <a:latin typeface="Times New Roman (Hebrew)" charset="0"/>
              </a:rPr>
              <a:t>If there is an error!</a:t>
            </a:r>
          </a:p>
        </p:txBody>
      </p:sp>
      <p:sp>
        <p:nvSpPr>
          <p:cNvPr id="7" name="הסבר אליפטי 8">
            <a:extLst>
              <a:ext uri="{FF2B5EF4-FFF2-40B4-BE49-F238E27FC236}">
                <a16:creationId xmlns:a16="http://schemas.microsoft.com/office/drawing/2014/main" id="{607D0350-37CC-448E-AC10-A398C7B317A8}"/>
              </a:ext>
            </a:extLst>
          </p:cNvPr>
          <p:cNvSpPr/>
          <p:nvPr/>
        </p:nvSpPr>
        <p:spPr bwMode="auto">
          <a:xfrm>
            <a:off x="6553200" y="5105400"/>
            <a:ext cx="2109537" cy="1143000"/>
          </a:xfrm>
          <a:prstGeom prst="wedgeEllipseCallout">
            <a:avLst>
              <a:gd name="adj1" fmla="val -51162"/>
              <a:gd name="adj2" fmla="val -56416"/>
            </a:avLst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>
              <a:spcBef>
                <a:spcPct val="0"/>
              </a:spcBef>
            </a:pPr>
            <a:r>
              <a:rPr lang="en-US" b="1" dirty="0">
                <a:solidFill>
                  <a:prstClr val="white"/>
                </a:solidFill>
                <a:latin typeface="Times New Roman (Hebrew)" charset="0"/>
              </a:rPr>
              <a:t>True is returned</a:t>
            </a:r>
          </a:p>
          <a:p>
            <a:pPr algn="ctr" defTabSz="685800" eaLnBrk="0" hangingPunct="0">
              <a:spcBef>
                <a:spcPct val="0"/>
              </a:spcBef>
            </a:pPr>
            <a:r>
              <a:rPr lang="en-US" b="1" dirty="0">
                <a:solidFill>
                  <a:prstClr val="white"/>
                </a:solidFill>
                <a:latin typeface="Times New Roman (Hebrew)" charset="0"/>
              </a:rPr>
              <a:t>If there is an error!</a:t>
            </a:r>
          </a:p>
        </p:txBody>
      </p:sp>
    </p:spTree>
    <p:extLst>
      <p:ext uri="{BB962C8B-B14F-4D97-AF65-F5344CB8AC3E}">
        <p14:creationId xmlns:p14="http://schemas.microsoft.com/office/powerpoint/2010/main" val="418529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Simulation: Flip, Detect, Correct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0973" y="3726504"/>
            <a:ext cx="8353427" cy="2521896"/>
            <a:chOff x="180973" y="3726504"/>
            <a:chExt cx="8353427" cy="2521896"/>
          </a:xfrm>
        </p:grpSpPr>
        <p:sp>
          <p:nvSpPr>
            <p:cNvPr id="18437" name="Oval 5"/>
            <p:cNvSpPr>
              <a:spLocks noChangeArrowheads="1"/>
            </p:cNvSpPr>
            <p:nvPr/>
          </p:nvSpPr>
          <p:spPr bwMode="auto">
            <a:xfrm>
              <a:off x="2209800" y="4038600"/>
              <a:ext cx="3962400" cy="1066800"/>
            </a:xfrm>
            <a:prstGeom prst="ellipse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37750" y="3912833"/>
              <a:ext cx="439665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dirty="0"/>
                <a:t>Create random code “word”</a:t>
              </a:r>
              <a:endParaRPr lang="he-IL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92506" y="4917524"/>
              <a:ext cx="418949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dirty="0"/>
                <a:t>Flip bit at random location</a:t>
              </a:r>
              <a:endParaRPr lang="he-IL" sz="2400" dirty="0"/>
            </a:p>
          </p:txBody>
        </p:sp>
        <p:sp>
          <p:nvSpPr>
            <p:cNvPr id="10" name="Right Brace 9"/>
            <p:cNvSpPr/>
            <p:nvPr/>
          </p:nvSpPr>
          <p:spPr bwMode="auto">
            <a:xfrm>
              <a:off x="3733800" y="3733800"/>
              <a:ext cx="266330" cy="772357"/>
            </a:xfrm>
            <a:prstGeom prst="righ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ight Brace 10"/>
            <p:cNvSpPr/>
            <p:nvPr/>
          </p:nvSpPr>
          <p:spPr bwMode="auto">
            <a:xfrm>
              <a:off x="3719790" y="4603143"/>
              <a:ext cx="355058" cy="1029670"/>
            </a:xfrm>
            <a:prstGeom prst="righ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ight Brace 11"/>
            <p:cNvSpPr/>
            <p:nvPr/>
          </p:nvSpPr>
          <p:spPr bwMode="auto">
            <a:xfrm>
              <a:off x="3795075" y="5706860"/>
              <a:ext cx="186738" cy="541540"/>
            </a:xfrm>
            <a:prstGeom prst="righ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2608" y="5715000"/>
              <a:ext cx="411699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dirty="0"/>
                <a:t>Detect and correct error</a:t>
              </a:r>
              <a:endParaRPr lang="he-IL" sz="2400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73" y="3726504"/>
              <a:ext cx="3566160" cy="2510318"/>
            </a:xfrm>
            <a:prstGeom prst="rect">
              <a:avLst/>
            </a:prstGeom>
          </p:spPr>
        </p:pic>
      </p:grpSp>
      <p:pic>
        <p:nvPicPr>
          <p:cNvPr id="5" name="תמונה 4">
            <a:extLst>
              <a:ext uri="{FF2B5EF4-FFF2-40B4-BE49-F238E27FC236}">
                <a16:creationId xmlns:a16="http://schemas.microsoft.com/office/drawing/2014/main" id="{BA1D1C08-F344-480D-8AB6-458A42650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3" y="1077012"/>
            <a:ext cx="8548688" cy="209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0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Execution Example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D4767C1-6097-4A97-8EC6-467A82C13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433512"/>
            <a:ext cx="78771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4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2971800"/>
            <a:ext cx="8961120" cy="99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1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Israeli ID Error Detection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9462" name="Rectangle 3"/>
          <p:cNvSpPr>
            <a:spLocks noChangeArrowheads="1"/>
          </p:cNvSpPr>
          <p:nvPr/>
        </p:nvSpPr>
        <p:spPr bwMode="auto">
          <a:xfrm>
            <a:off x="152400" y="10668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Israeli ID: unique per person, 9 digits</a:t>
            </a:r>
          </a:p>
          <a:p>
            <a:pPr marL="357188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Rightmost digit is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control digit</a:t>
            </a:r>
          </a:p>
          <a:p>
            <a:pPr marL="357188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How is the control digit defined/checked?</a:t>
            </a:r>
          </a:p>
          <a:p>
            <a:pPr marL="814388" lvl="1" indent="-357188">
              <a:spcBef>
                <a:spcPct val="20000"/>
              </a:spcBef>
              <a:spcAft>
                <a:spcPts val="200"/>
              </a:spcAft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Consider first 8 ID digits</a:t>
            </a:r>
          </a:p>
          <a:p>
            <a:pPr marL="814388" lvl="1" indent="-357188">
              <a:spcBef>
                <a:spcPct val="20000"/>
              </a:spcBef>
              <a:spcAft>
                <a:spcPts val="200"/>
              </a:spcAft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For every </a:t>
            </a:r>
            <a:r>
              <a:rPr lang="en-US" sz="24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baseline="30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digit d: </a:t>
            </a:r>
          </a:p>
          <a:p>
            <a:pPr marL="1271588" lvl="2" indent="-357188">
              <a:spcBef>
                <a:spcPct val="20000"/>
              </a:spcBef>
              <a:spcAft>
                <a:spcPts val="200"/>
              </a:spcAft>
              <a:buFontTx/>
              <a:buChar char="•"/>
            </a:pPr>
            <a:r>
              <a:rPr lang="en-US" sz="2400" i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&lt; 5 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replace </a:t>
            </a:r>
            <a:r>
              <a:rPr lang="en-US" sz="2400" i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with 2*</a:t>
            </a:r>
            <a:r>
              <a:rPr lang="en-US" sz="2400" i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</a:t>
            </a:r>
          </a:p>
          <a:p>
            <a:pPr marL="1271588" lvl="2" indent="-357188">
              <a:spcBef>
                <a:spcPct val="20000"/>
              </a:spcBef>
              <a:spcAft>
                <a:spcPts val="200"/>
              </a:spcAft>
              <a:buFontTx/>
              <a:buChar char="•"/>
            </a:pPr>
            <a:r>
              <a:rPr lang="en-US" sz="2400" i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≥ 5  replace </a:t>
            </a:r>
            <a:r>
              <a:rPr lang="en-US" sz="2400" i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with 2*</a:t>
            </a:r>
            <a:r>
              <a:rPr lang="en-US" sz="2400" i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+ 1 – 10</a:t>
            </a:r>
          </a:p>
          <a:p>
            <a:pPr marL="814388" lvl="1" indent="-357188">
              <a:spcBef>
                <a:spcPct val="20000"/>
              </a:spcBef>
              <a:spcAft>
                <a:spcPts val="200"/>
              </a:spcAft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Sum up all 8 digits</a:t>
            </a:r>
          </a:p>
          <a:p>
            <a:pPr marL="814388" lvl="1" indent="-357188">
              <a:spcBef>
                <a:spcPts val="0"/>
              </a:spcBef>
              <a:spcAft>
                <a:spcPts val="200"/>
              </a:spcAft>
              <a:buFontTx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The control digit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is such that </a:t>
            </a:r>
            <a:r>
              <a:rPr lang="en-US" sz="2400" b="1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sum+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</a:t>
            </a:r>
            <a:r>
              <a:rPr 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is a multiple of 10</a:t>
            </a:r>
            <a:endParaRPr lang="en-US" sz="24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Next slide: example for ID 053326187</a:t>
            </a:r>
          </a:p>
          <a:p>
            <a:pPr marL="357188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69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E57F89D7-8301-4231-826C-6510E6B6FE4E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19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Example: 053326187</a:t>
            </a: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0486" name="TextBox 7"/>
          <p:cNvSpPr txBox="1">
            <a:spLocks noChangeArrowheads="1"/>
          </p:cNvSpPr>
          <p:nvPr/>
        </p:nvSpPr>
        <p:spPr bwMode="auto">
          <a:xfrm>
            <a:off x="304800" y="1981200"/>
            <a:ext cx="8686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0	5	3	3	2	6	1	8	7</a:t>
            </a:r>
            <a:endParaRPr 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7" name="TextBox 8"/>
          <p:cNvSpPr txBox="1">
            <a:spLocks noChangeArrowheads="1"/>
          </p:cNvSpPr>
          <p:nvPr/>
        </p:nvSpPr>
        <p:spPr bwMode="auto">
          <a:xfrm>
            <a:off x="381000" y="3378200"/>
            <a:ext cx="8686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0	1	3	6	2	3	1	7  =  23</a:t>
            </a:r>
            <a:endParaRPr lang="he-IL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8001000" y="1981200"/>
            <a:ext cx="609600" cy="609600"/>
          </a:xfrm>
          <a:prstGeom prst="rect">
            <a:avLst/>
          </a:prstGeom>
          <a:noFill/>
          <a:ln w="57150" algn="ctr">
            <a:solidFill>
              <a:srgbClr val="33CC33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0489" name="TextBox 10"/>
          <p:cNvSpPr txBox="1">
            <a:spLocks noChangeArrowheads="1"/>
          </p:cNvSpPr>
          <p:nvPr/>
        </p:nvSpPr>
        <p:spPr bwMode="auto">
          <a:xfrm>
            <a:off x="3962400" y="3352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0" name="TextBox 11"/>
          <p:cNvSpPr txBox="1">
            <a:spLocks noChangeArrowheads="1"/>
          </p:cNvSpPr>
          <p:nvPr/>
        </p:nvSpPr>
        <p:spPr bwMode="auto">
          <a:xfrm>
            <a:off x="4800600" y="3352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1" name="TextBox 12"/>
          <p:cNvSpPr txBox="1">
            <a:spLocks noChangeArrowheads="1"/>
          </p:cNvSpPr>
          <p:nvPr/>
        </p:nvSpPr>
        <p:spPr bwMode="auto">
          <a:xfrm>
            <a:off x="2971800" y="3352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2057400" y="3352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3" name="TextBox 14"/>
          <p:cNvSpPr txBox="1">
            <a:spLocks noChangeArrowheads="1"/>
          </p:cNvSpPr>
          <p:nvPr/>
        </p:nvSpPr>
        <p:spPr bwMode="auto">
          <a:xfrm>
            <a:off x="1143000" y="3352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4" name="TextBox 15"/>
          <p:cNvSpPr txBox="1">
            <a:spLocks noChangeArrowheads="1"/>
          </p:cNvSpPr>
          <p:nvPr/>
        </p:nvSpPr>
        <p:spPr bwMode="auto">
          <a:xfrm>
            <a:off x="5715000" y="3352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5" name="TextBox 16"/>
          <p:cNvSpPr txBox="1">
            <a:spLocks noChangeArrowheads="1"/>
          </p:cNvSpPr>
          <p:nvPr/>
        </p:nvSpPr>
        <p:spPr bwMode="auto">
          <a:xfrm>
            <a:off x="6705600" y="3352800"/>
            <a:ext cx="53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496" name="Straight Arrow Connector 18"/>
          <p:cNvCxnSpPr>
            <a:cxnSpLocks noChangeShapeType="1"/>
          </p:cNvCxnSpPr>
          <p:nvPr/>
        </p:nvCxnSpPr>
        <p:spPr bwMode="auto">
          <a:xfrm>
            <a:off x="1905000" y="2590800"/>
            <a:ext cx="0" cy="762000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cxnSp>
        <p:nvCxnSpPr>
          <p:cNvPr id="20497" name="Straight Arrow Connector 20"/>
          <p:cNvCxnSpPr>
            <a:cxnSpLocks noChangeShapeType="1"/>
          </p:cNvCxnSpPr>
          <p:nvPr/>
        </p:nvCxnSpPr>
        <p:spPr bwMode="auto">
          <a:xfrm>
            <a:off x="1905000" y="2590800"/>
            <a:ext cx="0" cy="838200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cxnSp>
        <p:nvCxnSpPr>
          <p:cNvPr id="20498" name="Straight Arrow Connector 22"/>
          <p:cNvCxnSpPr>
            <a:cxnSpLocks noChangeShapeType="1"/>
          </p:cNvCxnSpPr>
          <p:nvPr/>
        </p:nvCxnSpPr>
        <p:spPr bwMode="auto">
          <a:xfrm>
            <a:off x="1905000" y="2514600"/>
            <a:ext cx="0" cy="8382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499" name="Straight Arrow Connector 26"/>
          <p:cNvCxnSpPr>
            <a:cxnSpLocks noChangeShapeType="1"/>
          </p:cNvCxnSpPr>
          <p:nvPr/>
        </p:nvCxnSpPr>
        <p:spPr bwMode="auto">
          <a:xfrm>
            <a:off x="3733800" y="2514600"/>
            <a:ext cx="0" cy="8382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0" name="Straight Arrow Connector 27"/>
          <p:cNvCxnSpPr>
            <a:cxnSpLocks noChangeShapeType="1"/>
          </p:cNvCxnSpPr>
          <p:nvPr/>
        </p:nvCxnSpPr>
        <p:spPr bwMode="auto">
          <a:xfrm>
            <a:off x="5562600" y="2514600"/>
            <a:ext cx="0" cy="8382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1" name="Straight Arrow Connector 28"/>
          <p:cNvCxnSpPr>
            <a:cxnSpLocks noChangeShapeType="1"/>
          </p:cNvCxnSpPr>
          <p:nvPr/>
        </p:nvCxnSpPr>
        <p:spPr bwMode="auto">
          <a:xfrm>
            <a:off x="7391400" y="2514600"/>
            <a:ext cx="0" cy="8382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502" name="TextBox 29"/>
          <p:cNvSpPr txBox="1">
            <a:spLocks noChangeArrowheads="1"/>
          </p:cNvSpPr>
          <p:nvPr/>
        </p:nvSpPr>
        <p:spPr bwMode="auto">
          <a:xfrm>
            <a:off x="228600" y="4445000"/>
            <a:ext cx="8686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(23 + control_digit) % 10 = 0</a:t>
            </a:r>
            <a:endParaRPr 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04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145" y="990600"/>
            <a:ext cx="715665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>
              <a:spcBef>
                <a:spcPct val="5000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 big picture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828800" y="1447800"/>
            <a:ext cx="6513730" cy="2057400"/>
            <a:chOff x="1828800" y="1447800"/>
            <a:chExt cx="6513730" cy="20574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828800" y="1828800"/>
              <a:ext cx="5943600" cy="1296000"/>
            </a:xfrm>
            <a:prstGeom prst="rect">
              <a:avLst/>
            </a:prstGeom>
            <a:noFill/>
            <a:ln w="571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6990665" y="2153334"/>
              <a:ext cx="205740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>
                  <a:solidFill>
                    <a:srgbClr val="00B050"/>
                  </a:solidFill>
                </a:rPr>
                <a:t>Today</a:t>
              </a:r>
              <a:endParaRPr lang="he-IL" sz="36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17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658"/>
            <a:ext cx="7406640" cy="66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31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81200"/>
            <a:ext cx="5486400" cy="2771676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Testing..</a:t>
            </a:r>
          </a:p>
        </p:txBody>
      </p:sp>
    </p:spTree>
    <p:extLst>
      <p:ext uri="{BB962C8B-B14F-4D97-AF65-F5344CB8AC3E}">
        <p14:creationId xmlns:p14="http://schemas.microsoft.com/office/powerpoint/2010/main" val="1486029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C23AEA2D-A265-4519-80F3-DCCDE58F3D5C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22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RAID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1510" name="Rectangle 3"/>
          <p:cNvSpPr>
            <a:spLocks noChangeArrowheads="1"/>
          </p:cNvSpPr>
          <p:nvPr/>
        </p:nvSpPr>
        <p:spPr bwMode="auto">
          <a:xfrm>
            <a:off x="152400" y="10668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Redundant array of independent disks</a:t>
            </a:r>
          </a:p>
          <a:p>
            <a:pPr marL="357188" indent="-357188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en-US" sz="3200" dirty="0">
                <a:hlinkClick r:id="rId2"/>
              </a:rPr>
              <a:t>http://en.wikipedia.org/wiki/RAID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Add XOR disk</a:t>
            </a:r>
          </a:p>
          <a:p>
            <a:pPr marL="357188" indent="-357188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How to fix a flawed disk’s data?</a:t>
            </a:r>
          </a:p>
          <a:p>
            <a:pPr marL="357188" indent="-357188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g-raid_heade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3588562"/>
            <a:ext cx="4876800" cy="3000375"/>
          </a:xfrm>
          <a:prstGeom prst="rect">
            <a:avLst/>
          </a:prstGeom>
        </p:spPr>
      </p:pic>
      <p:pic>
        <p:nvPicPr>
          <p:cNvPr id="8" name="Picture 7" descr="raid-hard-drive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7400" y="38100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RAID – Example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176276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24000" y="2514600"/>
          <a:ext cx="6096000" cy="64008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524000" y="2895600"/>
          <a:ext cx="6096000" cy="64008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524000" y="21336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62000" y="13716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1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1764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2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21336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3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2526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4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" y="2907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72625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RAID – Control Disk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176276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24000" y="2514600"/>
          <a:ext cx="6096000" cy="64008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524000" y="2895600"/>
          <a:ext cx="6096000" cy="64008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524000" y="21336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62000" y="13716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1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1764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2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21336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3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2526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4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" y="2907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5</a:t>
            </a:r>
            <a:endParaRPr lang="he-IL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524000" y="32766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62000" y="3288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Disk 6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28800" y="3669268"/>
            <a:ext cx="510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XOR on data disks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151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RAID – Set Data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176276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24000" y="2514600"/>
          <a:ext cx="6096000" cy="64008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524000" y="2895600"/>
          <a:ext cx="6096000" cy="64008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524000" y="21336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339966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62000" y="13716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1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1764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2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21336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3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2526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4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" y="2907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5</a:t>
            </a:r>
            <a:endParaRPr lang="he-IL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524000" y="32766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339966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62000" y="3288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Disk 6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033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RAID – Disk 4 is Faulty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176276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24000" y="2514600"/>
          <a:ext cx="6096000" cy="64008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7030A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solidFill>
                            <a:srgbClr val="7030A0"/>
                          </a:solidFill>
                        </a:rPr>
                        <a:t>000</a:t>
                      </a:r>
                      <a:endParaRPr lang="he-IL" sz="1800" b="1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7030A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7030A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7030A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7030A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7030A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solidFill>
                            <a:srgbClr val="7030A0"/>
                          </a:solidFill>
                        </a:rPr>
                        <a:t>000</a:t>
                      </a:r>
                    </a:p>
                    <a:p>
                      <a:pPr algn="ctr" rtl="1"/>
                      <a:endParaRPr lang="he-IL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7030A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7030A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524000" y="2895600"/>
          <a:ext cx="6096000" cy="64008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524000" y="21336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339966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62000" y="13716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1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1764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2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21336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3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2526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4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" y="2907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5</a:t>
            </a:r>
            <a:endParaRPr lang="he-IL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524000" y="32766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339966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62000" y="3288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Disk 6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46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RAID – Fix Disk 4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176276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24000" y="25146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0070C0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0070C0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0070C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0070C0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0070C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0070C0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0070C0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524000" y="2895600"/>
          <a:ext cx="6096000" cy="64008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524000" y="21336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339966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62000" y="13716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1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1764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2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2133600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3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2526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4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" y="2907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Disk 5</a:t>
            </a:r>
            <a:endParaRPr lang="he-IL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524000" y="32766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339966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62000" y="3288268"/>
            <a:ext cx="838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Disk 6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5400000">
            <a:off x="5480566" y="2368034"/>
            <a:ext cx="5105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XOR on all other disks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808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Implementation (Top-Down)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3999"/>
            <a:ext cx="8503920" cy="448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37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76422"/>
            <a:ext cx="2743200" cy="6758387"/>
          </a:xfrm>
          <a:prstGeom prst="rect">
            <a:avLst/>
          </a:prstGeom>
        </p:spPr>
      </p:pic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0" y="0"/>
            <a:ext cx="198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4" name="Rectangle 3"/>
          <p:cNvSpPr/>
          <p:nvPr/>
        </p:nvSpPr>
        <p:spPr bwMode="auto">
          <a:xfrm>
            <a:off x="3200400" y="1219200"/>
            <a:ext cx="2819400" cy="325800"/>
          </a:xfrm>
          <a:prstGeom prst="rect">
            <a:avLst/>
          </a:prstGeom>
          <a:solidFill>
            <a:srgbClr val="FF0000">
              <a:alpha val="2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200400" y="3429000"/>
            <a:ext cx="2819400" cy="325800"/>
          </a:xfrm>
          <a:prstGeom prst="rect">
            <a:avLst/>
          </a:prstGeom>
          <a:solidFill>
            <a:srgbClr val="FF0000">
              <a:alpha val="2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200400" y="5617800"/>
            <a:ext cx="2819400" cy="325800"/>
          </a:xfrm>
          <a:prstGeom prst="rect">
            <a:avLst/>
          </a:prstGeom>
          <a:solidFill>
            <a:srgbClr val="FF0000">
              <a:alpha val="2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99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F021D73E-BE5B-409E-9BD3-15F894D58A12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3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152400" y="10668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Error detection / error correction</a:t>
            </a:r>
          </a:p>
          <a:p>
            <a:pPr marL="357188" indent="-357188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Card magic</a:t>
            </a:r>
          </a:p>
          <a:p>
            <a:pPr marL="357188" indent="-357188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ID (</a:t>
            </a:r>
            <a:r>
              <a:rPr lang="he-IL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ספרת ביקורת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57188" indent="-357188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RAID (redundant array of independent disks)</a:t>
            </a:r>
          </a:p>
          <a:p>
            <a:pPr marL="357188" indent="-357188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(yet another) Spell checker</a:t>
            </a:r>
          </a:p>
          <a:p>
            <a:pPr marL="357188" indent="-357188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42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Initialization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578" y="4953000"/>
            <a:ext cx="3469222" cy="18288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66795"/>
            <a:ext cx="8595360" cy="372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1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Setting Data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578" y="4953000"/>
            <a:ext cx="3469222" cy="18288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" y="1447800"/>
            <a:ext cx="8961120" cy="152240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9F533916-A94C-4281-A270-6BB6D6CA600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10" y="3200400"/>
            <a:ext cx="4555189" cy="3352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232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Fixing a Faulty Disk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" y="1365997"/>
            <a:ext cx="8961120" cy="31298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578" y="4953000"/>
            <a:ext cx="3469222" cy="18288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4611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>
              <a:spcBef>
                <a:spcPct val="5000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Nearest Neighbor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990600"/>
            <a:ext cx="8153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l" rtl="0">
              <a:spcBef>
                <a:spcPct val="20000"/>
              </a:spcBef>
              <a:buFontTx/>
              <a:buChar char="•"/>
            </a:pPr>
            <a:endParaRPr lang="en-US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357188" indent="-357188" algn="l" rtl="0">
              <a:spcBef>
                <a:spcPct val="20000"/>
              </a:spcBef>
              <a:buFontTx/>
              <a:buChar char="•"/>
            </a:pPr>
            <a:endParaRPr lang="en-US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pic>
        <p:nvPicPr>
          <p:cNvPr id="7" name="Picture 6" descr="band.r.lattice.kx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8700" y="1538287"/>
            <a:ext cx="3467100" cy="3781425"/>
          </a:xfrm>
          <a:prstGeom prst="rect">
            <a:avLst/>
          </a:prstGeom>
        </p:spPr>
      </p:pic>
      <p:pic>
        <p:nvPicPr>
          <p:cNvPr id="8" name="Picture 7" descr="tda0105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384" y="1011537"/>
            <a:ext cx="4038216" cy="516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4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>
              <a:spcBef>
                <a:spcPct val="5000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 Idea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990600"/>
            <a:ext cx="8153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l" rtl="0">
              <a:spcBef>
                <a:spcPct val="20000"/>
              </a:spcBef>
              <a:buFontTx/>
              <a:buChar char="•"/>
            </a:pPr>
            <a:endParaRPr lang="en-US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357188" indent="-357188" algn="l" rtl="0">
              <a:spcBef>
                <a:spcPct val="20000"/>
              </a:spcBef>
              <a:buFontTx/>
              <a:buChar char="•"/>
            </a:pPr>
            <a:endParaRPr lang="en-US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04800" y="9906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 eaLnBrk="0" hangingPunct="0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Given a word we would like to find the 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closest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correctly-spelled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word</a:t>
            </a:r>
          </a:p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b="1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Correctly-spelled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: predetermined list of “correct” words </a:t>
            </a:r>
          </a:p>
          <a:p>
            <a:pPr marL="342900" indent="-342900" algn="l" rtl="0" eaLnBrk="0" hangingPunct="0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Closest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800100" lvl="1" indent="-342900" eaLnBrk="0" hangingPunct="0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Nearest neighbor!</a:t>
            </a:r>
          </a:p>
          <a:p>
            <a:pPr marL="800100" lvl="1" indent="-342900" eaLnBrk="0" hangingPunct="0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But how to define a distance metric?</a:t>
            </a:r>
          </a:p>
          <a:p>
            <a:pPr marL="800100" lvl="1" indent="-342900" eaLnBrk="0" hangingPunct="0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How to do it efficiently?</a:t>
            </a:r>
            <a:endParaRPr lang="en-US" sz="3200" dirty="0">
              <a:solidFill>
                <a:srgbClr val="33CC33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 eaLnBrk="0" hangingPunct="0">
              <a:spcBef>
                <a:spcPct val="20000"/>
              </a:spcBef>
              <a:spcAft>
                <a:spcPts val="600"/>
              </a:spcAft>
            </a:pPr>
            <a:endParaRPr lang="he-IL" sz="3200" dirty="0">
              <a:solidFill>
                <a:srgbClr val="003399"/>
              </a:solidFill>
              <a:latin typeface="Arial Narrow" pitchFamily="34" charset="0"/>
            </a:endParaRPr>
          </a:p>
          <a:p>
            <a:pPr marL="342900" indent="-342900" algn="l" rtl="0" eaLnBrk="0" hangingPunct="0">
              <a:spcBef>
                <a:spcPct val="20000"/>
              </a:spcBef>
              <a:buFont typeface="Wingdings" pitchFamily="2" charset="2"/>
              <a:buNone/>
            </a:pPr>
            <a:endParaRPr lang="en-US" sz="3200" dirty="0">
              <a:solidFill>
                <a:srgbClr val="003399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723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Hamming Distance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990600"/>
            <a:ext cx="8153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l" rtl="0">
              <a:spcBef>
                <a:spcPct val="20000"/>
              </a:spcBef>
              <a:buFontTx/>
              <a:buChar char="•"/>
            </a:pPr>
            <a:endParaRPr lang="en-US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357188" indent="-357188" algn="l" rtl="0">
              <a:spcBef>
                <a:spcPct val="20000"/>
              </a:spcBef>
              <a:buFontTx/>
              <a:buChar char="•"/>
            </a:pPr>
            <a:endParaRPr lang="en-US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04800" y="1676400"/>
            <a:ext cx="8686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Hamming distance, </a:t>
            </a:r>
            <a:r>
              <a:rPr lang="en-US" sz="2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http://en.wikipedia.org/wiki/Hamming_distance</a:t>
            </a:r>
            <a:endParaRPr lang="en-US" sz="20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Hamming distance between two strings of equal length is the number of positions at which the corresponding symbols are different</a:t>
            </a:r>
          </a:p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Examples: the Hamming distance between </a:t>
            </a:r>
            <a:endParaRPr lang="he-IL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 eaLnBrk="0" hangingPunct="0">
              <a:spcBef>
                <a:spcPct val="20000"/>
              </a:spcBef>
              <a:buFont typeface="Wingdings" pitchFamily="2" charset="2"/>
              <a:buNone/>
            </a:pPr>
            <a:endParaRPr lang="en-US" sz="3200" dirty="0">
              <a:solidFill>
                <a:srgbClr val="003399"/>
              </a:solidFill>
              <a:latin typeface="Arial Narrow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572000"/>
            <a:ext cx="445242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0280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Hamming Distance Implementation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09600" y="990600"/>
            <a:ext cx="8153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l" rtl="0">
              <a:spcBef>
                <a:spcPct val="20000"/>
              </a:spcBef>
              <a:buFontTx/>
              <a:buChar char="•"/>
            </a:pPr>
            <a:endParaRPr lang="en-US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357188" indent="-357188" algn="l" rtl="0">
              <a:spcBef>
                <a:spcPct val="20000"/>
              </a:spcBef>
              <a:buFontTx/>
              <a:buChar char="•"/>
            </a:pPr>
            <a:endParaRPr lang="en-US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81200"/>
            <a:ext cx="6400800" cy="324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9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2055D578-5982-482E-81F7-A664D25C3155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4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Card magic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1828800" y="442984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1371600" y="6189470"/>
            <a:ext cx="63979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Source: </a:t>
            </a:r>
            <a:r>
              <a:rPr lang="en-US" dirty="0">
                <a:hlinkClick r:id="rId2"/>
              </a:rPr>
              <a:t>http://csu-il.blogspot.co.il/2008/03/blog-post_365.html</a:t>
            </a:r>
            <a:endParaRPr lang="he-IL" dirty="0"/>
          </a:p>
        </p:txBody>
      </p:sp>
      <p:sp>
        <p:nvSpPr>
          <p:cNvPr id="2" name="TextBox 1"/>
          <p:cNvSpPr txBox="1"/>
          <p:nvPr/>
        </p:nvSpPr>
        <p:spPr>
          <a:xfrm>
            <a:off x="76200" y="685800"/>
            <a:ext cx="8839200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Each card has two sides: </a:t>
            </a:r>
            <a:r>
              <a:rPr lang="en-US" sz="2400" b="1" dirty="0">
                <a:solidFill>
                  <a:srgbClr val="0000FF"/>
                </a:solidFill>
              </a:rPr>
              <a:t>0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00FF"/>
                </a:solidFill>
              </a:rPr>
              <a:t>1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The magician arranges cards in a square, then looks away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An audience member flips one of the cards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The magician turns back, and reveals which card was flipped</a:t>
            </a:r>
            <a:endParaRPr lang="he-IL" sz="2400" dirty="0"/>
          </a:p>
        </p:txBody>
      </p:sp>
      <p:pic>
        <p:nvPicPr>
          <p:cNvPr id="1026" name="Picture 2" descr="C:\Users\Inon\Downloads\MC90011617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86840"/>
            <a:ext cx="2180234" cy="296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 bwMode="auto">
          <a:xfrm>
            <a:off x="1143000" y="3276600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695450" y="3276600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247900" y="3276600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2800350" y="3276600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352800" y="3276600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143000" y="3875961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695450" y="3875961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247900" y="3875961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800350" y="3875961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3352800" y="3875961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1143000" y="4485561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1695450" y="4485561"/>
            <a:ext cx="346194" cy="401479"/>
          </a:xfrm>
          <a:prstGeom prst="roundRect">
            <a:avLst/>
          </a:prstGeom>
          <a:solidFill>
            <a:srgbClr val="FF99FF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2247900" y="4485561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2800350" y="4485561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3352800" y="4485561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1143000" y="5115640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1695450" y="5115640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2247900" y="5115640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2800350" y="5115640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3352800" y="5115640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1143000" y="5715001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1695450" y="5715001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2247900" y="5715001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2800350" y="5715001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3352800" y="5715001"/>
            <a:ext cx="346194" cy="401479"/>
          </a:xfrm>
          <a:prstGeom prst="roundRect">
            <a:avLst/>
          </a:prstGeom>
          <a:solidFill>
            <a:schemeClr val="accent1"/>
          </a:solidFill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49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E91D5954-3478-4E0F-ABE9-0D272C9D540D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5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Mind reading card trick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8438" name="Rectangle 3"/>
          <p:cNvSpPr>
            <a:spLocks noChangeArrowheads="1"/>
          </p:cNvSpPr>
          <p:nvPr/>
        </p:nvSpPr>
        <p:spPr bwMode="auto">
          <a:xfrm>
            <a:off x="152400" y="10668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Error correction / error identification</a:t>
            </a:r>
          </a:p>
          <a:p>
            <a:pPr marL="357188" indent="-357188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Error correcting for one card flip</a:t>
            </a:r>
          </a:p>
          <a:p>
            <a:pPr marL="357188" indent="-357188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What if 2 cards flip? 3? 4?</a:t>
            </a:r>
          </a:p>
          <a:p>
            <a:pPr marL="357188" indent="-357188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Applications:</a:t>
            </a:r>
          </a:p>
          <a:p>
            <a:pPr marL="814388" lvl="1" indent="-357188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Messages between computers</a:t>
            </a:r>
          </a:p>
          <a:p>
            <a:pPr marL="814388" lvl="1" indent="-357188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Hard disk drive</a:t>
            </a:r>
          </a:p>
          <a:p>
            <a:pPr marL="814388" lvl="1" indent="-357188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CD</a:t>
            </a:r>
          </a:p>
          <a:p>
            <a:pPr marL="814388" lvl="1" indent="-357188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Barcode</a:t>
            </a:r>
          </a:p>
          <a:p>
            <a:pPr marL="814388" lvl="1" indent="-357188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Spelling 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corraction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95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/>
          <a:lstStyle/>
          <a:p>
            <a:pPr rtl="0"/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XOR – exclusive 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534744"/>
          </a:xfrm>
        </p:spPr>
        <p:txBody>
          <a:bodyPr>
            <a:noAutofit/>
          </a:bodyPr>
          <a:lstStyle/>
          <a:p>
            <a:pPr algn="l" rt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Logic operator on 2 arguments</a:t>
            </a:r>
          </a:p>
          <a:p>
            <a:pPr algn="l" rt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“One or the other but not both“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Returns: 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- one argument is True and other is False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- both arguments are True or both are False</a:t>
            </a:r>
          </a:p>
          <a:p>
            <a:pPr algn="l" rt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(for </a:t>
            </a:r>
            <a:r>
              <a:rPr lang="en-US" sz="2400" dirty="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statements)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l" rt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I’m happy XOR I’m sad</a:t>
            </a:r>
          </a:p>
          <a:p>
            <a:pPr lvl="1" algn="l" rt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It’s raining XOR it’s not raining</a:t>
            </a:r>
          </a:p>
          <a:p>
            <a:pPr algn="l" rtl="0"/>
            <a:r>
              <a:rPr lang="en-US" sz="2800" dirty="0">
                <a:latin typeface="Times New Roman" pitchFamily="18" charset="0"/>
                <a:cs typeface="Times New Roman" pitchFamily="18" charset="0"/>
                <a:hlinkClick r:id="rId3"/>
              </a:rPr>
              <a:t>http://en.wikipedia.org/wiki/Exclusive_or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67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/>
          <a:lstStyle/>
          <a:p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XOR – Exclusive 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458200" cy="5835352"/>
          </a:xfrm>
        </p:spPr>
        <p:txBody>
          <a:bodyPr>
            <a:noAutofit/>
          </a:bodyPr>
          <a:lstStyle/>
          <a:p>
            <a:pPr algn="l" rt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“One or the other but not both“</a:t>
            </a:r>
          </a:p>
          <a:p>
            <a:pPr algn="l" rt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Bitwise operation (Python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^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algn="l" rt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Returns 1 if the bits are different, 0 if bits are identical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 XOR 1 = 0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 XOR 0 = 1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XOR 1 = 1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XOR 0 = 0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1110 XOR 1001 = 0111 </a:t>
            </a:r>
          </a:p>
          <a:p>
            <a:pPr algn="l" rt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Equivalent to addition without carry</a:t>
            </a:r>
          </a:p>
          <a:p>
            <a:pPr algn="l" rt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Useful to calculate parity bit:</a:t>
            </a:r>
          </a:p>
          <a:p>
            <a:pPr algn="l" rt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 XOR 1 XOR 0 XOR 1 XOR 0 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means TOTOAL odd number of ones</a:t>
            </a:r>
          </a:p>
        </p:txBody>
      </p:sp>
    </p:spTree>
    <p:extLst>
      <p:ext uri="{BB962C8B-B14F-4D97-AF65-F5344CB8AC3E}">
        <p14:creationId xmlns:p14="http://schemas.microsoft.com/office/powerpoint/2010/main" val="208255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/>
          <a:lstStyle/>
          <a:p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XOR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458200" cy="583535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8E32694B-62B0-4AAD-94EB-E6DC13805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447800"/>
            <a:ext cx="4791343" cy="4362450"/>
          </a:xfrm>
          <a:prstGeom prst="rect">
            <a:avLst/>
          </a:prstGeom>
        </p:spPr>
      </p:pic>
      <p:sp>
        <p:nvSpPr>
          <p:cNvPr id="5" name="הסבר אליפטי 8">
            <a:extLst>
              <a:ext uri="{FF2B5EF4-FFF2-40B4-BE49-F238E27FC236}">
                <a16:creationId xmlns:a16="http://schemas.microsoft.com/office/drawing/2014/main" id="{D87A850E-29E0-45A7-83E8-66C8997C8865}"/>
              </a:ext>
            </a:extLst>
          </p:cNvPr>
          <p:cNvSpPr/>
          <p:nvPr/>
        </p:nvSpPr>
        <p:spPr bwMode="auto">
          <a:xfrm>
            <a:off x="4419600" y="5191818"/>
            <a:ext cx="1300792" cy="436763"/>
          </a:xfrm>
          <a:prstGeom prst="wedgeEllipseCallout">
            <a:avLst>
              <a:gd name="adj1" fmla="val -79861"/>
              <a:gd name="adj2" fmla="val 11071"/>
            </a:avLst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>
              <a:spcBef>
                <a:spcPct val="0"/>
              </a:spcBef>
            </a:pPr>
            <a:r>
              <a:rPr lang="en-US" sz="1200" b="1" dirty="0">
                <a:solidFill>
                  <a:prstClr val="white"/>
                </a:solidFill>
                <a:latin typeface="Times New Roman (Hebrew)" charset="0"/>
              </a:rPr>
              <a:t>Odd number</a:t>
            </a:r>
          </a:p>
          <a:p>
            <a:pPr algn="ctr" defTabSz="685800" eaLnBrk="0" hangingPunct="0">
              <a:spcBef>
                <a:spcPct val="0"/>
              </a:spcBef>
            </a:pPr>
            <a:r>
              <a:rPr lang="en-US" sz="1200" b="1" dirty="0">
                <a:solidFill>
                  <a:prstClr val="white"/>
                </a:solidFill>
                <a:latin typeface="Times New Roman (Hebrew)" charset="0"/>
              </a:rPr>
              <a:t>of ones</a:t>
            </a:r>
          </a:p>
        </p:txBody>
      </p:sp>
      <p:sp>
        <p:nvSpPr>
          <p:cNvPr id="6" name="הסבר אליפטי 8">
            <a:extLst>
              <a:ext uri="{FF2B5EF4-FFF2-40B4-BE49-F238E27FC236}">
                <a16:creationId xmlns:a16="http://schemas.microsoft.com/office/drawing/2014/main" id="{FD4AB26E-624A-4F03-BB39-7E61547B5A17}"/>
              </a:ext>
            </a:extLst>
          </p:cNvPr>
          <p:cNvSpPr/>
          <p:nvPr/>
        </p:nvSpPr>
        <p:spPr bwMode="auto">
          <a:xfrm>
            <a:off x="4031275" y="3629025"/>
            <a:ext cx="1300792" cy="436763"/>
          </a:xfrm>
          <a:prstGeom prst="wedgeEllipseCallout">
            <a:avLst>
              <a:gd name="adj1" fmla="val -79861"/>
              <a:gd name="adj2" fmla="val 11071"/>
            </a:avLst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>
              <a:spcBef>
                <a:spcPct val="0"/>
              </a:spcBef>
            </a:pPr>
            <a:r>
              <a:rPr lang="en-US" sz="1200" b="1" dirty="0">
                <a:solidFill>
                  <a:prstClr val="white"/>
                </a:solidFill>
                <a:latin typeface="Times New Roman (Hebrew)" charset="0"/>
              </a:rPr>
              <a:t>Even  number</a:t>
            </a:r>
          </a:p>
          <a:p>
            <a:pPr algn="ctr" defTabSz="685800" eaLnBrk="0" hangingPunct="0">
              <a:spcBef>
                <a:spcPct val="0"/>
              </a:spcBef>
            </a:pPr>
            <a:r>
              <a:rPr lang="en-US" sz="1200" b="1" dirty="0">
                <a:solidFill>
                  <a:prstClr val="white"/>
                </a:solidFill>
                <a:latin typeface="Times New Roman (Hebrew)" charset="0"/>
              </a:rPr>
              <a:t>of ones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0EB93F37-87B4-4C22-9C93-76F9023D81BC}"/>
              </a:ext>
            </a:extLst>
          </p:cNvPr>
          <p:cNvSpPr/>
          <p:nvPr/>
        </p:nvSpPr>
        <p:spPr>
          <a:xfrm>
            <a:off x="4419600" y="1079766"/>
            <a:ext cx="4572000" cy="12526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7188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A^0 = A</a:t>
            </a:r>
          </a:p>
          <a:p>
            <a:pPr marL="357188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A^1 = not(A)</a:t>
            </a:r>
          </a:p>
        </p:txBody>
      </p:sp>
    </p:spTree>
    <p:extLst>
      <p:ext uri="{BB962C8B-B14F-4D97-AF65-F5344CB8AC3E}">
        <p14:creationId xmlns:p14="http://schemas.microsoft.com/office/powerpoint/2010/main" val="305976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/>
          <a:lstStyle/>
          <a:p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XOR For </a:t>
            </a:r>
            <a:r>
              <a:rPr lang="en-US" kern="1200" dirty="0" err="1">
                <a:latin typeface="Times New Roman" pitchFamily="18" charset="0"/>
                <a:ea typeface="+mn-ea"/>
                <a:cs typeface="Times New Roman" pitchFamily="18" charset="0"/>
              </a:rPr>
              <a:t>Ints</a:t>
            </a:r>
            <a:endParaRPr lang="en-US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458200" cy="583535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D303ED8-EEC3-4853-A39A-B2278D212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668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What is XOR for non-binary values?</a:t>
            </a:r>
          </a:p>
          <a:p>
            <a:pPr marL="357188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XOR all the bits, get a new integer</a:t>
            </a:r>
          </a:p>
          <a:p>
            <a:pPr marL="814388" lvl="1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Present the </a:t>
            </a:r>
            <a:r>
              <a:rPr lang="en-US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ingeter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814388" lvl="1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E.g. :  6 ^ 5 = 110 ^ 101 = 011</a:t>
            </a:r>
          </a:p>
          <a:p>
            <a:pPr marL="814388" lvl="1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357188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2^5 = 010 ^ 101 = 111 =(7)</a:t>
            </a: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70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65125</TotalTime>
  <Words>1150</Words>
  <Application>Microsoft Office PowerPoint</Application>
  <PresentationFormat>‫הצגה על המסך (4:3)</PresentationFormat>
  <Paragraphs>507</Paragraphs>
  <Slides>36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36</vt:i4>
      </vt:variant>
    </vt:vector>
  </HeadingPairs>
  <TitlesOfParts>
    <vt:vector size="43" baseType="lpstr">
      <vt:lpstr>Arial</vt:lpstr>
      <vt:lpstr>Arial Narrow</vt:lpstr>
      <vt:lpstr>Times New Roman</vt:lpstr>
      <vt:lpstr>Times New Roman (Hebrew)</vt:lpstr>
      <vt:lpstr>Wingdings</vt:lpstr>
      <vt:lpstr>Default Design</vt:lpstr>
      <vt:lpstr>Custom Design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XOR – exclusive Or</vt:lpstr>
      <vt:lpstr>XOR – Exclusive Or</vt:lpstr>
      <vt:lpstr>XOR Examples</vt:lpstr>
      <vt:lpstr>XOR For Ints</vt:lpstr>
      <vt:lpstr>XOR Example – swap 2 vars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Engineers - Lesson 3</dc:title>
  <dc:creator>Dvir Netanely</dc:creator>
  <cp:lastModifiedBy>Ami Hauptman</cp:lastModifiedBy>
  <cp:revision>1445</cp:revision>
  <dcterms:created xsi:type="dcterms:W3CDTF">2007-03-25T12:09:30Z</dcterms:created>
  <dcterms:modified xsi:type="dcterms:W3CDTF">2019-11-01T01:17:15Z</dcterms:modified>
</cp:coreProperties>
</file>