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5"/>
  </p:notesMasterIdLst>
  <p:sldIdLst>
    <p:sldId id="514" r:id="rId5"/>
    <p:sldId id="261" r:id="rId6"/>
    <p:sldId id="486" r:id="rId7"/>
    <p:sldId id="487" r:id="rId8"/>
    <p:sldId id="404" r:id="rId9"/>
    <p:sldId id="482" r:id="rId10"/>
    <p:sldId id="405" r:id="rId11"/>
    <p:sldId id="406" r:id="rId12"/>
    <p:sldId id="488" r:id="rId13"/>
    <p:sldId id="484" r:id="rId14"/>
    <p:sldId id="489" r:id="rId15"/>
    <p:sldId id="516" r:id="rId16"/>
    <p:sldId id="483" r:id="rId17"/>
    <p:sldId id="407" r:id="rId18"/>
    <p:sldId id="490" r:id="rId19"/>
    <p:sldId id="485" r:id="rId20"/>
    <p:sldId id="410" r:id="rId21"/>
    <p:sldId id="408" r:id="rId22"/>
    <p:sldId id="409" r:id="rId23"/>
    <p:sldId id="515" r:id="rId24"/>
    <p:sldId id="491" r:id="rId25"/>
    <p:sldId id="517" r:id="rId26"/>
    <p:sldId id="495" r:id="rId27"/>
    <p:sldId id="562" r:id="rId28"/>
    <p:sldId id="518" r:id="rId29"/>
    <p:sldId id="497" r:id="rId30"/>
    <p:sldId id="498" r:id="rId31"/>
    <p:sldId id="420" r:id="rId32"/>
    <p:sldId id="421" r:id="rId33"/>
    <p:sldId id="524" r:id="rId34"/>
    <p:sldId id="525" r:id="rId35"/>
    <p:sldId id="519" r:id="rId36"/>
    <p:sldId id="520" r:id="rId37"/>
    <p:sldId id="521" r:id="rId38"/>
    <p:sldId id="422" r:id="rId39"/>
    <p:sldId id="423" r:id="rId40"/>
    <p:sldId id="424" r:id="rId41"/>
    <p:sldId id="425" r:id="rId42"/>
    <p:sldId id="426" r:id="rId43"/>
    <p:sldId id="563" r:id="rId4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61" autoAdjust="0"/>
    <p:restoredTop sz="94660"/>
  </p:normalViewPr>
  <p:slideViewPr>
    <p:cSldViewPr>
      <p:cViewPr varScale="1">
        <p:scale>
          <a:sx n="81" d="100"/>
          <a:sy n="81" d="100"/>
        </p:scale>
        <p:origin x="136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29DC15A-4090-4097-B794-ABA400674127}" type="datetimeFigureOut">
              <a:rPr lang="he-IL" smtClean="0"/>
              <a:pPr/>
              <a:t>ג'/חשון/תש"פ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510FA5D-1FFF-4518-96EB-73C8511A847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94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D2829-0685-41A5-8D0F-226944529476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8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489" y="8685849"/>
            <a:ext cx="2971908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582" tIns="43791" rIns="87582" bIns="43791" anchor="b"/>
          <a:lstStyle/>
          <a:p>
            <a:fld id="{816DC73B-CE9C-4F52-AE2C-1C31443EABCC}" type="slidenum">
              <a:rPr lang="he-IL" sz="1100" smtClean="0">
                <a:solidFill>
                  <a:prstClr val="black"/>
                </a:solidFill>
              </a:rPr>
              <a:pPr/>
              <a:t>12</a:t>
            </a:fld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60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4489" y="8685849"/>
            <a:ext cx="2971908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582" tIns="43791" rIns="87582" bIns="43791" anchor="b"/>
          <a:lstStyle/>
          <a:p>
            <a:fld id="{C8F72384-1D93-4301-BA19-6BADEE07A32E}" type="slidenum">
              <a:rPr lang="he-IL" sz="1100" smtClean="0">
                <a:solidFill>
                  <a:prstClr val="black"/>
                </a:solidFill>
              </a:rPr>
              <a:pPr/>
              <a:t>13</a:t>
            </a:fld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71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FA5D-1FFF-4518-96EB-73C8511A8473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137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B65F7-EFA5-49A9-B9F6-40F4DECE6DB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40162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653" tIns="46828" rIns="93653" bIns="46828"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43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B65F7-EFA5-49A9-B9F6-40F4DECE6DB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6763"/>
            <a:ext cx="5119687" cy="3840162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653" tIns="46828" rIns="93653" bIns="46828"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271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489" y="8685849"/>
            <a:ext cx="2971908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582" tIns="43791" rIns="87582" bIns="43791" anchor="b"/>
          <a:lstStyle/>
          <a:p>
            <a:fld id="{B5C65547-B412-45EE-A8C2-9F96D4EC99B3}" type="slidenum">
              <a:rPr lang="he-IL" sz="1100" smtClean="0">
                <a:solidFill>
                  <a:prstClr val="black"/>
                </a:solidFill>
              </a:rPr>
              <a:pPr/>
              <a:t>6</a:t>
            </a:fld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1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50C34-FBA6-4FE7-8D37-0AD39A8E980D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2108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4021165" y="9721817"/>
            <a:ext cx="3076475" cy="51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78" tIns="47439" rIns="94878" bIns="47439" anchor="b"/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E05B6513-14EB-445B-BFAA-F71D231E2538}" type="slidenum">
              <a:rPr lang="he-IL" sz="1200" smtClean="0">
                <a:solidFill>
                  <a:prstClr val="black"/>
                </a:solidFill>
                <a:latin typeface="Arial" pitchFamily="34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1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489" y="8685849"/>
            <a:ext cx="2971908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582" tIns="43791" rIns="87582" bIns="43791" anchor="b"/>
          <a:lstStyle/>
          <a:p>
            <a:fld id="{816DC73B-CE9C-4F52-AE2C-1C31443EABCC}" type="slidenum">
              <a:rPr lang="he-IL" sz="1100" smtClean="0">
                <a:solidFill>
                  <a:prstClr val="black"/>
                </a:solidFill>
              </a:rPr>
              <a:pPr/>
              <a:t>10</a:t>
            </a:fld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22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4021165" y="9721817"/>
            <a:ext cx="3076475" cy="51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78" tIns="47439" rIns="94878" bIns="47439" anchor="b"/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B5C65547-B412-45EE-A8C2-9F96D4EC99B3}" type="slidenum">
              <a:rPr lang="he-IL" sz="1200" smtClean="0">
                <a:solidFill>
                  <a:prstClr val="black"/>
                </a:solidFill>
                <a:latin typeface="Arial" pitchFamily="34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22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5FBC-06D1-4C64-9A6E-2B81FB3E46B1}" type="datetime8">
              <a:rPr lang="he-IL" smtClean="0"/>
              <a:t>01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74B7-8322-4F0A-92B8-F2390D0C69A6}" type="datetime8">
              <a:rPr lang="he-IL" smtClean="0"/>
              <a:t>01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6032-37AF-4F0C-A006-C77633C6E52F}" type="datetime8">
              <a:rPr lang="he-IL" smtClean="0"/>
              <a:t>01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160E-AC91-4557-8CB1-32A2BED6B838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044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81F4-7DA2-43F0-9B53-60C8D3EB6536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11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9E0-FFB3-478D-954F-839AD05BDF45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58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9983-DB15-49BA-9288-3F669198F2E0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4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E910-739C-4E83-92F4-432710B91170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83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8C6-C487-48A1-8C33-E8BC422A8D8B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124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BE6F-001A-4255-B1CD-C92FE9BB7F89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03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BF39-1F09-4E85-903C-0089B734B8D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6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0" algn="l" rtl="0">
              <a:buNone/>
              <a:defRPr/>
            </a:lvl1pPr>
            <a:lvl2pPr indent="0" algn="l" rtl="0">
              <a:defRPr/>
            </a:lvl2pPr>
            <a:lvl3pPr indent="0" algn="l" rtl="0">
              <a:defRPr/>
            </a:lvl3pPr>
            <a:lvl4pPr indent="0" algn="l" rtl="0">
              <a:defRPr/>
            </a:lvl4pPr>
            <a:lvl5pPr indent="0" algn="l" rtl="0">
              <a:defRPr/>
            </a:lvl5pPr>
          </a:lstStyle>
          <a:p>
            <a:pPr lvl="0"/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AC-6595-4D41-AC37-00DC4B2C5E19}" type="datetime8">
              <a:rPr lang="he-IL" smtClean="0"/>
              <a:t>01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2379-A18A-44BD-813A-2EDF21FCD513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84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BC97-D5EC-41B8-BACD-F86A8724709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36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8C0E-4A3C-4619-AF9D-396AC3A31034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00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8F46A-9535-4F84-B2B4-B921B61960CE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C3EC3-1E3D-4E94-A664-C99AB98E9AB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01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26494-C654-4225-B6D5-A844F837F155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77679-9071-4B88-AF75-F8DDC3CE368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64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314F4-FA1E-4BD6-8912-F428739146D6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4015-8B01-400C-9EAA-2B06770FC6A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8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257FC-84C4-4B3F-B600-E125682CC5AA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42CFA-6EC9-4FDB-B069-FCAE836134A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671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1418-DE39-4CE1-891A-81995EDA2C83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96EEF-B72F-42A3-A317-692CFB7D91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601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09E24-E042-48CF-8E97-86C349CB66E9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66DC-AB11-4D0F-8F5E-195E82F5B42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58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C6E13-887A-43BC-A344-7BF1E4370BE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8EE2C-175B-406D-BE8D-C99C7EA04F2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2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167F-C018-414C-9845-5C8F75B76ECE}" type="datetime8">
              <a:rPr lang="he-IL" smtClean="0"/>
              <a:t>01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0233E-1E15-4C23-A3FE-570C2202B562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A88C4-8D5D-4846-A470-CD89E638C47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11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0F7AD-58F5-4F65-B46E-463B2AC9A7BF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83C27-1CBF-4E80-8A18-69EF6BEF1FF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CDFC1-8521-42B0-9C47-195138FB0C22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52A92-8A86-4289-B81A-8A5D923E96B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00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EC03F-10E4-4405-9BBC-B1BBD3061DFE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502F2-E939-4A39-99A6-1EAA1851736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810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354EE-DD09-4D26-8AD3-5842131D2AC9}" type="datetime8">
              <a:rPr lang="he-IL" smtClean="0">
                <a:solidFill>
                  <a:srgbClr val="000000"/>
                </a:solidFill>
              </a:rPr>
              <a:t>01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B7DB8-8E5B-40A8-8775-0117265953C6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2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3E2AC-4989-4839-B884-AC0701AE7CEA}" type="datetime8">
              <a:rPr lang="he-IL" smtClean="0">
                <a:solidFill>
                  <a:srgbClr val="000000"/>
                </a:solidFill>
              </a:rPr>
              <a:t>01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06A8E-AE48-4E93-BFB0-F161C97EA72B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850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9A280-7B71-4FDC-8C66-E11A8B8EC512}" type="datetime8">
              <a:rPr lang="he-IL" smtClean="0">
                <a:solidFill>
                  <a:srgbClr val="000000"/>
                </a:solidFill>
              </a:rPr>
              <a:t>01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F0C7B-3AEB-4255-B484-419F606C6F69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451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9451-F748-4EAF-915F-858EEDA739DE}" type="datetime8">
              <a:rPr lang="he-IL" smtClean="0">
                <a:solidFill>
                  <a:srgbClr val="000000"/>
                </a:solidFill>
              </a:rPr>
              <a:t>01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D896A-0C75-4D9D-B714-615D7B262745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970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CC52F-A2AF-4471-BBA2-EF361BA1DCEC}" type="datetime8">
              <a:rPr lang="he-IL" smtClean="0">
                <a:solidFill>
                  <a:srgbClr val="000000"/>
                </a:solidFill>
              </a:rPr>
              <a:t>01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2F11A-B19B-4F8D-9DA2-B990E01DED80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03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7EE6-B5EB-4666-9D38-1CBFF4BC3A68}" type="datetime8">
              <a:rPr lang="he-IL" smtClean="0">
                <a:solidFill>
                  <a:srgbClr val="000000"/>
                </a:solidFill>
              </a:rPr>
              <a:t>01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FD4B9-01EF-4FF3-88E9-22CAF5570A43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2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1B43-67E0-421A-84E9-3D1E8F9E6D8A}" type="datetime8">
              <a:rPr lang="he-IL" smtClean="0"/>
              <a:t>01 נובמבר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AE5CC-EF1A-4731-8D70-E661CE8EB88F}" type="datetime8">
              <a:rPr lang="he-IL" smtClean="0">
                <a:solidFill>
                  <a:srgbClr val="000000"/>
                </a:solidFill>
              </a:rPr>
              <a:t>01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D69EF-0536-4D49-A76E-07D085D7C9BA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167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4814-9DEC-4533-BC8D-36DD614C76F3}" type="datetime8">
              <a:rPr lang="he-IL" smtClean="0">
                <a:solidFill>
                  <a:srgbClr val="000000"/>
                </a:solidFill>
              </a:rPr>
              <a:t>01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40EDC-026E-4009-8F9D-BB4967A69E66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594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44B77-E108-49BB-812B-4E84DCD6D35C}" type="datetime8">
              <a:rPr lang="he-IL" smtClean="0">
                <a:solidFill>
                  <a:srgbClr val="000000"/>
                </a:solidFill>
              </a:rPr>
              <a:t>01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B6B0A-FEF7-4235-B165-E04878985E3B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8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9C07C-72E4-4344-A7C8-B9CF1179DA56}" type="datetime8">
              <a:rPr lang="he-IL" smtClean="0">
                <a:solidFill>
                  <a:srgbClr val="000000"/>
                </a:solidFill>
              </a:rPr>
              <a:t>01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E6761-218F-45AB-BF6A-41B51ABA74EE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587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7F329-2579-439E-A25B-A7AB7637BE1D}" type="datetime8">
              <a:rPr lang="he-IL" smtClean="0">
                <a:solidFill>
                  <a:srgbClr val="000000"/>
                </a:solidFill>
              </a:rPr>
              <a:t>01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3B597-B8BE-494B-AA23-CA8843A0C6AC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908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9FAB5-D343-4329-9665-DBD9D1C0D596}" type="datetime8">
              <a:rPr lang="he-IL" smtClean="0">
                <a:solidFill>
                  <a:srgbClr val="000000"/>
                </a:solidFill>
              </a:rPr>
              <a:t>01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7C8F4-833C-45CF-AC66-E15D50FE915F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778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460C-54A8-4B5C-8045-AE7E0C963E3F}" type="datetime8">
              <a:rPr lang="he-IL" smtClean="0">
                <a:solidFill>
                  <a:srgbClr val="000000"/>
                </a:solidFill>
              </a:rPr>
              <a:t>01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A6C5C-E75B-4E82-966B-728C1DB1CB7E}" type="slidenum">
              <a:rPr lang="ar-S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6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CCF4-3E33-4D37-83B9-4066393A61D6}" type="datetime8">
              <a:rPr lang="he-IL" smtClean="0"/>
              <a:t>01 נובמבר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0CA2-4737-4590-8274-7B81030039AB}" type="datetime8">
              <a:rPr lang="he-IL" smtClean="0"/>
              <a:t>01 נובמבר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0F16-F52B-4DAC-AB0E-6D2C365EFE88}" type="datetime8">
              <a:rPr lang="he-IL" smtClean="0"/>
              <a:t>01 נובמבר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86C3-1894-4837-B615-38DC0A3F0CA8}" type="datetime8">
              <a:rPr lang="he-IL" smtClean="0"/>
              <a:t>01 נובמבר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0705-BB8D-434B-921A-0C1AE9625FCA}" type="datetime8">
              <a:rPr lang="he-IL" smtClean="0"/>
              <a:t>01 נובמבר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FC9E1-077C-4F20-B047-4D6971C26C91}" type="datetime8">
              <a:rPr lang="he-IL" smtClean="0"/>
              <a:t>01 נובמבר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E2EC-771D-4F56-99ED-FE6E103ACD9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27A0-85DF-4C2C-AD54-CFFE6E5C0AAB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t>01 נובמבר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1AD06-D4FD-4E0F-854E-7E089C8D7BC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4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8195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5DF0003-C283-4D1A-98C8-ECFF99C9C7C7}" type="datetime8">
              <a:rPr lang="he-IL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01 נובמבר 19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F56952B-04FD-470D-A22B-89C99EB6D9FE}" type="slidenum">
              <a:rPr lang="en-US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2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4DF9044D-7C6E-4E3E-AD56-283D01B9557B}" type="datetime8">
              <a:rPr lang="he-IL" smtClean="0">
                <a:solidFill>
                  <a:srgbClr val="000000"/>
                </a:solidFill>
              </a:rPr>
              <a:t>01 נובמבר 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68B5829-4217-4949-9A7B-757F99BFD860}" type="slidenum">
              <a:rPr lang="ar-SA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micro.magnet.fsu.edu/primer/digitalimaging/digitalimagebasics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/Pillow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512" y="1079848"/>
            <a:ext cx="8928992" cy="1584176"/>
          </a:xfrm>
        </p:spPr>
        <p:txBody>
          <a:bodyPr>
            <a:normAutofit fontScale="90000"/>
          </a:bodyPr>
          <a:lstStyle/>
          <a:p>
            <a:r>
              <a:rPr lang="en-GB" sz="5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programming in </a:t>
            </a:r>
            <a:r>
              <a:rPr lang="en-GB" sz="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5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5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520008"/>
            <a:ext cx="8496944" cy="2376264"/>
          </a:xfrm>
        </p:spPr>
        <p:txBody>
          <a:bodyPr>
            <a:normAutofit fontScale="92500" lnSpcReduction="10000"/>
          </a:bodyPr>
          <a:lstStyle/>
          <a:p>
            <a:endParaRPr lang="en-US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2018-19</a:t>
            </a:r>
          </a:p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Department of Software and Information Systems Engineering</a:t>
            </a:r>
          </a:p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Ben-Gurion University of the Negev</a:t>
            </a:r>
            <a:endParaRPr lang="en-US" sz="2800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97" y="188640"/>
            <a:ext cx="5038725" cy="90487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79512" y="5229200"/>
            <a:ext cx="87129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21: </a:t>
            </a:r>
            <a:r>
              <a:rPr lang="en-US" sz="3800" b="1" kern="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Higher order functions continued, representing images</a:t>
            </a:r>
          </a:p>
        </p:txBody>
      </p:sp>
    </p:spTree>
    <p:extLst>
      <p:ext uri="{BB962C8B-B14F-4D97-AF65-F5344CB8AC3E}">
        <p14:creationId xmlns:p14="http://schemas.microsoft.com/office/powerpoint/2010/main" val="244050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836712"/>
            <a:ext cx="822960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 of bits per pixel.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observer sees at most a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few hundreds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shades of gray 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 bit depths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images: typically for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automated analysis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 a computer. </a:t>
            </a:r>
          </a:p>
          <a:p>
            <a:pPr algn="l" rtl="0"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http://micro.magnet.fsu.edu/primer/digitalimaging/images/basicproperties/digitalimagesfigur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80728"/>
            <a:ext cx="4267200" cy="3389832"/>
          </a:xfrm>
          <a:prstGeom prst="rect">
            <a:avLst/>
          </a:prstGeom>
          <a:noFill/>
        </p:spPr>
      </p:pic>
      <p:sp>
        <p:nvSpPr>
          <p:cNvPr id="9" name="מלבן 8"/>
          <p:cNvSpPr/>
          <p:nvPr/>
        </p:nvSpPr>
        <p:spPr>
          <a:xfrm>
            <a:off x="1835696" y="2675644"/>
            <a:ext cx="2386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Image from:</a:t>
            </a:r>
          </a:p>
          <a:p>
            <a:r>
              <a:rPr lang="en-US" sz="1200" dirty="0">
                <a:solidFill>
                  <a:srgbClr val="000000"/>
                </a:solidFill>
                <a:hlinkClick r:id="rId4"/>
              </a:rPr>
              <a:t>http://micro.magnet.fsu.edu/</a:t>
            </a:r>
            <a:endParaRPr lang="he-IL" sz="1200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44624"/>
            <a:ext cx="8229600" cy="63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01638" indent="-401638" algn="ctr">
              <a:spcBef>
                <a:spcPct val="50000"/>
              </a:spcBef>
              <a:tabLst>
                <a:tab pos="2159000" algn="r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Bit Depth</a:t>
            </a:r>
          </a:p>
        </p:txBody>
      </p:sp>
    </p:spTree>
    <p:extLst>
      <p:ext uri="{BB962C8B-B14F-4D97-AF65-F5344CB8AC3E}">
        <p14:creationId xmlns:p14="http://schemas.microsoft.com/office/powerpoint/2010/main" val="82123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732240" y="6453336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9222CE45-88A9-43F3-84BE-293CA7086BE1}" type="slidenum">
              <a:rPr lang="he-IL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01638" indent="-401638" algn="ct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159000" algn="r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BW / Grayscale / RGB - summary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7200" y="980728"/>
            <a:ext cx="8382000" cy="553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Black &amp; white / gray-level / </a:t>
            </a:r>
            <a:r>
              <a:rPr lang="en-US" sz="2400" dirty="0">
                <a:solidFill>
                  <a:srgbClr val="F72B09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343" y="4657358"/>
            <a:ext cx="1123073" cy="111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mona gray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34496"/>
            <a:ext cx="1018411" cy="1584176"/>
          </a:xfrm>
          <a:prstGeom prst="rect">
            <a:avLst/>
          </a:prstGeom>
          <a:noFill/>
        </p:spPr>
      </p:pic>
      <p:pic>
        <p:nvPicPr>
          <p:cNvPr id="22" name="Picture 21" descr="mona color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1469" y="4175037"/>
            <a:ext cx="1013807" cy="1601057"/>
          </a:xfrm>
          <a:prstGeom prst="rect">
            <a:avLst/>
          </a:prstGeom>
          <a:noFill/>
        </p:spPr>
      </p:pic>
      <p:pic>
        <p:nvPicPr>
          <p:cNvPr id="23" name="Picture 22" descr="mona r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0248" y="1746512"/>
            <a:ext cx="1010583" cy="1565016"/>
          </a:xfrm>
          <a:prstGeom prst="rect">
            <a:avLst/>
          </a:prstGeom>
          <a:noFill/>
        </p:spPr>
      </p:pic>
      <p:pic>
        <p:nvPicPr>
          <p:cNvPr id="24" name="Picture 23" descr="mona b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46436" y="1753656"/>
            <a:ext cx="1010583" cy="1565016"/>
          </a:xfrm>
          <a:prstGeom prst="rect">
            <a:avLst/>
          </a:prstGeom>
          <a:noFill/>
        </p:spPr>
      </p:pic>
      <p:pic>
        <p:nvPicPr>
          <p:cNvPr id="25" name="Picture 24" descr="mona 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1469" y="1753656"/>
            <a:ext cx="1010583" cy="1565016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 bwMode="auto">
          <a:xfrm>
            <a:off x="5485767" y="3534696"/>
            <a:ext cx="395064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960951" y="3534696"/>
            <a:ext cx="440377" cy="2964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456895" y="3462688"/>
            <a:ext cx="1" cy="4488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2268396" y="3443528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256 gray level image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(8 </a:t>
            </a:r>
            <a:r>
              <a:rPr lang="en-US" sz="12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bpp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24128" y="5823093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"true color" image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(8+8+8 = 24 </a:t>
            </a:r>
            <a:r>
              <a:rPr lang="en-US" sz="12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bpp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62" y="6517318"/>
            <a:ext cx="4696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Images from: http://www.csse.uwa.edu.au/~wongt/matlab.html</a:t>
            </a:r>
          </a:p>
        </p:txBody>
      </p:sp>
      <p:pic>
        <p:nvPicPr>
          <p:cNvPr id="36" name="Picture 35" descr="mona bm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3112" y="1760800"/>
            <a:ext cx="1041400" cy="1557872"/>
          </a:xfrm>
          <a:prstGeom prst="rect">
            <a:avLst/>
          </a:prstGeom>
          <a:noFill/>
        </p:spPr>
      </p:pic>
      <p:sp>
        <p:nvSpPr>
          <p:cNvPr id="37" name="Rectangle 36"/>
          <p:cNvSpPr/>
          <p:nvPr/>
        </p:nvSpPr>
        <p:spPr>
          <a:xfrm>
            <a:off x="527709" y="3442081"/>
            <a:ext cx="118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Black &amp; white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(1 </a:t>
            </a:r>
            <a:r>
              <a:rPr lang="en-US" sz="12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bpp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836712"/>
            <a:ext cx="822960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44624"/>
            <a:ext cx="8229600" cy="63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01638" indent="-401638" algn="ctr">
              <a:spcBef>
                <a:spcPct val="50000"/>
              </a:spcBef>
              <a:tabLst>
                <a:tab pos="2159000" algn="r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Color Bit Depth and Resolution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57746"/>
            <a:ext cx="3384376" cy="383775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757747"/>
            <a:ext cx="3164143" cy="37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7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09C1B7F-DE03-489A-AA0A-04B94E8B6904}" type="slidenum">
              <a:rPr lang="he-IL" sz="1400" smtClean="0">
                <a:solidFill>
                  <a:srgbClr val="000000"/>
                </a:solidFill>
              </a:rPr>
              <a:pPr/>
              <a:t>13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01638" indent="-401638" algn="ctr">
              <a:spcBef>
                <a:spcPct val="50000"/>
              </a:spcBef>
              <a:tabLst>
                <a:tab pos="2159000" algn="r"/>
              </a:tabLst>
              <a:defRPr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</a:rPr>
              <a:t>Resolution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and Pixel </a:t>
            </a:r>
            <a:r>
              <a:rPr lang="en-US" sz="3200" dirty="0">
                <a:solidFill>
                  <a:srgbClr val="00B0F0"/>
                </a:solidFill>
                <a:latin typeface="Times New Roman" pitchFamily="18" charset="0"/>
              </a:rPr>
              <a:t>Physical Size</a:t>
            </a:r>
          </a:p>
        </p:txBody>
      </p:sp>
      <p:pic>
        <p:nvPicPr>
          <p:cNvPr id="9222" name="Picture 7" descr="Resolution_illustr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21088"/>
            <a:ext cx="75057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755576" y="6084004"/>
            <a:ext cx="2395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wikipedia</a:t>
            </a: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836712"/>
            <a:ext cx="83820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Resolution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the capability of the sensor to observe or measure the smallest object clearly with distinct boundaries. 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Resolution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depends on the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physical size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a pixel. </a:t>
            </a:r>
          </a:p>
          <a:p>
            <a:pPr marL="342900" indent="-342900" algn="l" rtl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resolution = more pixels per area =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pixel size.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771800" y="5589240"/>
            <a:ext cx="32403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3491880" y="55799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Increasing resolution</a:t>
            </a:r>
            <a:endParaRPr lang="he-I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" grpId="0" build="p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548680"/>
          </a:xfrm>
        </p:spPr>
        <p:txBody>
          <a:bodyPr>
            <a:normAutofit fontScale="90000"/>
          </a:bodyPr>
          <a:lstStyle/>
          <a:p>
            <a:r>
              <a:rPr lang="en-US" dirty="0"/>
              <a:t>Our implementation: The Class </a:t>
            </a:r>
            <a:r>
              <a:rPr lang="en-US" dirty="0">
                <a:solidFill>
                  <a:srgbClr val="FF0000"/>
                </a:solidFill>
              </a:rPr>
              <a:t>Matrix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836712"/>
            <a:ext cx="878497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implemented as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of lists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36575" algn="l" rtl="0"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563" algn="l" rtl="0">
              <a:spcBef>
                <a:spcPct val="20000"/>
              </a:spcBef>
              <a:tabLst>
                <a:tab pos="182563" algn="l"/>
              </a:tabLst>
            </a:pP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 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(self, n, m,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=0):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    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 &gt; 0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 &gt; 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self.rows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]*m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range(n)]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2175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הסבר אליפטי 1"/>
          <p:cNvSpPr/>
          <p:nvPr/>
        </p:nvSpPr>
        <p:spPr bwMode="auto">
          <a:xfrm>
            <a:off x="5364088" y="3717032"/>
            <a:ext cx="1162472" cy="637913"/>
          </a:xfrm>
          <a:prstGeom prst="wedgeEllipseCallout">
            <a:avLst>
              <a:gd name="adj1" fmla="val -118875"/>
              <a:gd name="adj2" fmla="val -111572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fill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with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val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0"/>
            <a:ext cx="4392488" cy="54868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Class </a:t>
            </a:r>
            <a:r>
              <a:rPr lang="en-US" dirty="0">
                <a:solidFill>
                  <a:srgbClr val="FF0000"/>
                </a:solidFill>
              </a:rPr>
              <a:t>Matrix </a:t>
            </a:r>
            <a:r>
              <a:rPr lang="en-US" dirty="0"/>
              <a:t>(2)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2108625-315B-41DA-8D6F-6AB3CC56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8778240" cy="4890302"/>
          </a:xfrm>
          <a:prstGeom prst="rect">
            <a:avLst/>
          </a:prstGeom>
        </p:spPr>
      </p:pic>
      <p:sp>
        <p:nvSpPr>
          <p:cNvPr id="6" name="הסבר אליפטי 1"/>
          <p:cNvSpPr/>
          <p:nvPr/>
        </p:nvSpPr>
        <p:spPr bwMode="auto">
          <a:xfrm>
            <a:off x="5508104" y="6021288"/>
            <a:ext cx="1944216" cy="637913"/>
          </a:xfrm>
          <a:prstGeom prst="wedgeEllipseCallout">
            <a:avLst>
              <a:gd name="adj1" fmla="val -99166"/>
              <a:gd name="adj2" fmla="val -151162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calls eq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of class list</a:t>
            </a:r>
          </a:p>
        </p:txBody>
      </p:sp>
    </p:spTree>
    <p:extLst>
      <p:ext uri="{BB962C8B-B14F-4D97-AF65-F5344CB8AC3E}">
        <p14:creationId xmlns:p14="http://schemas.microsoft.com/office/powerpoint/2010/main" val="23363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0"/>
            <a:ext cx="4320480" cy="548680"/>
          </a:xfrm>
        </p:spPr>
        <p:txBody>
          <a:bodyPr>
            <a:normAutofit fontScale="90000"/>
          </a:bodyPr>
          <a:lstStyle/>
          <a:p>
            <a:r>
              <a:rPr lang="en-US" dirty="0"/>
              <a:t>The Class </a:t>
            </a:r>
            <a:r>
              <a:rPr lang="en-US" dirty="0">
                <a:solidFill>
                  <a:srgbClr val="FF0000"/>
                </a:solidFill>
              </a:rPr>
              <a:t>Matrix </a:t>
            </a:r>
            <a:r>
              <a:rPr lang="en-US" dirty="0"/>
              <a:t>(3)</a:t>
            </a:r>
            <a:endParaRPr lang="he-IL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620688"/>
            <a:ext cx="878497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Additional methods (we will only show how to use them):</a:t>
            </a: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Arithmetical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operations, e.g.,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mat1 + mat2</a:t>
            </a: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getitem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receives a tuple (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setitem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: receives a tuple (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9763" algn="l" rtl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j can be both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integers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or both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slices </a:t>
            </a:r>
          </a:p>
          <a:p>
            <a:pPr marL="639763" algn="l" rtl="0">
              <a:spcBef>
                <a:spcPct val="20000"/>
              </a:spcBef>
            </a:pP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2663" lvl="0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shows the image represented by a matrix, uses the Python standard (no installation needed) package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tkinter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2663" indent="-342900" algn="l" rtl="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enable storing and reading images from files</a:t>
            </a:r>
          </a:p>
        </p:txBody>
      </p:sp>
    </p:spTree>
    <p:extLst>
      <p:ext uri="{BB962C8B-B14F-4D97-AF65-F5344CB8AC3E}">
        <p14:creationId xmlns:p14="http://schemas.microsoft.com/office/powerpoint/2010/main" val="346959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class Matrix - item access and assignment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7091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 = Matrix(10, 10)  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10x10 matrix of 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endParaRPr lang="fr-FR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m[4,5]             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as m.__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__((4,5))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m[4,5] = 45        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as m.__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__((4,5),45)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m[4,5]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Note:  the </a:t>
            </a:r>
            <a:r>
              <a:rPr lang="en-US" sz="2400"/>
              <a:t>code file </a:t>
            </a:r>
            <a:r>
              <a:rPr lang="en-US" sz="2400" dirty="0"/>
              <a:t>contains an additional feature: accessing and assignment of a whole slice.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>
              <a:spcBef>
                <a:spcPts val="0"/>
              </a:spcBef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m[3:5, 4:8]        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here 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j are both slices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9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fr-FR" sz="1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[[0 , 0, 0, 0], [0, 45, 0, 0]] &gt;</a:t>
            </a:r>
            <a:endParaRPr lang="he-IL" sz="19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33" y="2371613"/>
            <a:ext cx="6686550" cy="28098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50405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cell/sub-matrix access/assignment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####################################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850106"/>
          </a:xfrm>
        </p:spPr>
        <p:txBody>
          <a:bodyPr>
            <a:normAutofit/>
          </a:bodyPr>
          <a:lstStyle/>
          <a:p>
            <a:r>
              <a:rPr lang="en-US" sz="4000" dirty="0"/>
              <a:t>class Matrix - Indexing</a:t>
            </a:r>
            <a:endParaRPr lang="he-IL" sz="4000" dirty="0"/>
          </a:p>
        </p:txBody>
      </p:sp>
      <p:sp>
        <p:nvSpPr>
          <p:cNvPr id="6" name="הסבר אליפטי 1"/>
          <p:cNvSpPr/>
          <p:nvPr/>
        </p:nvSpPr>
        <p:spPr bwMode="auto">
          <a:xfrm>
            <a:off x="376834" y="3380506"/>
            <a:ext cx="1165123" cy="504056"/>
          </a:xfrm>
          <a:prstGeom prst="wedgeEllipseCallout">
            <a:avLst>
              <a:gd name="adj1" fmla="val 112359"/>
              <a:gd name="adj2" fmla="val -56138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both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ints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7" name="הסבר אליפטי 1"/>
          <p:cNvSpPr/>
          <p:nvPr/>
        </p:nvSpPr>
        <p:spPr bwMode="auto">
          <a:xfrm>
            <a:off x="358877" y="3967937"/>
            <a:ext cx="1165123" cy="504056"/>
          </a:xfrm>
          <a:prstGeom prst="wedgeEllipseCallout">
            <a:avLst>
              <a:gd name="adj1" fmla="val 116844"/>
              <a:gd name="adj2" fmla="val -73415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both slices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8" name="הסבר אליפטי 1"/>
          <p:cNvSpPr/>
          <p:nvPr/>
        </p:nvSpPr>
        <p:spPr bwMode="auto">
          <a:xfrm>
            <a:off x="350168" y="4904041"/>
            <a:ext cx="1165123" cy="504056"/>
          </a:xfrm>
          <a:prstGeom prst="wedgeEllipseCallout">
            <a:avLst>
              <a:gd name="adj1" fmla="val 101895"/>
              <a:gd name="adj2" fmla="val -63049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int &amp; slice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06239"/>
            <a:ext cx="7229475" cy="37814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036496" cy="60486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הסבר אליפטי 1"/>
          <p:cNvSpPr/>
          <p:nvPr/>
        </p:nvSpPr>
        <p:spPr bwMode="auto">
          <a:xfrm>
            <a:off x="10277" y="2248699"/>
            <a:ext cx="1165123" cy="504056"/>
          </a:xfrm>
          <a:prstGeom prst="wedgeEllipseCallout">
            <a:avLst>
              <a:gd name="adj1" fmla="val 106380"/>
              <a:gd name="adj2" fmla="val -73415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both </a:t>
            </a: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ints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6" name="הסבר אליפטי 1"/>
          <p:cNvSpPr/>
          <p:nvPr/>
        </p:nvSpPr>
        <p:spPr bwMode="auto">
          <a:xfrm>
            <a:off x="99714" y="3067538"/>
            <a:ext cx="1165123" cy="504056"/>
          </a:xfrm>
          <a:prstGeom prst="wedgeEllipseCallout">
            <a:avLst>
              <a:gd name="adj1" fmla="val 110117"/>
              <a:gd name="adj2" fmla="val -92420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both slices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78098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Lecture 21-22 Plan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5400600"/>
          </a:xfrm>
        </p:spPr>
        <p:txBody>
          <a:bodyPr>
            <a:normAutofit/>
          </a:bodyPr>
          <a:lstStyle/>
          <a:p>
            <a:pPr marL="715963" indent="-354013">
              <a:buFont typeface="Arial" pitchFamily="34" charset="0"/>
              <a:buChar char="•"/>
            </a:pPr>
            <a:r>
              <a:rPr lang="en-US" sz="2800" dirty="0"/>
              <a:t>Introduction to Digital Image </a:t>
            </a:r>
            <a:r>
              <a:rPr lang="en-US" sz="2800" dirty="0">
                <a:solidFill>
                  <a:srgbClr val="FF0000"/>
                </a:solidFill>
              </a:rPr>
              <a:t>representation</a:t>
            </a:r>
            <a:r>
              <a:rPr lang="en-US" sz="2800" dirty="0"/>
              <a:t>.</a:t>
            </a:r>
          </a:p>
          <a:p>
            <a:pPr marL="1116013" lvl="1" indent="-354013">
              <a:buFont typeface="Arial" pitchFamily="34" charset="0"/>
              <a:buChar char="•"/>
            </a:pPr>
            <a:r>
              <a:rPr lang="en-US" sz="2400" dirty="0"/>
              <a:t>Grayscale and color image</a:t>
            </a:r>
          </a:p>
          <a:p>
            <a:pPr marL="1116013" lvl="1" indent="-354013">
              <a:buFont typeface="Arial" pitchFamily="34" charset="0"/>
              <a:buChar char="•"/>
            </a:pPr>
            <a:r>
              <a:rPr lang="en-US" sz="2400" dirty="0"/>
              <a:t>Bit depth, resolution</a:t>
            </a:r>
          </a:p>
          <a:p>
            <a:pPr marL="1116013" lvl="1" indent="-354013">
              <a:buFont typeface="Arial" pitchFamily="34" charset="0"/>
              <a:buChar char="•"/>
            </a:pPr>
            <a:r>
              <a:rPr lang="en-US" sz="2400" dirty="0"/>
              <a:t>Class </a:t>
            </a:r>
            <a:r>
              <a:rPr lang="en-US" sz="2400" dirty="0">
                <a:solidFill>
                  <a:srgbClr val="FF0000"/>
                </a:solidFill>
              </a:rPr>
              <a:t>Matrix</a:t>
            </a:r>
          </a:p>
          <a:p>
            <a:pPr marL="715963" indent="-354013">
              <a:buFont typeface="Arial" pitchFamily="34" charset="0"/>
              <a:buChar char="•"/>
            </a:pPr>
            <a:r>
              <a:rPr lang="en-US" sz="2800" dirty="0"/>
              <a:t> Generating </a:t>
            </a:r>
            <a:r>
              <a:rPr lang="en-US" sz="2800" dirty="0">
                <a:solidFill>
                  <a:srgbClr val="FF0000"/>
                </a:solidFill>
              </a:rPr>
              <a:t>synthetic</a:t>
            </a:r>
            <a:r>
              <a:rPr lang="en-US" sz="2800" dirty="0"/>
              <a:t> images</a:t>
            </a:r>
          </a:p>
          <a:p>
            <a:pPr marL="715963" indent="-354013">
              <a:buFont typeface="Arial" pitchFamily="34" charset="0"/>
              <a:buChar char="•"/>
            </a:pPr>
            <a:r>
              <a:rPr lang="en-US" sz="2800" dirty="0"/>
              <a:t>Basics of Digital Image Processing</a:t>
            </a:r>
          </a:p>
          <a:p>
            <a:pPr marL="715963" indent="-354013">
              <a:buFont typeface="Arial" pitchFamily="34" charset="0"/>
              <a:buChar char="•"/>
            </a:pPr>
            <a:r>
              <a:rPr lang="en-US" sz="2800" dirty="0"/>
              <a:t>Noise, and </a:t>
            </a:r>
            <a:r>
              <a:rPr lang="en-US" sz="2800" dirty="0">
                <a:solidFill>
                  <a:srgbClr val="FF0000"/>
                </a:solidFill>
              </a:rPr>
              <a:t>local</a:t>
            </a:r>
            <a:r>
              <a:rPr lang="en-US" sz="2800" dirty="0"/>
              <a:t> noise reductions</a:t>
            </a:r>
          </a:p>
          <a:p>
            <a:pPr marL="715963" indent="-354013"/>
            <a:endParaRPr lang="en-US" sz="2400" dirty="0"/>
          </a:p>
          <a:p>
            <a:pPr marL="715963" indent="-354013"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036496" cy="60486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57698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ZIP - example</a:t>
            </a:r>
            <a:endParaRPr lang="he-IL" sz="4000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11" y="1412776"/>
            <a:ext cx="43910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Display image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470912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</a:pPr>
            <a:r>
              <a:rPr lang="en-US" sz="2000" dirty="0"/>
              <a:t> 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28" y="1983431"/>
            <a:ext cx="6766560" cy="18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3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58" y="332656"/>
            <a:ext cx="8784976" cy="5472608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 = 500</a:t>
            </a:r>
          </a:p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 = 500</a:t>
            </a:r>
          </a:p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 = Matrix(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n,m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>
              <a:spcBef>
                <a:spcPts val="0"/>
              </a:spcBef>
            </a:pPr>
            <a:endParaRPr lang="fr-FR" sz="2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fr-F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fr-FR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(m):</a:t>
            </a:r>
          </a:p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mat[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(0,255)</a:t>
            </a:r>
          </a:p>
          <a:p>
            <a:pPr marL="0">
              <a:spcBef>
                <a:spcPts val="0"/>
              </a:spcBef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</a:t>
            </a:r>
          </a:p>
          <a:p>
            <a:pPr marL="0">
              <a:spcBef>
                <a:spcPts val="0"/>
              </a:spcBef>
            </a:pPr>
            <a:r>
              <a:rPr lang="fr-F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  <a:r>
              <a:rPr lang="fr-FR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lang="fr-F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large, </a:t>
            </a:r>
            <a:r>
              <a:rPr lang="fr-FR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</a:t>
            </a:r>
            <a:r>
              <a:rPr lang="fr-F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endParaRPr lang="fr-FR" sz="22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mat[3:5, 4:8]</a:t>
            </a:r>
          </a:p>
          <a:p>
            <a:pPr marL="0">
              <a:spcBef>
                <a:spcPts val="0"/>
              </a:spcBef>
            </a:pPr>
            <a:r>
              <a:rPr lang="fr-F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&lt;Matrix [[216, 213, 114, 208], [2, 4, 245, 149]]&gt;</a:t>
            </a:r>
          </a:p>
          <a:p>
            <a:pPr marL="0">
              <a:spcBef>
                <a:spcPts val="0"/>
              </a:spcBef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2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mat.display</a:t>
            </a:r>
            <a:r>
              <a:rPr lang="fr-FR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>
              <a:spcBef>
                <a:spcPts val="0"/>
              </a:spcBef>
            </a:pP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/>
              <a:t>Displaying an image</a:t>
            </a:r>
            <a:endParaRPr lang="he-IL" sz="3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438" y="4653135"/>
            <a:ext cx="2194560" cy="2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9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>
                <a:solidFill>
                  <a:srgbClr val="FF0000"/>
                </a:solidFill>
              </a:rPr>
              <a:t>save</a:t>
            </a:r>
            <a:r>
              <a:rPr lang="en-US" sz="3600" dirty="0"/>
              <a:t> to and </a:t>
            </a:r>
            <a:r>
              <a:rPr lang="en-US" sz="3600" dirty="0">
                <a:solidFill>
                  <a:srgbClr val="FF0000"/>
                </a:solidFill>
              </a:rPr>
              <a:t>load</a:t>
            </a:r>
            <a:r>
              <a:rPr lang="en-US" sz="3600" dirty="0"/>
              <a:t> from file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470912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mat.save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</a:t>
            </a:r>
            <a:r>
              <a:rPr lang="fr-FR" sz="1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rand_image.bitmap</a:t>
            </a:r>
            <a:r>
              <a:rPr lang="fr-FR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r>
              <a:rPr lang="en-US" sz="2000" dirty="0"/>
              <a:t>A new file </a:t>
            </a:r>
            <a:r>
              <a:rPr lang="en-US" sz="2000" dirty="0" err="1">
                <a:solidFill>
                  <a:srgbClr val="00B050"/>
                </a:solidFill>
              </a:rPr>
              <a:t>rand_image.bitmap</a:t>
            </a:r>
            <a:r>
              <a:rPr lang="en-US" sz="2000" dirty="0"/>
              <a:t> will be created.</a:t>
            </a:r>
          </a:p>
          <a:p>
            <a:pPr marL="0">
              <a:spcBef>
                <a:spcPts val="0"/>
              </a:spcBef>
            </a:pPr>
            <a:r>
              <a:rPr lang="en-US" sz="2000" dirty="0"/>
              <a:t>Although we gave it the extension .bitmap, this is only a text file:</a:t>
            </a:r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mat2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Matrix.load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</a:t>
            </a:r>
            <a:r>
              <a:rPr lang="fr-FR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rand_image.bitmap</a:t>
            </a:r>
            <a:r>
              <a:rPr lang="fr-F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endParaRPr 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71800" y="3068960"/>
            <a:ext cx="3996952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500 500</a:t>
            </a:r>
          </a:p>
          <a:p>
            <a:pPr marR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230 168 178 213 28 159 121 …</a:t>
            </a:r>
          </a:p>
          <a:p>
            <a:pPr marR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222 133 165 152 8 236 188  …</a:t>
            </a:r>
          </a:p>
          <a:p>
            <a:pPr marR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51 152 152 93 120 117 208  …</a:t>
            </a:r>
          </a:p>
          <a:p>
            <a:pPr marR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7146" y="2703236"/>
            <a:ext cx="202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rand_image.bitmap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9992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>
                <a:solidFill>
                  <a:srgbClr val="FF0000"/>
                </a:solidFill>
              </a:rPr>
              <a:t>save</a:t>
            </a:r>
            <a:r>
              <a:rPr lang="en-US" sz="3600" dirty="0"/>
              <a:t> image to file</a:t>
            </a:r>
            <a:endParaRPr lang="he-IL" sz="3600" dirty="0"/>
          </a:p>
        </p:txBody>
      </p:sp>
      <p:sp>
        <p:nvSpPr>
          <p:cNvPr id="6" name="Rectangle 5"/>
          <p:cNvSpPr/>
          <p:nvPr/>
        </p:nvSpPr>
        <p:spPr>
          <a:xfrm>
            <a:off x="3757146" y="2703236"/>
            <a:ext cx="202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rand_image.bitmap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56139"/>
            <a:ext cx="5450944" cy="28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72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Using </a:t>
            </a:r>
            <a:r>
              <a:rPr lang="en-US" sz="3600" dirty="0">
                <a:solidFill>
                  <a:srgbClr val="FF0000"/>
                </a:solidFill>
              </a:rPr>
              <a:t>save</a:t>
            </a:r>
            <a:r>
              <a:rPr lang="en-US" sz="3600" dirty="0"/>
              <a:t> to and </a:t>
            </a:r>
            <a:r>
              <a:rPr lang="en-US" sz="3600" dirty="0">
                <a:solidFill>
                  <a:srgbClr val="FF0000"/>
                </a:solidFill>
              </a:rPr>
              <a:t>load</a:t>
            </a:r>
            <a:r>
              <a:rPr lang="en-US" sz="3600" dirty="0"/>
              <a:t> 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470912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</a:pPr>
            <a:r>
              <a:rPr lang="en-US" sz="2000" dirty="0"/>
              <a:t> 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5027076" cy="4591794"/>
          </a:xfrm>
          <a:prstGeom prst="rect">
            <a:avLst/>
          </a:prstGeom>
        </p:spPr>
      </p:pic>
      <p:sp>
        <p:nvSpPr>
          <p:cNvPr id="9" name="הסבר אליפטי 1"/>
          <p:cNvSpPr/>
          <p:nvPr/>
        </p:nvSpPr>
        <p:spPr bwMode="auto">
          <a:xfrm>
            <a:off x="5364088" y="4293096"/>
            <a:ext cx="1642700" cy="504056"/>
          </a:xfrm>
          <a:prstGeom prst="wedgeEllipseCallout">
            <a:avLst>
              <a:gd name="adj1" fmla="val -88536"/>
              <a:gd name="adj2" fmla="val -149434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accent5">
                <a:lumMod val="40000"/>
                <a:lumOff val="60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46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same as before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from "real" image formats to .bitmap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52128"/>
            <a:ext cx="8784976" cy="4709120"/>
          </a:xfrm>
        </p:spPr>
        <p:txBody>
          <a:bodyPr>
            <a:noAutofit/>
          </a:bodyPr>
          <a:lstStyle/>
          <a:p>
            <a:pPr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we provide a way to work with "real" images in </a:t>
            </a:r>
            <a:r>
              <a:rPr lang="en-US" sz="2000" dirty="0">
                <a:solidFill>
                  <a:srgbClr val="FF0000"/>
                </a:solidFill>
              </a:rPr>
              <a:t>known formats </a:t>
            </a:r>
            <a:r>
              <a:rPr lang="en-US" sz="2000" dirty="0"/>
              <a:t>such as </a:t>
            </a:r>
            <a:r>
              <a:rPr lang="en-US" sz="2000" dirty="0">
                <a:solidFill>
                  <a:srgbClr val="7030A0"/>
                </a:solidFill>
              </a:rPr>
              <a:t>jpg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bmp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7030A0"/>
                </a:solidFill>
              </a:rPr>
              <a:t>tif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etc. </a:t>
            </a:r>
          </a:p>
          <a:p>
            <a:pPr indent="-342900">
              <a:spcBef>
                <a:spcPts val="0"/>
              </a:spcBef>
              <a:buFont typeface="Arial" pitchFamily="34" charset="0"/>
              <a:buChar char="•"/>
            </a:pPr>
            <a:endParaRPr lang="en-US" sz="2000" dirty="0"/>
          </a:p>
          <a:p>
            <a:pPr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The file </a:t>
            </a:r>
            <a:r>
              <a:rPr lang="en-US" sz="2000" dirty="0">
                <a:solidFill>
                  <a:srgbClr val="FF0000"/>
                </a:solidFill>
              </a:rPr>
              <a:t>format_conversion.py</a:t>
            </a:r>
            <a:r>
              <a:rPr lang="en-US" sz="2000" dirty="0"/>
              <a:t> contains the transformation in both directions.</a:t>
            </a:r>
          </a:p>
          <a:p>
            <a:pPr indent="-342900">
              <a:spcBef>
                <a:spcPts val="0"/>
              </a:spcBef>
              <a:buFont typeface="Arial" pitchFamily="34" charset="0"/>
              <a:buChar char="•"/>
            </a:pPr>
            <a:endParaRPr lang="en-US" sz="2000" dirty="0"/>
          </a:p>
          <a:p>
            <a:pPr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/>
              <a:t>To have it work, you first need to install an </a:t>
            </a:r>
            <a:r>
              <a:rPr lang="en-US" sz="2000" dirty="0">
                <a:solidFill>
                  <a:srgbClr val="FF0000"/>
                </a:solidFill>
              </a:rPr>
              <a:t>external Python package </a:t>
            </a:r>
            <a:r>
              <a:rPr lang="en-US" sz="2000" dirty="0"/>
              <a:t>called </a:t>
            </a:r>
            <a:r>
              <a:rPr lang="en-US" sz="2000" dirty="0">
                <a:solidFill>
                  <a:srgbClr val="FF0000"/>
                </a:solidFill>
              </a:rPr>
              <a:t>PILLOW</a:t>
            </a:r>
            <a:r>
              <a:rPr lang="en-US" sz="2000" dirty="0"/>
              <a:t> – Python Imaging Library, from: </a:t>
            </a:r>
            <a:r>
              <a:rPr lang="en-US" sz="2000" dirty="0">
                <a:hlinkClick r:id="rId2"/>
              </a:rPr>
              <a:t>https://pypi.python.org/pypi/Pillow</a:t>
            </a:r>
            <a:r>
              <a:rPr lang="en-US" sz="2000" dirty="0"/>
              <a:t> </a:t>
            </a:r>
          </a:p>
          <a:p>
            <a:pPr marL="0">
              <a:spcBef>
                <a:spcPts val="0"/>
              </a:spcBef>
            </a:pPr>
            <a:endParaRPr lang="fr-F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image2bitmap(</a:t>
            </a:r>
            <a:r>
              <a:rPr lang="fr-FR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"./an_image.jpg"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an_image.bitmap</a:t>
            </a:r>
            <a:endParaRPr lang="fr-FR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bitmap2image(</a:t>
            </a:r>
            <a:r>
              <a:rPr lang="fr-FR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"./</a:t>
            </a:r>
            <a:r>
              <a:rPr lang="fr-FR" sz="19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an_image.bitmap</a:t>
            </a:r>
            <a:r>
              <a:rPr lang="fr-FR" sz="19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#vice versa</a:t>
            </a:r>
          </a:p>
          <a:p>
            <a:pPr marL="0">
              <a:spcBef>
                <a:spcPts val="0"/>
              </a:spcBef>
            </a:pPr>
            <a:endParaRPr lang="fr-F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endParaRPr lang="fr-F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</a:pP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later</a:t>
            </a:r>
            <a:endParaRPr lang="fr-FR" sz="19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14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>
            <a:normAutofit/>
          </a:bodyPr>
          <a:lstStyle/>
          <a:p>
            <a:pPr rtl="0"/>
            <a:r>
              <a:rPr lang="en-US" sz="3600" dirty="0"/>
              <a:t>And now for some nicer stuff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637964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8352928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65125"/>
            <a:ext cx="6030384" cy="6356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93204"/>
            <a:ext cx="6781800" cy="49720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476672"/>
            <a:ext cx="8352928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203848" y="2708920"/>
            <a:ext cx="2016224" cy="1552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1" anchor="ctr"/>
          <a:lstStyle/>
          <a:p>
            <a:pPr algn="ctr" rtl="0"/>
            <a:r>
              <a:rPr lang="en-US" sz="1600" dirty="0">
                <a:solidFill>
                  <a:prstClr val="white"/>
                </a:solidFill>
              </a:rPr>
              <a:t>communication</a:t>
            </a:r>
            <a:endParaRPr lang="he-IL" sz="1600" dirty="0">
              <a:solidFill>
                <a:prstClr val="white"/>
              </a:solidFill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61975"/>
          </a:xfrm>
        </p:spPr>
        <p:txBody>
          <a:bodyPr/>
          <a:lstStyle/>
          <a:p>
            <a:pPr marL="401638" indent="-401638" rtl="0" eaLnBrk="1" hangingPunct="1">
              <a:tabLst>
                <a:tab pos="2159000" algn="r"/>
              </a:tabLst>
              <a:defRPr/>
            </a:pPr>
            <a:r>
              <a:rPr lang="en-US" sz="3200" dirty="0">
                <a:latin typeface="Times New Roman" pitchFamily="18" charset="0"/>
              </a:rPr>
              <a:t>Brief "Historical" Technological 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417989" y="227509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G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0367" y="1832040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29 K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03648" y="1854116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4.77 MHz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50730" y="1681242"/>
            <a:ext cx="1905246" cy="1603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processors</a:t>
            </a:r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3648" y="2267580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</a:rPr>
              <a:t>3.7   GHz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152" y="182185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640 KB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9429" y="211086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</a:rPr>
              <a:t>   16 GB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20272" y="1810132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     5 MB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4168" y="149657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u="sng" dirty="0">
                <a:solidFill>
                  <a:prstClr val="black"/>
                </a:solidFill>
              </a:rPr>
              <a:t>RAM</a:t>
            </a:r>
            <a:endParaRPr lang="he-IL" u="sng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2280" y="1484784"/>
            <a:ext cx="1165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u="sng" dirty="0">
                <a:solidFill>
                  <a:prstClr val="black"/>
                </a:solidFill>
              </a:rPr>
              <a:t>Hard Disk</a:t>
            </a:r>
            <a:endParaRPr lang="he-IL" u="sng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90438" y="20718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</a:rPr>
              <a:t>2 TB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2865" y="4221088"/>
            <a:ext cx="3871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e-mail, simple text (128 </a:t>
            </a:r>
            <a:r>
              <a:rPr lang="en-US" dirty="0" err="1">
                <a:solidFill>
                  <a:srgbClr val="FF0000"/>
                </a:solidFill>
              </a:rPr>
              <a:t>ascii</a:t>
            </a:r>
            <a:r>
              <a:rPr lang="en-US" dirty="0">
                <a:solidFill>
                  <a:srgbClr val="FF0000"/>
                </a:solidFill>
              </a:rPr>
              <a:t> chars)</a:t>
            </a:r>
          </a:p>
          <a:p>
            <a:pPr algn="l" rtl="0"/>
            <a:r>
              <a:rPr lang="en-US" dirty="0">
                <a:solidFill>
                  <a:prstClr val="black"/>
                </a:solidFill>
              </a:rPr>
              <a:t>tons of data, </a:t>
            </a:r>
            <a:r>
              <a:rPr lang="en-US" dirty="0" err="1">
                <a:solidFill>
                  <a:prstClr val="black"/>
                </a:solidFill>
              </a:rPr>
              <a:t>inc.</a:t>
            </a:r>
            <a:r>
              <a:rPr lang="en-US" dirty="0">
                <a:solidFill>
                  <a:prstClr val="black"/>
                </a:solidFill>
              </a:rPr>
              <a:t> images (next slide)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58537" y="3162163"/>
            <a:ext cx="169713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- Early 1980's</a:t>
            </a:r>
          </a:p>
          <a:p>
            <a:pPr algn="l" rtl="0"/>
            <a:r>
              <a:rPr lang="en-US" dirty="0">
                <a:solidFill>
                  <a:prstClr val="black"/>
                </a:solidFill>
              </a:rPr>
              <a:t>- Today (2013)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19672" y="1484784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u="sng" dirty="0">
                <a:solidFill>
                  <a:prstClr val="black"/>
                </a:solidFill>
              </a:rPr>
              <a:t>speed</a:t>
            </a:r>
            <a:endParaRPr lang="he-IL" u="sng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9512" y="1484784"/>
            <a:ext cx="1252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u="sng" dirty="0">
                <a:solidFill>
                  <a:prstClr val="black"/>
                </a:solidFill>
              </a:rPr>
              <a:t>transistors</a:t>
            </a:r>
            <a:endParaRPr lang="he-IL" u="sng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39951" y="1681242"/>
            <a:ext cx="1889477" cy="159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prstClr val="white"/>
                </a:solidFill>
              </a:rPr>
              <a:t>memory</a:t>
            </a:r>
            <a:endParaRPr lang="he-I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13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476672"/>
            <a:ext cx="8352928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-19941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3 Squares: more generic version</a:t>
            </a:r>
            <a:endParaRPr lang="he-IL" sz="3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59029"/>
            <a:ext cx="6464144" cy="532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95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476672"/>
            <a:ext cx="8352928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-19941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3 Squares: more generic version</a:t>
            </a:r>
            <a:endParaRPr lang="he-IL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50" y="988400"/>
            <a:ext cx="3904002" cy="3904002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7" y="1052736"/>
            <a:ext cx="4139924" cy="38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16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Simple Synthetic Images: Points and Lines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125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2" y="1234975"/>
            <a:ext cx="3552825" cy="147637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2" y="2817143"/>
            <a:ext cx="5876925" cy="135255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837930"/>
            <a:ext cx="2975249" cy="28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Simple Synthetic Images: Drawing Functions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125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77" y="1340769"/>
            <a:ext cx="5332163" cy="3456384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64" y="3575178"/>
            <a:ext cx="3229683" cy="3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04" y="171033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Drawing Functions where “bottom is down”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125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09" y="1307826"/>
            <a:ext cx="4457031" cy="3855141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96641"/>
            <a:ext cx="3430910" cy="33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8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Simple Synthetic Images: Lines and More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125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943100"/>
            <a:ext cx="52959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210146"/>
          </a:xfrm>
        </p:spPr>
        <p:txBody>
          <a:bodyPr>
            <a:noAutofit/>
          </a:bodyPr>
          <a:lstStyle/>
          <a:p>
            <a:r>
              <a:rPr lang="en-US" sz="3600" dirty="0"/>
              <a:t>Displaying Synthetic Images: Lines and More</a:t>
            </a:r>
            <a:endParaRPr lang="he-I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4668014" cy="46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Simple Synthetic Images: Diagonal Lines</a:t>
            </a:r>
            <a:endParaRPr lang="he-IL" sz="3600" dirty="0"/>
          </a:p>
        </p:txBody>
      </p:sp>
      <p:sp>
        <p:nvSpPr>
          <p:cNvPr id="5" name="Rectangle 4"/>
          <p:cNvSpPr/>
          <p:nvPr/>
        </p:nvSpPr>
        <p:spPr>
          <a:xfrm>
            <a:off x="323528" y="1242626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928" y="4163596"/>
            <a:ext cx="4456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94096"/>
            <a:ext cx="5286375" cy="217170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488" y="3272056"/>
            <a:ext cx="3857625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38138"/>
          </a:xfrm>
        </p:spPr>
        <p:txBody>
          <a:bodyPr>
            <a:noAutofit/>
          </a:bodyPr>
          <a:lstStyle/>
          <a:p>
            <a:r>
              <a:rPr lang="en-US" sz="3600" dirty="0"/>
              <a:t>Simple Synthetic Images: </a:t>
            </a:r>
            <a:br>
              <a:rPr lang="en-US" sz="3600" dirty="0"/>
            </a:br>
            <a:r>
              <a:rPr lang="en-US" sz="3600" dirty="0"/>
              <a:t>Product and Circles</a:t>
            </a:r>
            <a:endParaRPr lang="he-IL" sz="3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0" y="1628800"/>
            <a:ext cx="5200650" cy="248602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653" y="3459175"/>
            <a:ext cx="3867150" cy="355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Simple Synthetic Images: </a:t>
            </a:r>
            <a:br>
              <a:rPr lang="en-US" sz="3600" dirty="0"/>
            </a:br>
            <a:r>
              <a:rPr lang="en-US" sz="3600" dirty="0"/>
              <a:t>Product and Circles</a:t>
            </a:r>
            <a:endParaRPr lang="he-IL" sz="36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42236"/>
            <a:ext cx="6438900" cy="23241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42838"/>
            <a:ext cx="3752850" cy="3600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61975"/>
          </a:xfrm>
        </p:spPr>
        <p:txBody>
          <a:bodyPr/>
          <a:lstStyle/>
          <a:p>
            <a:pPr marL="401638" indent="-401638" rtl="0" eaLnBrk="1" hangingPunct="1">
              <a:tabLst>
                <a:tab pos="2159000" algn="r"/>
              </a:tabLst>
              <a:defRPr/>
            </a:pPr>
            <a:r>
              <a:rPr lang="en-US" sz="3200" dirty="0">
                <a:latin typeface="Times New Roman" pitchFamily="18" charset="0"/>
              </a:rPr>
              <a:t>A Brief Historical Context, 30 Years Later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07504" y="764704"/>
            <a:ext cx="9036496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proliferation of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(1) larger and faster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(2) strong, inexpensive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(3) faster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l" rtl="0">
              <a:lnSpc>
                <a:spcPct val="150000"/>
              </a:lnSpc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>
              <a:lnSpc>
                <a:spcPct val="150000"/>
              </a:lnSpc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2788" indent="-285750" algn="l" rtl="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~350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</a:t>
            </a:r>
            <a:r>
              <a:rPr lang="en-US" sz="2400" dirty="0">
                <a:solidFill>
                  <a:srgbClr val="E60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 DAILY (Sep. 2013). </a:t>
            </a:r>
          </a:p>
          <a:p>
            <a:pPr marL="712788" indent="-285750" algn="l" rtl="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16 billion. ~55 million</a:t>
            </a:r>
            <a:r>
              <a:rPr lang="en-US" sz="2400" dirty="0">
                <a:solidFill>
                  <a:srgbClr val="E60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 daily (Dec. 2013). (Instagram was launched on Oct. 2010!!).</a:t>
            </a:r>
          </a:p>
          <a:p>
            <a:pPr marL="712788" indent="-285750" algn="l" rtl="0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dramatic technological progress is reflected by the following saying, often attributed (apparently incorrectly) to Bill Gates, in 1981: </a:t>
            </a:r>
            <a:r>
              <a:rPr lang="en-US" sz="2400" dirty="0">
                <a:solidFill>
                  <a:srgbClr val="E60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"640KB ought to be enough for anybody"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708331" y="764704"/>
            <a:ext cx="41841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became possible to efficiently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(1) store,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(2) process, and 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(3) transmit large </a:t>
            </a:r>
            <a:r>
              <a:rPr lang="en-US" dirty="0">
                <a:solidFill>
                  <a:srgbClr val="1A1A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7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Exercises: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04EFA9-8F3F-4CAE-AB17-AA36E9069E86}"/>
              </a:ext>
            </a:extLst>
          </p:cNvPr>
          <p:cNvSpPr txBox="1">
            <a:spLocks/>
          </p:cNvSpPr>
          <p:nvPr/>
        </p:nvSpPr>
        <p:spPr>
          <a:xfrm>
            <a:off x="457200" y="1484784"/>
            <a:ext cx="8363272" cy="489654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Go to method three squares (slide 29) and change the squares position so the white square is in the upper-left corner (and the black – in the lower right)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In the code in slide33, define func2 of x as -10*x^2 + 20x-30, and plot this function instead of </a:t>
            </a:r>
            <a:r>
              <a:rPr lang="en-US" sz="2800" dirty="0" err="1"/>
              <a:t>func</a:t>
            </a:r>
            <a:r>
              <a:rPr lang="en-US" sz="2800" dirty="0"/>
              <a:t> 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Add a method called </a:t>
            </a:r>
            <a:r>
              <a:rPr lang="en-US" sz="2800" dirty="0" err="1"/>
              <a:t>setColor</a:t>
            </a:r>
            <a:r>
              <a:rPr lang="en-US" sz="2800" dirty="0"/>
              <a:t>(self, num), which sets all pixels of an image to num</a:t>
            </a:r>
          </a:p>
          <a:p>
            <a:pPr marL="914400" lvl="1" indent="-5143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For example </a:t>
            </a:r>
            <a:r>
              <a:rPr lang="en-US" sz="2400" dirty="0" err="1"/>
              <a:t>img.setColor</a:t>
            </a:r>
            <a:r>
              <a:rPr lang="en-US" sz="2400" dirty="0"/>
              <a:t>(0) will paint it black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Add a method called </a:t>
            </a:r>
            <a:r>
              <a:rPr lang="en-US" sz="2800" dirty="0" err="1"/>
              <a:t>fourSquares</a:t>
            </a:r>
            <a:r>
              <a:rPr lang="en-US" sz="2800" dirty="0"/>
              <a:t>(self, size), which draws 4 black squares at the 4 corners.</a:t>
            </a:r>
          </a:p>
          <a:p>
            <a:pPr marL="0"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654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Basic Model of a Digital Image</a:t>
            </a:r>
            <a:endParaRPr lang="he-I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47181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 digital image is typically encoded as a </a:t>
            </a:r>
            <a:r>
              <a:rPr lang="en-US" sz="2400" dirty="0">
                <a:solidFill>
                  <a:schemeClr val="tx2"/>
                </a:solidFill>
              </a:rPr>
              <a:t>n</a:t>
            </a:r>
            <a:r>
              <a:rPr lang="en-US" sz="2400" dirty="0"/>
              <a:t>-by-</a:t>
            </a:r>
            <a:r>
              <a:rPr lang="en-US" sz="2400" dirty="0">
                <a:solidFill>
                  <a:schemeClr val="tx2"/>
                </a:solidFill>
              </a:rPr>
              <a:t>m</a:t>
            </a:r>
            <a:r>
              <a:rPr lang="en-US" sz="2400" dirty="0"/>
              <a:t> rectangle, or </a:t>
            </a:r>
            <a:r>
              <a:rPr lang="en-US" sz="2400" dirty="0">
                <a:solidFill>
                  <a:srgbClr val="FF0000"/>
                </a:solidFill>
              </a:rPr>
              <a:t>matrix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2"/>
                </a:solidFill>
              </a:rPr>
              <a:t>M</a:t>
            </a:r>
            <a:r>
              <a:rPr lang="en-US" sz="2400" dirty="0"/>
              <a:t>, of either grey-level or color values.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7575"/>
              </p:ext>
            </p:extLst>
          </p:nvPr>
        </p:nvGraphicFramePr>
        <p:xfrm>
          <a:off x="3100430" y="3529117"/>
          <a:ext cx="2880324" cy="259039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9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pixel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(0,</a:t>
                      </a:r>
                      <a:r>
                        <a:rPr kumimoji="0" lang="en-US" sz="11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-1)</a:t>
                      </a:r>
                      <a:endParaRPr kumimoji="0" lang="he-IL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pixel (0,0)</a:t>
                      </a:r>
                      <a:endParaRPr kumimoji="0" lang="he-IL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78"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19"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.</a:t>
                      </a:r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95"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pixel (</a:t>
                      </a:r>
                      <a:r>
                        <a:rPr kumimoji="0" lang="en-US" sz="12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2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)</a:t>
                      </a:r>
                      <a:endParaRPr kumimoji="0" lang="he-IL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.</a:t>
                      </a:r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.</a:t>
                      </a:r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878"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baseline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pixel 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1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+mn-cs"/>
                        </a:rPr>
                        <a:t>-1,0)</a:t>
                      </a:r>
                      <a:endParaRPr kumimoji="0" lang="he-IL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652560" y="4609004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matrix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84406" y="3591600"/>
            <a:ext cx="0" cy="24968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1840605" y="5733256"/>
            <a:ext cx="8515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n</a:t>
            </a:r>
            <a:r>
              <a:rPr lang="en-US" b="1" i="1" dirty="0">
                <a:latin typeface="+mn-lt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rows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00430" y="3352142"/>
            <a:ext cx="2880321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מלבן 7"/>
          <p:cNvSpPr/>
          <p:nvPr/>
        </p:nvSpPr>
        <p:spPr>
          <a:xfrm>
            <a:off x="4873122" y="2852936"/>
            <a:ext cx="12362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m</a:t>
            </a:r>
            <a:r>
              <a:rPr lang="en-US" i="1" dirty="0">
                <a:latin typeface="+mn-lt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columns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מלבן 12"/>
          <p:cNvSpPr/>
          <p:nvPr/>
        </p:nvSpPr>
        <p:spPr>
          <a:xfrm>
            <a:off x="2683456" y="4855018"/>
            <a:ext cx="3449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 y</a:t>
            </a:r>
            <a:endParaRPr lang="he-IL" dirty="0"/>
          </a:p>
        </p:txBody>
      </p:sp>
      <p:sp>
        <p:nvSpPr>
          <p:cNvPr id="12" name="מלבן 11"/>
          <p:cNvSpPr/>
          <p:nvPr/>
        </p:nvSpPr>
        <p:spPr>
          <a:xfrm>
            <a:off x="4540590" y="3126826"/>
            <a:ext cx="3449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x </a:t>
            </a:r>
            <a:endParaRPr lang="he-IL" i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9222CE45-88A9-43F3-84BE-293CA7086BE1}" type="slidenum">
              <a:rPr lang="he-IL" sz="1400" smtClean="0">
                <a:solidFill>
                  <a:srgbClr val="000000"/>
                </a:solidFill>
              </a:rPr>
              <a:pPr/>
              <a:t>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116632"/>
            <a:ext cx="8229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401638" indent="-401638" algn="ctr">
              <a:spcBef>
                <a:spcPct val="50000"/>
              </a:spcBef>
              <a:tabLst>
                <a:tab pos="2159000" algn="r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Video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23528" y="908720"/>
            <a:ext cx="8507288" cy="553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2D image is encoded as a </a:t>
            </a:r>
            <a:r>
              <a:rPr lang="en-US" sz="2400" dirty="0">
                <a:solidFill>
                  <a:srgbClr val="F72B09"/>
                </a:solidFill>
                <a:latin typeface="Times New Roman" pitchFamily="18" charset="0"/>
                <a:cs typeface="Times New Roman" pitchFamily="18" charset="0"/>
              </a:rPr>
              <a:t>n-by-m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 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videos (movies), there is a third dimension, "time". For each point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sampled in time, the frame at time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nothing but a "regular" image.</a:t>
            </a:r>
            <a:endParaRPr lang="he-IL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0968"/>
            <a:ext cx="2808312" cy="215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5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Color images (RGB)</a:t>
            </a:r>
            <a:endParaRPr lang="he-I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571" y="4077072"/>
            <a:ext cx="2352261" cy="176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9500" y="4060676"/>
            <a:ext cx="2032620" cy="203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4892" y="3460577"/>
            <a:ext cx="2383532" cy="263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3568" y="6011996"/>
            <a:ext cx="2482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(images from Wikipedia)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611560" y="1268760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Each element </a:t>
            </a:r>
            <a:r>
              <a:rPr lang="en-US" sz="2400" dirty="0">
                <a:solidFill>
                  <a:schemeClr val="tx2"/>
                </a:solidFill>
              </a:rPr>
              <a:t>M[x, y] </a:t>
            </a:r>
            <a:r>
              <a:rPr lang="en-US" sz="2400" dirty="0"/>
              <a:t>of the image is called a </a:t>
            </a:r>
            <a:r>
              <a:rPr lang="en-US" sz="2400" dirty="0">
                <a:solidFill>
                  <a:srgbClr val="FF0000"/>
                </a:solidFill>
              </a:rPr>
              <a:t>pixel</a:t>
            </a:r>
            <a:r>
              <a:rPr lang="en-US" sz="2400" dirty="0"/>
              <a:t>, shorthand for </a:t>
            </a:r>
            <a:r>
              <a:rPr lang="en-US" sz="2400" dirty="0">
                <a:solidFill>
                  <a:srgbClr val="FF0000"/>
                </a:solidFill>
              </a:rPr>
              <a:t>picture element</a:t>
            </a:r>
            <a:r>
              <a:rPr lang="en-US" sz="2400" dirty="0"/>
              <a:t>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For grey level images, </a:t>
            </a:r>
            <a:r>
              <a:rPr lang="en-US" sz="2400" dirty="0">
                <a:solidFill>
                  <a:schemeClr val="tx2"/>
                </a:solidFill>
              </a:rPr>
              <a:t>M[x, y] </a:t>
            </a:r>
            <a:r>
              <a:rPr lang="en-US" sz="2400" dirty="0"/>
              <a:t>is a non negative real number, representing the </a:t>
            </a:r>
            <a:r>
              <a:rPr lang="en-US" sz="2400" dirty="0">
                <a:solidFill>
                  <a:schemeClr val="tx2"/>
                </a:solidFill>
              </a:rPr>
              <a:t>light intensity </a:t>
            </a:r>
            <a:r>
              <a:rPr lang="en-US" sz="2400" dirty="0"/>
              <a:t>at the pixel.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For standard (RGB) color images, </a:t>
            </a:r>
            <a:r>
              <a:rPr lang="en-US" sz="2400" dirty="0">
                <a:solidFill>
                  <a:schemeClr val="tx2"/>
                </a:solidFill>
              </a:rPr>
              <a:t>M[x, y]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FF0000"/>
                </a:solidFill>
              </a:rPr>
              <a:t>triplet of values</a:t>
            </a:r>
            <a:r>
              <a:rPr lang="en-US" sz="2400" dirty="0"/>
              <a:t>, representing the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tx2"/>
                </a:solidFill>
              </a:rPr>
              <a:t>blue</a:t>
            </a:r>
            <a:r>
              <a:rPr lang="en-US" sz="2400" dirty="0"/>
              <a:t> components of the light intensity at the pixel.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19256" cy="922114"/>
          </a:xfrm>
        </p:spPr>
        <p:txBody>
          <a:bodyPr>
            <a:normAutofit/>
          </a:bodyPr>
          <a:lstStyle/>
          <a:p>
            <a:r>
              <a:rPr lang="en-US" sz="4000" dirty="0"/>
              <a:t>Gray scale images</a:t>
            </a:r>
            <a:endParaRPr lang="he-I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256584"/>
          </a:xfrm>
        </p:spPr>
        <p:txBody>
          <a:bodyPr>
            <a:noAutofit/>
          </a:bodyPr>
          <a:lstStyle/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discuss grey scale images only (for simplicity). 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Real numbers expressing grey levels have to be </a:t>
            </a:r>
            <a:r>
              <a:rPr lang="en-US" sz="2800" dirty="0">
                <a:solidFill>
                  <a:schemeClr val="tx2"/>
                </a:solidFill>
              </a:rPr>
              <a:t>discretized</a:t>
            </a:r>
            <a:r>
              <a:rPr lang="en-US" sz="2800" dirty="0"/>
              <a:t>.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 good quality photograph (human visual inspection) has </a:t>
            </a:r>
            <a:r>
              <a:rPr lang="en-US" sz="2800" dirty="0">
                <a:solidFill>
                  <a:srgbClr val="0000FF"/>
                </a:solidFill>
              </a:rPr>
              <a:t>256 grey-level values (8 bits) </a:t>
            </a:r>
            <a:r>
              <a:rPr lang="en-US" sz="2800" dirty="0">
                <a:solidFill>
                  <a:srgbClr val="FF0000"/>
                </a:solidFill>
              </a:rPr>
              <a:t>per pixel</a:t>
            </a:r>
            <a:r>
              <a:rPr lang="en-US" sz="2800" dirty="0"/>
              <a:t>. 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value </a:t>
            </a:r>
            <a:r>
              <a:rPr lang="en-US" sz="2800" dirty="0">
                <a:solidFill>
                  <a:srgbClr val="7030A0"/>
                </a:solidFill>
              </a:rPr>
              <a:t>0 represents black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255 represents white</a:t>
            </a:r>
            <a:r>
              <a:rPr lang="en-US" sz="2800" dirty="0"/>
              <a:t>. 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In some applications (e.g., medical imaging) 4096 grey levels (12 bits) are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690B37CC-294A-4E20-8C84-8B0D5E0B3599}" type="slidenum">
              <a:rPr lang="he-IL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28600" y="764704"/>
            <a:ext cx="86868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bits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 pixel (2</a:t>
            </a:r>
            <a:r>
              <a:rPr lang="en-US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=256 gray levels): 0 = black, 255 = white</a:t>
            </a:r>
          </a:p>
        </p:txBody>
      </p:sp>
      <p:sp>
        <p:nvSpPr>
          <p:cNvPr id="5" name="מלבן 5"/>
          <p:cNvSpPr/>
          <p:nvPr/>
        </p:nvSpPr>
        <p:spPr>
          <a:xfrm>
            <a:off x="4644008" y="2035274"/>
            <a:ext cx="4392488" cy="38318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38,  26,  21, 36,  19,  28,  33, 44, 31, 112,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77,  83,  34, 168, 159, 48,  50, 14, 55, 211,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112, 137, 34, 101, 129, 62,  54, 40, 21, 86,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41,  46,  35, 19,  35,  52,  18, 57, 39, 123,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38,  16,  38, 67,  45,  21,  29, 59, 10, 130,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45,  43,  46, 51,  44,  39,  53, 31, 24, 64,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47,  30,  54, 45,  40,  46,  23, 26, 58, 40,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71,  57,  66, 63,  70,  84,  65, 62, 91, 49,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72,  55,  43, 57,  90,  111, 92, 73, 74, 56, </a:t>
            </a: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47,  45,  36, 78,  114, 113, 81, 54, 57, 44</a:t>
            </a:r>
            <a:endParaRPr lang="he-IL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33127"/>
            <a:ext cx="4176464" cy="46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-27384"/>
            <a:ext cx="8219256" cy="92211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Gray scale image</a:t>
            </a:r>
            <a:endParaRPr kumimoji="0" lang="he-IL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/>
            </a:endParaRPr>
          </a:p>
        </p:txBody>
      </p:sp>
      <p:sp>
        <p:nvSpPr>
          <p:cNvPr id="7" name="הסבר אליפטי 1"/>
          <p:cNvSpPr/>
          <p:nvPr/>
        </p:nvSpPr>
        <p:spPr bwMode="auto">
          <a:xfrm>
            <a:off x="4498571" y="1268760"/>
            <a:ext cx="1009533" cy="637913"/>
          </a:xfrm>
          <a:prstGeom prst="wedgeEllipseCallout">
            <a:avLst>
              <a:gd name="adj1" fmla="val -74268"/>
              <a:gd name="adj2" fmla="val 158731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74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whiteish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9" name="הסבר אליפטי 1"/>
          <p:cNvSpPr/>
          <p:nvPr/>
        </p:nvSpPr>
        <p:spPr bwMode="auto">
          <a:xfrm>
            <a:off x="7793953" y="1318234"/>
            <a:ext cx="1009533" cy="450186"/>
          </a:xfrm>
          <a:prstGeom prst="wedgeEllipseCallout">
            <a:avLst>
              <a:gd name="adj1" fmla="val 22347"/>
              <a:gd name="adj2" fmla="val 184105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52400" dist="139700" dir="3600000" sx="60000" sy="60000" algn="ctr" rotWithShape="0">
              <a:schemeClr val="accent1">
                <a:lumMod val="75000"/>
                <a:alpha val="74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 contourW="6350" prstMaterial="metal"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value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marL="342900" indent="-342900">
          <a:spcBef>
            <a:spcPts val="600"/>
          </a:spcBef>
          <a:buFont typeface="Arial" pitchFamily="34" charset="0"/>
          <a:buChar char="•"/>
          <a:tabLst>
            <a:tab pos="2159000" algn="r"/>
          </a:tabLst>
          <a:defRPr dirty="0" smtClean="0">
            <a:solidFill>
              <a:prstClr val="black"/>
            </a:solidFill>
            <a:latin typeface="Times New Roman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</TotalTime>
  <Words>1534</Words>
  <Application>Microsoft Office PowerPoint</Application>
  <PresentationFormat>‫הצגה על המסך (4:3)</PresentationFormat>
  <Paragraphs>277</Paragraphs>
  <Slides>40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4</vt:i4>
      </vt:variant>
      <vt:variant>
        <vt:lpstr>כותרות שקופיות</vt:lpstr>
      </vt:variant>
      <vt:variant>
        <vt:i4>40</vt:i4>
      </vt:variant>
    </vt:vector>
  </HeadingPairs>
  <TitlesOfParts>
    <vt:vector size="53" baseType="lpstr">
      <vt:lpstr>Arial</vt:lpstr>
      <vt:lpstr>Arial Narrow</vt:lpstr>
      <vt:lpstr>Calibri</vt:lpstr>
      <vt:lpstr>Cambria</vt:lpstr>
      <vt:lpstr>Courier New</vt:lpstr>
      <vt:lpstr>Segoe UI Semibold</vt:lpstr>
      <vt:lpstr>Tahoma</vt:lpstr>
      <vt:lpstr>Times New Roman</vt:lpstr>
      <vt:lpstr>Wingdings</vt:lpstr>
      <vt:lpstr>Office Theme</vt:lpstr>
      <vt:lpstr>1_Office Theme</vt:lpstr>
      <vt:lpstr>ערכת נושא Office</vt:lpstr>
      <vt:lpstr>Default Design</vt:lpstr>
      <vt:lpstr>Introduction to programming in Python </vt:lpstr>
      <vt:lpstr>Lecture 21-22 Plan</vt:lpstr>
      <vt:lpstr>Brief "Historical" Technological Context</vt:lpstr>
      <vt:lpstr>A Brief Historical Context, 30 Years Later</vt:lpstr>
      <vt:lpstr>Basic Model of a Digital Image</vt:lpstr>
      <vt:lpstr>מצגת של PowerPoint‏</vt:lpstr>
      <vt:lpstr>Color images (RGB)</vt:lpstr>
      <vt:lpstr>Gray scale images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Our implementation: The Class Matrix</vt:lpstr>
      <vt:lpstr>The Class Matrix (2)</vt:lpstr>
      <vt:lpstr>The Class Matrix (3)</vt:lpstr>
      <vt:lpstr>class Matrix - item access and assignment</vt:lpstr>
      <vt:lpstr>class Matrix - Indexing</vt:lpstr>
      <vt:lpstr>מצגת של PowerPoint‏</vt:lpstr>
      <vt:lpstr>ZIP - example</vt:lpstr>
      <vt:lpstr>Display image</vt:lpstr>
      <vt:lpstr>Displaying an image</vt:lpstr>
      <vt:lpstr>save to and load from file</vt:lpstr>
      <vt:lpstr>save image to file</vt:lpstr>
      <vt:lpstr>Using save to and load </vt:lpstr>
      <vt:lpstr>from "real" image formats to .bitmap</vt:lpstr>
      <vt:lpstr>And now for some nicer stuff</vt:lpstr>
      <vt:lpstr>מצגת של PowerPoint‏</vt:lpstr>
      <vt:lpstr>מצגת של PowerPoint‏</vt:lpstr>
      <vt:lpstr>3 Squares: more generic version</vt:lpstr>
      <vt:lpstr>3 Squares: more generic version</vt:lpstr>
      <vt:lpstr>Simple Synthetic Images: Points and Lines</vt:lpstr>
      <vt:lpstr>Simple Synthetic Images: Drawing Functions</vt:lpstr>
      <vt:lpstr>Drawing Functions where “bottom is down”</vt:lpstr>
      <vt:lpstr>Simple Synthetic Images: Lines and More</vt:lpstr>
      <vt:lpstr>Displaying Synthetic Images: Lines and More</vt:lpstr>
      <vt:lpstr>Simple Synthetic Images: Diagonal Lines</vt:lpstr>
      <vt:lpstr>Simple Synthetic Images:  Product and Circles</vt:lpstr>
      <vt:lpstr>Simple Synthetic Images:  Product and Circles</vt:lpstr>
      <vt:lpstr>Exercises:</vt:lpstr>
    </vt:vector>
  </TitlesOfParts>
  <Company>School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amiramy</dc:creator>
  <cp:lastModifiedBy>Ami Hauptman</cp:lastModifiedBy>
  <cp:revision>248</cp:revision>
  <dcterms:created xsi:type="dcterms:W3CDTF">2013-10-11T08:04:17Z</dcterms:created>
  <dcterms:modified xsi:type="dcterms:W3CDTF">2019-10-31T23:44:30Z</dcterms:modified>
</cp:coreProperties>
</file>