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5">
  <p:sldMasterIdLst>
    <p:sldMasterId id="2147483648" r:id="rId1"/>
    <p:sldMasterId id="2147483649" r:id="rId2"/>
  </p:sldMasterIdLst>
  <p:notesMasterIdLst>
    <p:notesMasterId r:id="rId38"/>
  </p:notesMasterIdLst>
  <p:handoutMasterIdLst>
    <p:handoutMasterId r:id="rId39"/>
  </p:handoutMasterIdLst>
  <p:sldIdLst>
    <p:sldId id="976" r:id="rId3"/>
    <p:sldId id="901" r:id="rId4"/>
    <p:sldId id="902" r:id="rId5"/>
    <p:sldId id="903" r:id="rId6"/>
    <p:sldId id="904" r:id="rId7"/>
    <p:sldId id="905" r:id="rId8"/>
    <p:sldId id="906" r:id="rId9"/>
    <p:sldId id="979" r:id="rId10"/>
    <p:sldId id="982" r:id="rId11"/>
    <p:sldId id="981" r:id="rId12"/>
    <p:sldId id="907" r:id="rId13"/>
    <p:sldId id="909" r:id="rId14"/>
    <p:sldId id="980" r:id="rId15"/>
    <p:sldId id="908" r:id="rId16"/>
    <p:sldId id="912" r:id="rId17"/>
    <p:sldId id="913" r:id="rId18"/>
    <p:sldId id="914" r:id="rId19"/>
    <p:sldId id="975" r:id="rId20"/>
    <p:sldId id="983" r:id="rId21"/>
    <p:sldId id="915" r:id="rId22"/>
    <p:sldId id="916" r:id="rId23"/>
    <p:sldId id="917" r:id="rId24"/>
    <p:sldId id="918" r:id="rId25"/>
    <p:sldId id="919" r:id="rId26"/>
    <p:sldId id="920" r:id="rId27"/>
    <p:sldId id="921" r:id="rId28"/>
    <p:sldId id="922" r:id="rId29"/>
    <p:sldId id="923" r:id="rId30"/>
    <p:sldId id="924" r:id="rId31"/>
    <p:sldId id="925" r:id="rId32"/>
    <p:sldId id="929" r:id="rId33"/>
    <p:sldId id="930" r:id="rId34"/>
    <p:sldId id="931" r:id="rId35"/>
    <p:sldId id="932" r:id="rId36"/>
    <p:sldId id="984" r:id="rId3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5000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FF"/>
    <a:srgbClr val="006600"/>
    <a:srgbClr val="009900"/>
    <a:srgbClr val="0000FF"/>
    <a:srgbClr val="CC0066"/>
    <a:srgbClr val="FF6600"/>
    <a:srgbClr val="CC0000"/>
    <a:srgbClr val="339966"/>
    <a:srgbClr val="DAEDEF"/>
    <a:srgbClr val="0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סגנון בהיר 2 - הדגשה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533" autoAdjust="0"/>
  </p:normalViewPr>
  <p:slideViewPr>
    <p:cSldViewPr>
      <p:cViewPr varScale="1">
        <p:scale>
          <a:sx n="81" d="100"/>
          <a:sy n="81" d="100"/>
        </p:scale>
        <p:origin x="1526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6D7BBA-6A9F-4523-B85E-B0A0B7EB90F3}" type="datetimeFigureOut">
              <a:rPr lang="en-US" smtClean="0"/>
              <a:t>01-Nov-19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A23FA1-01C3-44B6-8C96-14E1ACA74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35672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71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57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57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57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fld id="{F5DFF5E8-DFA0-4B58-A4F5-BB554F18D837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70995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92465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1166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2614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5462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8092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297C6-9A6B-4A6D-839A-C97E6B73DC8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0103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297C6-9A6B-4A6D-839A-C97E6B73DC82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3517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297C6-9A6B-4A6D-839A-C97E6B73DC82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1439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297C6-9A6B-4A6D-839A-C97E6B73DC82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9190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297C6-9A6B-4A6D-839A-C97E6B73DC82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8758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8ADEEB-7E62-41E7-BC49-3DE3B4E07614}" type="datetime1">
              <a:rPr lang="en-US" smtClean="0"/>
              <a:t>01-Nov-19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4B3567-9784-4FB0-89F1-A6E950647721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AC4DF5-9DDA-480E-B4D8-52361E5D65DC}" type="datetime1">
              <a:rPr lang="en-US" smtClean="0"/>
              <a:t>01-Nov-19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688F52-F33B-464D-ADB4-27A13D251261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52D6A9-EC94-4368-A3CA-2D99E1456F8C}" type="datetime1">
              <a:rPr lang="en-US" smtClean="0"/>
              <a:t>01-Nov-19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05953D-F057-4F08-8E6F-513FFED7D9F9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FF6F52-9B5E-4091-9F8D-DFDB88C52FA0}" type="datetime1">
              <a:rPr lang="en-US" smtClean="0"/>
              <a:t>01-Nov-19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D62D2F-AAD7-4BA4-AEC5-9D537FB43D7D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3EF30A-963B-401F-9E84-EEBF40A10432}" type="datetime1">
              <a:rPr lang="en-US" smtClean="0"/>
              <a:t>01-Nov-19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304FB8-CB17-4376-8B15-F47460AF6CA5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DC6638-35B8-404D-9DCD-A12C0B57BD86}" type="datetime1">
              <a:rPr lang="en-US" smtClean="0"/>
              <a:t>01-Nov-19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6C493F-0FDC-4B82-85D4-C02EE1B797A8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31D2D0-38A1-4C20-AFAF-F6A93EA0E930}" type="datetime1">
              <a:rPr lang="en-US" smtClean="0"/>
              <a:t>01-Nov-19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8A9FE0-610B-435F-9748-9FF5B99B30B0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4DDE4A-47D2-4126-BBF9-88B553A9EDF6}" type="datetime1">
              <a:rPr lang="en-US" smtClean="0"/>
              <a:t>01-Nov-19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EEF7ED-2841-4D61-B1F2-2D2246A9DE5E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3A0ACD-A9C9-4358-A982-64CBB4F04353}" type="datetime1">
              <a:rPr lang="en-US" smtClean="0"/>
              <a:t>01-Nov-19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81C22D-388D-4DB7-AB9B-9A4E449B53AB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74EB0B-0C11-4DDE-9C83-799D48C32465}" type="datetime1">
              <a:rPr lang="en-US" smtClean="0"/>
              <a:t>01-Nov-19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255FA0-98C7-40AF-B8A3-8F1415BA7C24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C1A481-0009-4B0C-9F24-47D3E02FE72B}" type="datetime1">
              <a:rPr lang="en-US" smtClean="0"/>
              <a:t>01-Nov-19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904FCB-7635-413E-AFBD-90B2F7E1F357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57B5F5-455B-4ECE-90F0-CBFC3FB08113}" type="datetime1">
              <a:rPr lang="en-US" smtClean="0"/>
              <a:t>01-Nov-19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B0C4C7-0A9A-41DD-9006-C3DBF346D7F1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1EBC74-C99C-4CD8-9893-0F5E2D6745E7}" type="datetime1">
              <a:rPr lang="en-US" smtClean="0"/>
              <a:t>01-Nov-19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A84CAB-9E7D-451C-82B4-E46DCA5CC3C1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05ECB2-99E9-45A6-8DE8-ABF884F55241}" type="datetime1">
              <a:rPr lang="en-US" smtClean="0"/>
              <a:t>01-Nov-19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BEA969-07C3-4B48-B4C1-D86A99ADACCE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25B538-7044-47A7-B845-58BA70357F04}" type="datetime1">
              <a:rPr lang="en-US" smtClean="0"/>
              <a:t>01-Nov-19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258CF7-7A24-43A7-9953-820B01E55816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980E24-1B37-4189-ADAC-D9293B50276A}" type="datetime1">
              <a:rPr lang="en-US" smtClean="0"/>
              <a:t>01-Nov-19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D1C991-C70E-445E-A190-7FF2F510BBB9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15A809-40D8-4DC9-B5BF-211875EF38A3}" type="datetime1">
              <a:rPr lang="en-US" smtClean="0"/>
              <a:t>01-Nov-19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CFD0AB-A937-4625-A0E3-AB4294915C1D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398516-6041-4353-B4E3-41E622C83F98}" type="datetime1">
              <a:rPr lang="en-US" smtClean="0"/>
              <a:t>01-Nov-19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CAACB7-4AE0-4363-8AFD-EFAA328B298F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1E0EF8-63E0-403D-85F4-7268C923D70D}" type="datetime1">
              <a:rPr lang="en-US" smtClean="0"/>
              <a:t>01-Nov-19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D36AA5-7642-4A9D-BD6F-3AC10E4B1814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93E31A-8AEE-4CAB-A96E-8C32634335BF}" type="datetime1">
              <a:rPr lang="en-US" smtClean="0"/>
              <a:t>01-Nov-19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3D976C-16F0-4562-BE63-D41566583501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E6B471-2F8E-4C7F-A207-D74E04383C30}" type="datetime1">
              <a:rPr lang="en-US" smtClean="0"/>
              <a:t>01-Nov-19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118C8F-1250-47F6-B097-ED95604436FE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4E3081-3D7F-45B5-8F9B-C10E71CD2ED5}" type="datetime1">
              <a:rPr lang="en-US" smtClean="0"/>
              <a:t>01-Nov-19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1D65EB-7670-4DFF-A7B4-B158589BB1EF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F36D11-A305-4D4B-B35C-63C71F323DEC}" type="datetime1">
              <a:rPr lang="en-US" smtClean="0"/>
              <a:t>01-Nov-19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10B56B-81C9-4D7D-AB0F-100443BC295D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>
                <a:latin typeface="Arial" charset="0"/>
              </a:defRPr>
            </a:lvl1pPr>
          </a:lstStyle>
          <a:p>
            <a:pPr>
              <a:defRPr/>
            </a:pPr>
            <a:fld id="{7AC1F8D2-193A-44D2-AB5D-AC7E0B9A7E79}" type="datetime1">
              <a:rPr lang="en-US" smtClean="0"/>
              <a:t>01-Nov-19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667000" y="6381750"/>
            <a:ext cx="44196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40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2133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36815494-BEFD-4C2B-AE3C-67B88A728AC4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 Narrow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 Narrow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 Narrow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 Narrow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 Narrow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 Narrow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 Narrow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 Narrow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rgbClr val="003399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rgbClr val="003399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3399"/>
          </a:solidFill>
          <a:latin typeface="Arial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v"/>
        <a:defRPr sz="2000">
          <a:solidFill>
            <a:srgbClr val="003399"/>
          </a:solidFill>
          <a:latin typeface="Arial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v"/>
        <a:defRPr sz="2000">
          <a:solidFill>
            <a:srgbClr val="003399"/>
          </a:solidFill>
          <a:latin typeface="Arial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 sz="2000">
          <a:solidFill>
            <a:srgbClr val="003399"/>
          </a:solidFill>
          <a:latin typeface="Arial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 sz="2000">
          <a:solidFill>
            <a:srgbClr val="003399"/>
          </a:solidFill>
          <a:latin typeface="Arial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 sz="2000">
          <a:solidFill>
            <a:srgbClr val="003399"/>
          </a:solidFill>
          <a:latin typeface="Arial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 sz="2000">
          <a:solidFill>
            <a:srgbClr val="003399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>
                <a:latin typeface="Arial" charset="0"/>
              </a:defRPr>
            </a:lvl1pPr>
          </a:lstStyle>
          <a:p>
            <a:pPr>
              <a:defRPr/>
            </a:pPr>
            <a:fld id="{3E2BC5DB-933D-4874-8316-8DC67781E17E}" type="datetime1">
              <a:rPr lang="en-US" smtClean="0"/>
              <a:t>01-Nov-19</a:t>
            </a:fld>
            <a:endParaRPr lang="en-US"/>
          </a:p>
        </p:txBody>
      </p:sp>
      <p:sp>
        <p:nvSpPr>
          <p:cNvPr id="6144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40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0DBEA00A-AEB0-4226-92F8-284EC6EF8073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hyperlink" Target="http://en.wikipedia.org/wiki/RAID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gi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://en.wikipedia.org/wiki/Hamming_distance" TargetMode="Externa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hyperlink" Target="http://csu-il.blogspot.co.il/2008/03/blog-post_365.html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Exclusive_or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ChangeArrowheads="1"/>
          </p:cNvSpPr>
          <p:nvPr/>
        </p:nvSpPr>
        <p:spPr bwMode="auto">
          <a:xfrm>
            <a:off x="1752600" y="1219200"/>
            <a:ext cx="54864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200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Error detection and correction</a:t>
            </a:r>
          </a:p>
        </p:txBody>
      </p:sp>
    </p:spTree>
    <p:extLst>
      <p:ext uri="{BB962C8B-B14F-4D97-AF65-F5344CB8AC3E}">
        <p14:creationId xmlns:p14="http://schemas.microsoft.com/office/powerpoint/2010/main" val="303886677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533400"/>
          </a:xfrm>
        </p:spPr>
        <p:txBody>
          <a:bodyPr/>
          <a:lstStyle/>
          <a:p>
            <a:r>
              <a:rPr lang="en-US" kern="1200" dirty="0">
                <a:latin typeface="Times New Roman" pitchFamily="18" charset="0"/>
                <a:ea typeface="+mn-ea"/>
                <a:cs typeface="Times New Roman" pitchFamily="18" charset="0"/>
              </a:rPr>
              <a:t>XOR Example – swap 2 vars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762000"/>
            <a:ext cx="8458200" cy="5835352"/>
          </a:xfrm>
        </p:spPr>
        <p:txBody>
          <a:bodyPr>
            <a:noAutofit/>
          </a:bodyPr>
          <a:lstStyle/>
          <a:p>
            <a:pPr marL="0" indent="0" algn="l" rtl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</a:t>
            </a:r>
          </a:p>
        </p:txBody>
      </p:sp>
      <p:pic>
        <p:nvPicPr>
          <p:cNvPr id="9" name="תמונה 8">
            <a:extLst>
              <a:ext uri="{FF2B5EF4-FFF2-40B4-BE49-F238E27FC236}">
                <a16:creationId xmlns:a16="http://schemas.microsoft.com/office/drawing/2014/main" id="{CA308E39-A47C-4EC2-AF4C-24AD76305D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9950" y="4613635"/>
            <a:ext cx="5734050" cy="2019300"/>
          </a:xfrm>
          <a:prstGeom prst="rect">
            <a:avLst/>
          </a:prstGeom>
        </p:spPr>
      </p:pic>
      <p:sp>
        <p:nvSpPr>
          <p:cNvPr id="10" name="מלבן 9">
            <a:extLst>
              <a:ext uri="{FF2B5EF4-FFF2-40B4-BE49-F238E27FC236}">
                <a16:creationId xmlns:a16="http://schemas.microsoft.com/office/drawing/2014/main" id="{FA890F74-1CA1-42D7-B890-6FF1144ECD33}"/>
              </a:ext>
            </a:extLst>
          </p:cNvPr>
          <p:cNvSpPr/>
          <p:nvPr/>
        </p:nvSpPr>
        <p:spPr>
          <a:xfrm>
            <a:off x="228600" y="1234715"/>
            <a:ext cx="792480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Problem: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Can you swap between 2 integers without using temp (or </a:t>
            </a:r>
            <a:r>
              <a:rPr lang="en-US" sz="3200" dirty="0" err="1"/>
              <a:t>a,b</a:t>
            </a:r>
            <a:r>
              <a:rPr lang="en-US" sz="3200" dirty="0"/>
              <a:t>=</a:t>
            </a:r>
            <a:r>
              <a:rPr lang="en-US" sz="3200" dirty="0" err="1"/>
              <a:t>b,a</a:t>
            </a:r>
            <a:r>
              <a:rPr lang="en-US" sz="3200" dirty="0"/>
              <a:t>) 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a=</a:t>
            </a:r>
            <a:r>
              <a:rPr lang="en-US" sz="3200" dirty="0" err="1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a^b</a:t>
            </a:r>
            <a:endParaRPr lang="en-US" sz="3200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b=</a:t>
            </a:r>
            <a:r>
              <a:rPr lang="en-US" sz="3200" dirty="0" err="1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a^b</a:t>
            </a:r>
            <a:endParaRPr lang="en-US" sz="3200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a=</a:t>
            </a:r>
            <a:r>
              <a:rPr lang="en-US" sz="3200" dirty="0" err="1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a^b</a:t>
            </a:r>
            <a:endParaRPr lang="en-US" sz="3200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הסבר אליפטי 8">
            <a:extLst>
              <a:ext uri="{FF2B5EF4-FFF2-40B4-BE49-F238E27FC236}">
                <a16:creationId xmlns:a16="http://schemas.microsoft.com/office/drawing/2014/main" id="{F853E55B-0FB7-4B5C-A795-BAF8263E4254}"/>
              </a:ext>
            </a:extLst>
          </p:cNvPr>
          <p:cNvSpPr/>
          <p:nvPr/>
        </p:nvSpPr>
        <p:spPr bwMode="auto">
          <a:xfrm>
            <a:off x="3393453" y="3393649"/>
            <a:ext cx="1780674" cy="1143000"/>
          </a:xfrm>
          <a:prstGeom prst="wedgeEllipseCallout">
            <a:avLst>
              <a:gd name="adj1" fmla="val -130753"/>
              <a:gd name="adj2" fmla="val 30181"/>
            </a:avLst>
          </a:prstGeom>
          <a:solidFill>
            <a:schemeClr val="accent2">
              <a:lumMod val="75000"/>
            </a:schemeClr>
          </a:soli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eaLnBrk="0" hangingPunct="0">
              <a:spcBef>
                <a:spcPct val="0"/>
              </a:spcBef>
            </a:pPr>
            <a:r>
              <a:rPr lang="en-US" b="1" dirty="0">
                <a:solidFill>
                  <a:prstClr val="white"/>
                </a:solidFill>
                <a:latin typeface="Times New Roman (Hebrew)" charset="0"/>
              </a:rPr>
              <a:t>XOR </a:t>
            </a:r>
          </a:p>
          <a:p>
            <a:pPr algn="ctr" defTabSz="685800" eaLnBrk="0" hangingPunct="0">
              <a:spcBef>
                <a:spcPct val="0"/>
              </a:spcBef>
            </a:pPr>
            <a:r>
              <a:rPr lang="en-US" b="1" dirty="0">
                <a:solidFill>
                  <a:prstClr val="white"/>
                </a:solidFill>
                <a:latin typeface="Times New Roman (Hebrew)" charset="0"/>
              </a:rPr>
              <a:t>“encodes”</a:t>
            </a:r>
          </a:p>
          <a:p>
            <a:pPr algn="ctr" defTabSz="685800" eaLnBrk="0" hangingPunct="0">
              <a:spcBef>
                <a:spcPct val="0"/>
              </a:spcBef>
            </a:pPr>
            <a:r>
              <a:rPr lang="en-US" b="1" dirty="0">
                <a:solidFill>
                  <a:prstClr val="white"/>
                </a:solidFill>
                <a:latin typeface="Times New Roman (Hebrew)" charset="0"/>
              </a:rPr>
              <a:t> the number</a:t>
            </a:r>
          </a:p>
        </p:txBody>
      </p:sp>
    </p:spTree>
    <p:extLst>
      <p:ext uri="{BB962C8B-B14F-4D97-AF65-F5344CB8AC3E}">
        <p14:creationId xmlns:p14="http://schemas.microsoft.com/office/powerpoint/2010/main" val="202106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/>
          <p:cNvSpPr txBox="1">
            <a:spLocks noGrp="1"/>
          </p:cNvSpPr>
          <p:nvPr/>
        </p:nvSpPr>
        <p:spPr bwMode="auto">
          <a:xfrm>
            <a:off x="6553200" y="6400800"/>
            <a:ext cx="2133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spcBef>
                <a:spcPct val="0"/>
              </a:spcBef>
            </a:pPr>
            <a:fld id="{E91D5954-3478-4E0F-ABE9-0D272C9D540D}" type="slidenum">
              <a:rPr lang="he-IL" sz="1400">
                <a:cs typeface="Arial" pitchFamily="34" charset="0"/>
              </a:rPr>
              <a:pPr algn="r">
                <a:spcBef>
                  <a:spcPct val="0"/>
                </a:spcBef>
              </a:pPr>
              <a:t>11</a:t>
            </a:fld>
            <a:endParaRPr lang="en-US" sz="1400">
              <a:cs typeface="Arial" pitchFamily="34" charset="0"/>
            </a:endParaRPr>
          </a:p>
        </p:txBody>
      </p:sp>
      <p:sp>
        <p:nvSpPr>
          <p:cNvPr id="18435" name="Rectangle 2"/>
          <p:cNvSpPr>
            <a:spLocks noChangeArrowheads="1"/>
          </p:cNvSpPr>
          <p:nvPr/>
        </p:nvSpPr>
        <p:spPr bwMode="auto">
          <a:xfrm>
            <a:off x="457200" y="-762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4400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Error Correcting</a:t>
            </a:r>
          </a:p>
        </p:txBody>
      </p:sp>
      <p:sp>
        <p:nvSpPr>
          <p:cNvPr id="18436" name="Oval 4"/>
          <p:cNvSpPr>
            <a:spLocks noChangeArrowheads="1"/>
          </p:cNvSpPr>
          <p:nvPr/>
        </p:nvSpPr>
        <p:spPr bwMode="auto">
          <a:xfrm>
            <a:off x="2133600" y="3962400"/>
            <a:ext cx="3657600" cy="838200"/>
          </a:xfrm>
          <a:prstGeom prst="ellipse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he-IL"/>
          </a:p>
        </p:txBody>
      </p:sp>
      <p:sp>
        <p:nvSpPr>
          <p:cNvPr id="18437" name="Oval 5"/>
          <p:cNvSpPr>
            <a:spLocks noChangeArrowheads="1"/>
          </p:cNvSpPr>
          <p:nvPr/>
        </p:nvSpPr>
        <p:spPr bwMode="auto">
          <a:xfrm>
            <a:off x="2209800" y="4038600"/>
            <a:ext cx="3962400" cy="1066800"/>
          </a:xfrm>
          <a:prstGeom prst="ellipse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he-IL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1219200"/>
            <a:ext cx="2449931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4267200"/>
            <a:ext cx="4717281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ounded Rectangle 8"/>
          <p:cNvSpPr/>
          <p:nvPr/>
        </p:nvSpPr>
        <p:spPr bwMode="auto">
          <a:xfrm>
            <a:off x="5031646" y="1972866"/>
            <a:ext cx="3660035" cy="1532334"/>
          </a:xfrm>
          <a:prstGeom prst="round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rPr>
              <a:t>A row (or column)</a:t>
            </a:r>
            <a:br>
              <a:rPr kumimoji="0" lang="en-US" sz="28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rPr>
            </a:br>
            <a:r>
              <a:rPr kumimoji="0" lang="en-US" sz="28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rPr>
              <a:t>is </a:t>
            </a:r>
            <a:r>
              <a:rPr kumimoji="0" lang="en-US" sz="2800" i="0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rPr>
              <a:t>intact</a:t>
            </a:r>
            <a:r>
              <a:rPr kumimoji="0" lang="en-US" sz="2800" i="0" strike="noStrike" cap="none" normalizeH="0" dirty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rPr>
              <a:t> </a:t>
            </a:r>
            <a:r>
              <a:rPr kumimoji="0" lang="en-US" sz="2800" i="0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rPr>
              <a:t>if-and-only-if</a:t>
            </a:r>
            <a:br>
              <a:rPr kumimoji="0" lang="en-US" sz="2800" i="0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rPr>
            </a:br>
            <a:r>
              <a:rPr kumimoji="0" lang="en-US" sz="2800" i="0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rPr>
              <a:t>its parity is 0!</a:t>
            </a:r>
            <a:endParaRPr kumimoji="0" lang="he-IL" sz="2800" i="0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21769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ChangeArrowheads="1"/>
          </p:cNvSpPr>
          <p:nvPr/>
        </p:nvSpPr>
        <p:spPr bwMode="auto">
          <a:xfrm>
            <a:off x="457200" y="-762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4400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Get Parity</a:t>
            </a:r>
          </a:p>
        </p:txBody>
      </p:sp>
      <p:sp>
        <p:nvSpPr>
          <p:cNvPr id="18437" name="Oval 5"/>
          <p:cNvSpPr>
            <a:spLocks noChangeArrowheads="1"/>
          </p:cNvSpPr>
          <p:nvPr/>
        </p:nvSpPr>
        <p:spPr bwMode="auto">
          <a:xfrm>
            <a:off x="2209800" y="4038600"/>
            <a:ext cx="3962400" cy="1066800"/>
          </a:xfrm>
          <a:prstGeom prst="ellipse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he-IL"/>
          </a:p>
        </p:txBody>
      </p:sp>
      <p:sp>
        <p:nvSpPr>
          <p:cNvPr id="6" name="TextBox 5"/>
          <p:cNvSpPr txBox="1"/>
          <p:nvPr/>
        </p:nvSpPr>
        <p:spPr>
          <a:xfrm>
            <a:off x="2362200" y="6096000"/>
            <a:ext cx="35052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(Reminder: False = 0, True = 1)</a:t>
            </a:r>
            <a:endParaRPr lang="he-IL" dirty="0"/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6050131C-E7DC-4B05-A032-E0DCB00B7A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640055"/>
            <a:ext cx="4042967" cy="3236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6736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ChangeArrowheads="1"/>
          </p:cNvSpPr>
          <p:nvPr/>
        </p:nvSpPr>
        <p:spPr bwMode="auto">
          <a:xfrm>
            <a:off x="457200" y="-762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4400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Get Parity</a:t>
            </a:r>
          </a:p>
        </p:txBody>
      </p:sp>
      <p:sp>
        <p:nvSpPr>
          <p:cNvPr id="18437" name="Oval 5"/>
          <p:cNvSpPr>
            <a:spLocks noChangeArrowheads="1"/>
          </p:cNvSpPr>
          <p:nvPr/>
        </p:nvSpPr>
        <p:spPr bwMode="auto">
          <a:xfrm>
            <a:off x="2209800" y="4038600"/>
            <a:ext cx="3962400" cy="1066800"/>
          </a:xfrm>
          <a:prstGeom prst="ellipse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he-IL"/>
          </a:p>
        </p:txBody>
      </p:sp>
      <p:sp>
        <p:nvSpPr>
          <p:cNvPr id="6" name="TextBox 5"/>
          <p:cNvSpPr txBox="1"/>
          <p:nvPr/>
        </p:nvSpPr>
        <p:spPr>
          <a:xfrm>
            <a:off x="2362200" y="6096000"/>
            <a:ext cx="35052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(Reminder: False – 0, True - 1)</a:t>
            </a:r>
            <a:endParaRPr lang="he-IL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914400"/>
            <a:ext cx="6400800" cy="5131515"/>
          </a:xfrm>
          <a:prstGeom prst="rect">
            <a:avLst/>
          </a:prstGeom>
        </p:spPr>
      </p:pic>
      <p:sp>
        <p:nvSpPr>
          <p:cNvPr id="7" name="הסבר אליפטי 8">
            <a:extLst>
              <a:ext uri="{FF2B5EF4-FFF2-40B4-BE49-F238E27FC236}">
                <a16:creationId xmlns:a16="http://schemas.microsoft.com/office/drawing/2014/main" id="{7E60C205-7E63-4401-8988-5C1D2977B069}"/>
              </a:ext>
            </a:extLst>
          </p:cNvPr>
          <p:cNvSpPr/>
          <p:nvPr/>
        </p:nvSpPr>
        <p:spPr bwMode="auto">
          <a:xfrm>
            <a:off x="6858000" y="161089"/>
            <a:ext cx="1780674" cy="1143000"/>
          </a:xfrm>
          <a:prstGeom prst="wedgeEllipseCallout">
            <a:avLst>
              <a:gd name="adj1" fmla="val -107459"/>
              <a:gd name="adj2" fmla="val 27707"/>
            </a:avLst>
          </a:prstGeom>
          <a:solidFill>
            <a:schemeClr val="accent2">
              <a:lumMod val="75000"/>
            </a:schemeClr>
          </a:soli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eaLnBrk="0" hangingPunct="0">
              <a:spcBef>
                <a:spcPct val="0"/>
              </a:spcBef>
            </a:pPr>
            <a:r>
              <a:rPr lang="en-US" b="1" dirty="0">
                <a:solidFill>
                  <a:prstClr val="white"/>
                </a:solidFill>
                <a:latin typeface="Times New Roman (Hebrew)" charset="0"/>
              </a:rPr>
              <a:t>Code is</a:t>
            </a:r>
          </a:p>
          <a:p>
            <a:pPr algn="ctr" defTabSz="685800" eaLnBrk="0" hangingPunct="0">
              <a:spcBef>
                <a:spcPct val="0"/>
              </a:spcBef>
            </a:pPr>
            <a:r>
              <a:rPr lang="en-US" b="1" dirty="0">
                <a:solidFill>
                  <a:prstClr val="white"/>
                </a:solidFill>
                <a:latin typeface="Times New Roman (Hebrew)" charset="0"/>
              </a:rPr>
              <a:t> a nested list</a:t>
            </a:r>
          </a:p>
          <a:p>
            <a:pPr algn="ctr" defTabSz="685800" eaLnBrk="0" hangingPunct="0">
              <a:spcBef>
                <a:spcPct val="0"/>
              </a:spcBef>
            </a:pPr>
            <a:r>
              <a:rPr lang="en-US" b="1" dirty="0">
                <a:solidFill>
                  <a:prstClr val="white"/>
                </a:solidFill>
                <a:latin typeface="Times New Roman (Hebrew)" charset="0"/>
              </a:rPr>
              <a:t>(2D)</a:t>
            </a:r>
          </a:p>
        </p:txBody>
      </p:sp>
      <p:sp>
        <p:nvSpPr>
          <p:cNvPr id="8" name="הסבר אליפטי 8">
            <a:extLst>
              <a:ext uri="{FF2B5EF4-FFF2-40B4-BE49-F238E27FC236}">
                <a16:creationId xmlns:a16="http://schemas.microsoft.com/office/drawing/2014/main" id="{5138484C-2B66-44CE-948A-A716250BAD7F}"/>
              </a:ext>
            </a:extLst>
          </p:cNvPr>
          <p:cNvSpPr/>
          <p:nvPr/>
        </p:nvSpPr>
        <p:spPr bwMode="auto">
          <a:xfrm>
            <a:off x="6974305" y="3285336"/>
            <a:ext cx="1780674" cy="1143000"/>
          </a:xfrm>
          <a:prstGeom prst="wedgeEllipseCallout">
            <a:avLst>
              <a:gd name="adj1" fmla="val -122429"/>
              <a:gd name="adj2" fmla="val -12087"/>
            </a:avLst>
          </a:prstGeom>
          <a:solidFill>
            <a:schemeClr val="accent2">
              <a:lumMod val="75000"/>
            </a:schemeClr>
          </a:soli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eaLnBrk="0" hangingPunct="0">
              <a:spcBef>
                <a:spcPct val="0"/>
              </a:spcBef>
            </a:pPr>
            <a:r>
              <a:rPr lang="en-US" b="1" dirty="0">
                <a:solidFill>
                  <a:prstClr val="white"/>
                </a:solidFill>
                <a:latin typeface="Times New Roman (Hebrew)" charset="0"/>
              </a:rPr>
              <a:t>Code is</a:t>
            </a:r>
          </a:p>
          <a:p>
            <a:pPr algn="ctr" defTabSz="685800" eaLnBrk="0" hangingPunct="0">
              <a:spcBef>
                <a:spcPct val="0"/>
              </a:spcBef>
            </a:pPr>
            <a:r>
              <a:rPr lang="en-US" b="1" dirty="0">
                <a:solidFill>
                  <a:prstClr val="white"/>
                </a:solidFill>
                <a:latin typeface="Times New Roman (Hebrew)" charset="0"/>
              </a:rPr>
              <a:t> a nested list</a:t>
            </a:r>
          </a:p>
          <a:p>
            <a:pPr algn="ctr" defTabSz="685800" eaLnBrk="0" hangingPunct="0">
              <a:spcBef>
                <a:spcPct val="0"/>
              </a:spcBef>
            </a:pPr>
            <a:r>
              <a:rPr lang="en-US" b="1" dirty="0">
                <a:solidFill>
                  <a:prstClr val="white"/>
                </a:solidFill>
                <a:latin typeface="Times New Roman (Hebrew)" charset="0"/>
              </a:rPr>
              <a:t>(2D)</a:t>
            </a:r>
          </a:p>
        </p:txBody>
      </p:sp>
    </p:spTree>
    <p:extLst>
      <p:ext uri="{BB962C8B-B14F-4D97-AF65-F5344CB8AC3E}">
        <p14:creationId xmlns:p14="http://schemas.microsoft.com/office/powerpoint/2010/main" val="1596711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ChangeArrowheads="1"/>
          </p:cNvSpPr>
          <p:nvPr/>
        </p:nvSpPr>
        <p:spPr bwMode="auto">
          <a:xfrm>
            <a:off x="304800" y="0"/>
            <a:ext cx="8610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4400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Correcting Erroneous Code </a:t>
            </a:r>
            <a:r>
              <a:rPr lang="en-US" sz="2800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(a single error)</a:t>
            </a:r>
            <a:endParaRPr lang="en-US" sz="4400" dirty="0">
              <a:solidFill>
                <a:srgbClr val="CC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436" name="Oval 4"/>
          <p:cNvSpPr>
            <a:spLocks noChangeArrowheads="1"/>
          </p:cNvSpPr>
          <p:nvPr/>
        </p:nvSpPr>
        <p:spPr bwMode="auto">
          <a:xfrm>
            <a:off x="2133600" y="3962400"/>
            <a:ext cx="3657600" cy="838200"/>
          </a:xfrm>
          <a:prstGeom prst="ellipse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he-IL"/>
          </a:p>
        </p:txBody>
      </p:sp>
      <p:sp>
        <p:nvSpPr>
          <p:cNvPr id="18437" name="Oval 5"/>
          <p:cNvSpPr>
            <a:spLocks noChangeArrowheads="1"/>
          </p:cNvSpPr>
          <p:nvPr/>
        </p:nvSpPr>
        <p:spPr bwMode="auto">
          <a:xfrm>
            <a:off x="2209800" y="4038600"/>
            <a:ext cx="3962400" cy="1066800"/>
          </a:xfrm>
          <a:prstGeom prst="ellipse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he-IL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840" y="914400"/>
            <a:ext cx="6766560" cy="5838757"/>
          </a:xfrm>
          <a:prstGeom prst="rect">
            <a:avLst/>
          </a:prstGeom>
        </p:spPr>
      </p:pic>
      <p:sp>
        <p:nvSpPr>
          <p:cNvPr id="6" name="הסבר אליפטי 8">
            <a:extLst>
              <a:ext uri="{FF2B5EF4-FFF2-40B4-BE49-F238E27FC236}">
                <a16:creationId xmlns:a16="http://schemas.microsoft.com/office/drawing/2014/main" id="{8DC4EB72-04AA-4617-8FD4-86B3FB5162C4}"/>
              </a:ext>
            </a:extLst>
          </p:cNvPr>
          <p:cNvSpPr/>
          <p:nvPr/>
        </p:nvSpPr>
        <p:spPr bwMode="auto">
          <a:xfrm>
            <a:off x="6462963" y="3467100"/>
            <a:ext cx="2109537" cy="1143000"/>
          </a:xfrm>
          <a:prstGeom prst="wedgeEllipseCallout">
            <a:avLst>
              <a:gd name="adj1" fmla="val -51162"/>
              <a:gd name="adj2" fmla="val -56416"/>
            </a:avLst>
          </a:prstGeom>
          <a:solidFill>
            <a:srgbClr val="FFC000"/>
          </a:soli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eaLnBrk="0" hangingPunct="0">
              <a:spcBef>
                <a:spcPct val="0"/>
              </a:spcBef>
            </a:pPr>
            <a:r>
              <a:rPr lang="en-US" b="1" dirty="0">
                <a:solidFill>
                  <a:prstClr val="white"/>
                </a:solidFill>
                <a:latin typeface="Times New Roman (Hebrew)" charset="0"/>
              </a:rPr>
              <a:t>True is returned</a:t>
            </a:r>
          </a:p>
          <a:p>
            <a:pPr algn="ctr" defTabSz="685800" eaLnBrk="0" hangingPunct="0">
              <a:spcBef>
                <a:spcPct val="0"/>
              </a:spcBef>
            </a:pPr>
            <a:r>
              <a:rPr lang="en-US" b="1" dirty="0">
                <a:solidFill>
                  <a:prstClr val="white"/>
                </a:solidFill>
                <a:latin typeface="Times New Roman (Hebrew)" charset="0"/>
              </a:rPr>
              <a:t>If there is an error!</a:t>
            </a:r>
          </a:p>
        </p:txBody>
      </p:sp>
      <p:sp>
        <p:nvSpPr>
          <p:cNvPr id="7" name="הסבר אליפטי 8">
            <a:extLst>
              <a:ext uri="{FF2B5EF4-FFF2-40B4-BE49-F238E27FC236}">
                <a16:creationId xmlns:a16="http://schemas.microsoft.com/office/drawing/2014/main" id="{607D0350-37CC-448E-AC10-A398C7B317A8}"/>
              </a:ext>
            </a:extLst>
          </p:cNvPr>
          <p:cNvSpPr/>
          <p:nvPr/>
        </p:nvSpPr>
        <p:spPr bwMode="auto">
          <a:xfrm>
            <a:off x="6553200" y="5105400"/>
            <a:ext cx="2109537" cy="1143000"/>
          </a:xfrm>
          <a:prstGeom prst="wedgeEllipseCallout">
            <a:avLst>
              <a:gd name="adj1" fmla="val -51162"/>
              <a:gd name="adj2" fmla="val -56416"/>
            </a:avLst>
          </a:prstGeom>
          <a:solidFill>
            <a:srgbClr val="FFC000"/>
          </a:soli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eaLnBrk="0" hangingPunct="0">
              <a:spcBef>
                <a:spcPct val="0"/>
              </a:spcBef>
            </a:pPr>
            <a:r>
              <a:rPr lang="en-US" b="1" dirty="0">
                <a:solidFill>
                  <a:prstClr val="white"/>
                </a:solidFill>
                <a:latin typeface="Times New Roman (Hebrew)" charset="0"/>
              </a:rPr>
              <a:t>True is returned</a:t>
            </a:r>
          </a:p>
          <a:p>
            <a:pPr algn="ctr" defTabSz="685800" eaLnBrk="0" hangingPunct="0">
              <a:spcBef>
                <a:spcPct val="0"/>
              </a:spcBef>
            </a:pPr>
            <a:r>
              <a:rPr lang="en-US" b="1" dirty="0">
                <a:solidFill>
                  <a:prstClr val="white"/>
                </a:solidFill>
                <a:latin typeface="Times New Roman (Hebrew)" charset="0"/>
              </a:rPr>
              <a:t>If there is an error!</a:t>
            </a:r>
          </a:p>
        </p:txBody>
      </p:sp>
    </p:spTree>
    <p:extLst>
      <p:ext uri="{BB962C8B-B14F-4D97-AF65-F5344CB8AC3E}">
        <p14:creationId xmlns:p14="http://schemas.microsoft.com/office/powerpoint/2010/main" val="4185290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ChangeArrowheads="1"/>
          </p:cNvSpPr>
          <p:nvPr/>
        </p:nvSpPr>
        <p:spPr bwMode="auto">
          <a:xfrm>
            <a:off x="457200" y="-762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440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Israeli ID Error Detection</a:t>
            </a:r>
          </a:p>
        </p:txBody>
      </p:sp>
      <p:sp>
        <p:nvSpPr>
          <p:cNvPr id="19460" name="Oval 4"/>
          <p:cNvSpPr>
            <a:spLocks noChangeArrowheads="1"/>
          </p:cNvSpPr>
          <p:nvPr/>
        </p:nvSpPr>
        <p:spPr bwMode="auto">
          <a:xfrm>
            <a:off x="1828800" y="3962400"/>
            <a:ext cx="3657600" cy="838200"/>
          </a:xfrm>
          <a:prstGeom prst="ellipse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he-IL"/>
          </a:p>
        </p:txBody>
      </p:sp>
      <p:sp>
        <p:nvSpPr>
          <p:cNvPr id="19461" name="Oval 5"/>
          <p:cNvSpPr>
            <a:spLocks noChangeArrowheads="1"/>
          </p:cNvSpPr>
          <p:nvPr/>
        </p:nvSpPr>
        <p:spPr bwMode="auto">
          <a:xfrm>
            <a:off x="1905000" y="4038600"/>
            <a:ext cx="3962400" cy="1066800"/>
          </a:xfrm>
          <a:prstGeom prst="ellipse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he-IL"/>
          </a:p>
        </p:txBody>
      </p:sp>
      <p:sp>
        <p:nvSpPr>
          <p:cNvPr id="19462" name="Rectangle 3"/>
          <p:cNvSpPr>
            <a:spLocks noChangeArrowheads="1"/>
          </p:cNvSpPr>
          <p:nvPr/>
        </p:nvSpPr>
        <p:spPr bwMode="auto">
          <a:xfrm>
            <a:off x="152400" y="1066800"/>
            <a:ext cx="82296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57188" indent="-357188">
              <a:spcBef>
                <a:spcPct val="20000"/>
              </a:spcBef>
              <a:spcAft>
                <a:spcPts val="600"/>
              </a:spcAft>
              <a:buFontTx/>
              <a:buChar char="•"/>
            </a:pP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Israeli ID: unique per person, 9 digits</a:t>
            </a:r>
          </a:p>
          <a:p>
            <a:pPr marL="357188" indent="-357188">
              <a:spcBef>
                <a:spcPct val="20000"/>
              </a:spcBef>
              <a:spcAft>
                <a:spcPts val="600"/>
              </a:spcAft>
              <a:buFontTx/>
              <a:buChar char="•"/>
            </a:pP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Rightmost digit is </a:t>
            </a:r>
            <a:r>
              <a:rPr lang="en-US" sz="3200" b="1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control digit</a:t>
            </a:r>
          </a:p>
          <a:p>
            <a:pPr marL="357188" indent="-357188">
              <a:spcBef>
                <a:spcPct val="20000"/>
              </a:spcBef>
              <a:spcAft>
                <a:spcPts val="600"/>
              </a:spcAft>
              <a:buFontTx/>
              <a:buChar char="•"/>
            </a:pP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How is the control digit defined/checked?</a:t>
            </a:r>
          </a:p>
          <a:p>
            <a:pPr marL="814388" lvl="1" indent="-357188">
              <a:spcBef>
                <a:spcPct val="20000"/>
              </a:spcBef>
              <a:spcAft>
                <a:spcPts val="200"/>
              </a:spcAft>
              <a:buFontTx/>
              <a:buChar char="•"/>
            </a:pPr>
            <a:r>
              <a:rPr lang="en-US" sz="24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Consider first 8 ID digits</a:t>
            </a:r>
          </a:p>
          <a:p>
            <a:pPr marL="814388" lvl="1" indent="-357188">
              <a:spcBef>
                <a:spcPct val="20000"/>
              </a:spcBef>
              <a:spcAft>
                <a:spcPts val="200"/>
              </a:spcAft>
              <a:buFontTx/>
              <a:buChar char="•"/>
            </a:pPr>
            <a:r>
              <a:rPr lang="en-US" sz="24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For every </a:t>
            </a:r>
            <a:r>
              <a:rPr lang="en-US" sz="2400" b="1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b="1" baseline="300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nd</a:t>
            </a:r>
            <a:r>
              <a:rPr lang="en-US" sz="24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digit d: </a:t>
            </a:r>
          </a:p>
          <a:p>
            <a:pPr marL="1271588" lvl="2" indent="-357188">
              <a:spcBef>
                <a:spcPct val="20000"/>
              </a:spcBef>
              <a:spcAft>
                <a:spcPts val="200"/>
              </a:spcAft>
              <a:buFontTx/>
              <a:buChar char="•"/>
            </a:pPr>
            <a:r>
              <a:rPr lang="en-US" sz="2400" i="1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4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&lt; 5 </a:t>
            </a:r>
            <a:r>
              <a:rPr lang="en-US" sz="24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replace </a:t>
            </a:r>
            <a:r>
              <a:rPr lang="en-US" sz="2400" i="1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d</a:t>
            </a:r>
            <a:r>
              <a:rPr lang="en-US" sz="24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with 2*</a:t>
            </a:r>
            <a:r>
              <a:rPr lang="en-US" sz="2400" i="1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d</a:t>
            </a:r>
          </a:p>
          <a:p>
            <a:pPr marL="1271588" lvl="2" indent="-357188">
              <a:spcBef>
                <a:spcPct val="20000"/>
              </a:spcBef>
              <a:spcAft>
                <a:spcPts val="200"/>
              </a:spcAft>
              <a:buFontTx/>
              <a:buChar char="•"/>
            </a:pPr>
            <a:r>
              <a:rPr lang="en-US" sz="2400" i="1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d</a:t>
            </a:r>
            <a:r>
              <a:rPr lang="en-US" sz="24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≥ 5  replace </a:t>
            </a:r>
            <a:r>
              <a:rPr lang="en-US" sz="2400" i="1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d</a:t>
            </a:r>
            <a:r>
              <a:rPr lang="en-US" sz="24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with 2*</a:t>
            </a:r>
            <a:r>
              <a:rPr lang="en-US" sz="2400" i="1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d</a:t>
            </a:r>
            <a:r>
              <a:rPr lang="en-US" sz="24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+ 1 – 10</a:t>
            </a:r>
          </a:p>
          <a:p>
            <a:pPr marL="814388" lvl="1" indent="-357188">
              <a:spcBef>
                <a:spcPct val="20000"/>
              </a:spcBef>
              <a:spcAft>
                <a:spcPts val="200"/>
              </a:spcAft>
              <a:buFontTx/>
              <a:buChar char="•"/>
            </a:pPr>
            <a:r>
              <a:rPr lang="en-US" sz="24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Sum up all 8 digits</a:t>
            </a:r>
          </a:p>
          <a:p>
            <a:pPr marL="814388" lvl="1" indent="-357188">
              <a:spcBef>
                <a:spcPts val="0"/>
              </a:spcBef>
              <a:spcAft>
                <a:spcPts val="200"/>
              </a:spcAft>
              <a:buFontTx/>
              <a:buChar char="•"/>
            </a:pPr>
            <a:r>
              <a:rPr lang="en-US" sz="24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The control digit </a:t>
            </a:r>
            <a:r>
              <a:rPr lang="en-US" sz="24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c</a:t>
            </a:r>
            <a:r>
              <a:rPr lang="en-US" sz="24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is such that </a:t>
            </a:r>
            <a:r>
              <a:rPr lang="en-US" sz="2400" b="1" dirty="0" err="1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sum+</a:t>
            </a:r>
            <a:r>
              <a:rPr lang="en-US" sz="2400" b="1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c</a:t>
            </a:r>
            <a:r>
              <a:rPr lang="en-US" sz="24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is a multiple of 10</a:t>
            </a:r>
            <a:endParaRPr lang="en-US" sz="2400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  <a:p>
            <a:pPr marL="357188" indent="-357188">
              <a:spcBef>
                <a:spcPct val="20000"/>
              </a:spcBef>
              <a:spcAft>
                <a:spcPts val="600"/>
              </a:spcAft>
              <a:buFontTx/>
              <a:buChar char="•"/>
            </a:pP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Next slide: example for ID 053326187</a:t>
            </a:r>
          </a:p>
          <a:p>
            <a:pPr marL="357188" indent="-357188">
              <a:spcBef>
                <a:spcPct val="20000"/>
              </a:spcBef>
              <a:spcAft>
                <a:spcPts val="600"/>
              </a:spcAft>
              <a:buFontTx/>
              <a:buChar char="•"/>
            </a:pPr>
            <a:endParaRPr lang="en-US" sz="3200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4699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2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/>
          <p:cNvSpPr txBox="1">
            <a:spLocks noGrp="1"/>
          </p:cNvSpPr>
          <p:nvPr/>
        </p:nvSpPr>
        <p:spPr bwMode="auto">
          <a:xfrm>
            <a:off x="6553200" y="6400800"/>
            <a:ext cx="2133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spcBef>
                <a:spcPct val="0"/>
              </a:spcBef>
            </a:pPr>
            <a:fld id="{E57F89D7-8301-4231-826C-6510E6B6FE4E}" type="slidenum">
              <a:rPr lang="he-IL" sz="1400">
                <a:cs typeface="Arial" pitchFamily="34" charset="0"/>
              </a:rPr>
              <a:pPr algn="r">
                <a:spcBef>
                  <a:spcPct val="0"/>
                </a:spcBef>
              </a:pPr>
              <a:t>16</a:t>
            </a:fld>
            <a:endParaRPr lang="en-US" sz="1400">
              <a:cs typeface="Arial" pitchFamily="34" charset="0"/>
            </a:endParaRPr>
          </a:p>
        </p:txBody>
      </p:sp>
      <p:sp>
        <p:nvSpPr>
          <p:cNvPr id="20483" name="Rectangle 2"/>
          <p:cNvSpPr>
            <a:spLocks noChangeArrowheads="1"/>
          </p:cNvSpPr>
          <p:nvPr/>
        </p:nvSpPr>
        <p:spPr bwMode="auto">
          <a:xfrm>
            <a:off x="457200" y="-762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4400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Example: 053326187</a:t>
            </a:r>
          </a:p>
        </p:txBody>
      </p:sp>
      <p:sp>
        <p:nvSpPr>
          <p:cNvPr id="20484" name="Oval 4"/>
          <p:cNvSpPr>
            <a:spLocks noChangeArrowheads="1"/>
          </p:cNvSpPr>
          <p:nvPr/>
        </p:nvSpPr>
        <p:spPr bwMode="auto">
          <a:xfrm>
            <a:off x="1828800" y="3962400"/>
            <a:ext cx="3657600" cy="838200"/>
          </a:xfrm>
          <a:prstGeom prst="ellipse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he-IL"/>
          </a:p>
        </p:txBody>
      </p:sp>
      <p:sp>
        <p:nvSpPr>
          <p:cNvPr id="20485" name="Oval 5"/>
          <p:cNvSpPr>
            <a:spLocks noChangeArrowheads="1"/>
          </p:cNvSpPr>
          <p:nvPr/>
        </p:nvSpPr>
        <p:spPr bwMode="auto">
          <a:xfrm>
            <a:off x="1905000" y="4038600"/>
            <a:ext cx="3962400" cy="1066800"/>
          </a:xfrm>
          <a:prstGeom prst="ellipse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he-IL"/>
          </a:p>
        </p:txBody>
      </p:sp>
      <p:sp>
        <p:nvSpPr>
          <p:cNvPr id="20486" name="TextBox 7"/>
          <p:cNvSpPr txBox="1">
            <a:spLocks noChangeArrowheads="1"/>
          </p:cNvSpPr>
          <p:nvPr/>
        </p:nvSpPr>
        <p:spPr bwMode="auto">
          <a:xfrm>
            <a:off x="304800" y="1981200"/>
            <a:ext cx="86868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0	5	3	3	2	6	1	8	7</a:t>
            </a:r>
            <a:endParaRPr lang="he-IL" sz="320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487" name="TextBox 8"/>
          <p:cNvSpPr txBox="1">
            <a:spLocks noChangeArrowheads="1"/>
          </p:cNvSpPr>
          <p:nvPr/>
        </p:nvSpPr>
        <p:spPr bwMode="auto">
          <a:xfrm>
            <a:off x="381000" y="3378200"/>
            <a:ext cx="86868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0	1	3	6	2	3	1	7  =  23</a:t>
            </a:r>
            <a:endParaRPr lang="he-IL" sz="3200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488" name="Rectangle 9"/>
          <p:cNvSpPr>
            <a:spLocks noChangeArrowheads="1"/>
          </p:cNvSpPr>
          <p:nvPr/>
        </p:nvSpPr>
        <p:spPr bwMode="auto">
          <a:xfrm>
            <a:off x="8001000" y="1981200"/>
            <a:ext cx="609600" cy="609600"/>
          </a:xfrm>
          <a:prstGeom prst="rect">
            <a:avLst/>
          </a:prstGeom>
          <a:noFill/>
          <a:ln w="57150" algn="ctr">
            <a:solidFill>
              <a:srgbClr val="33CC33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he-IL"/>
          </a:p>
        </p:txBody>
      </p:sp>
      <p:sp>
        <p:nvSpPr>
          <p:cNvPr id="20489" name="TextBox 10"/>
          <p:cNvSpPr txBox="1">
            <a:spLocks noChangeArrowheads="1"/>
          </p:cNvSpPr>
          <p:nvPr/>
        </p:nvSpPr>
        <p:spPr bwMode="auto">
          <a:xfrm>
            <a:off x="3962400" y="3352800"/>
            <a:ext cx="5334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endParaRPr lang="he-IL" sz="320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490" name="TextBox 11"/>
          <p:cNvSpPr txBox="1">
            <a:spLocks noChangeArrowheads="1"/>
          </p:cNvSpPr>
          <p:nvPr/>
        </p:nvSpPr>
        <p:spPr bwMode="auto">
          <a:xfrm>
            <a:off x="4800600" y="3352800"/>
            <a:ext cx="5334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endParaRPr lang="he-IL" sz="320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491" name="TextBox 12"/>
          <p:cNvSpPr txBox="1">
            <a:spLocks noChangeArrowheads="1"/>
          </p:cNvSpPr>
          <p:nvPr/>
        </p:nvSpPr>
        <p:spPr bwMode="auto">
          <a:xfrm>
            <a:off x="2971800" y="3352800"/>
            <a:ext cx="5334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endParaRPr lang="he-IL" sz="320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492" name="TextBox 13"/>
          <p:cNvSpPr txBox="1">
            <a:spLocks noChangeArrowheads="1"/>
          </p:cNvSpPr>
          <p:nvPr/>
        </p:nvSpPr>
        <p:spPr bwMode="auto">
          <a:xfrm>
            <a:off x="2057400" y="3352800"/>
            <a:ext cx="5334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endParaRPr lang="he-IL" sz="320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493" name="TextBox 14"/>
          <p:cNvSpPr txBox="1">
            <a:spLocks noChangeArrowheads="1"/>
          </p:cNvSpPr>
          <p:nvPr/>
        </p:nvSpPr>
        <p:spPr bwMode="auto">
          <a:xfrm>
            <a:off x="1143000" y="3352800"/>
            <a:ext cx="5334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endParaRPr lang="he-IL" sz="320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494" name="TextBox 15"/>
          <p:cNvSpPr txBox="1">
            <a:spLocks noChangeArrowheads="1"/>
          </p:cNvSpPr>
          <p:nvPr/>
        </p:nvSpPr>
        <p:spPr bwMode="auto">
          <a:xfrm>
            <a:off x="5715000" y="3352800"/>
            <a:ext cx="5334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endParaRPr lang="he-IL" sz="320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495" name="TextBox 16"/>
          <p:cNvSpPr txBox="1">
            <a:spLocks noChangeArrowheads="1"/>
          </p:cNvSpPr>
          <p:nvPr/>
        </p:nvSpPr>
        <p:spPr bwMode="auto">
          <a:xfrm>
            <a:off x="6705600" y="3352800"/>
            <a:ext cx="5334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endParaRPr lang="he-IL" sz="320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0496" name="Straight Arrow Connector 18"/>
          <p:cNvCxnSpPr>
            <a:cxnSpLocks noChangeShapeType="1"/>
          </p:cNvCxnSpPr>
          <p:nvPr/>
        </p:nvCxnSpPr>
        <p:spPr bwMode="auto">
          <a:xfrm>
            <a:off x="1905000" y="2590800"/>
            <a:ext cx="0" cy="762000"/>
          </a:xfrm>
          <a:prstGeom prst="straightConnector1">
            <a:avLst/>
          </a:prstGeom>
          <a:noFill/>
          <a:ln w="9525" algn="ctr">
            <a:noFill/>
            <a:round/>
            <a:headEnd/>
            <a:tailEnd type="arrow" w="med" len="med"/>
          </a:ln>
        </p:spPr>
      </p:cxnSp>
      <p:cxnSp>
        <p:nvCxnSpPr>
          <p:cNvPr id="20497" name="Straight Arrow Connector 20"/>
          <p:cNvCxnSpPr>
            <a:cxnSpLocks noChangeShapeType="1"/>
          </p:cNvCxnSpPr>
          <p:nvPr/>
        </p:nvCxnSpPr>
        <p:spPr bwMode="auto">
          <a:xfrm>
            <a:off x="1905000" y="2590800"/>
            <a:ext cx="0" cy="838200"/>
          </a:xfrm>
          <a:prstGeom prst="straightConnector1">
            <a:avLst/>
          </a:prstGeom>
          <a:noFill/>
          <a:ln w="9525" algn="ctr">
            <a:noFill/>
            <a:round/>
            <a:headEnd/>
            <a:tailEnd type="arrow" w="med" len="med"/>
          </a:ln>
        </p:spPr>
      </p:cxnSp>
      <p:cxnSp>
        <p:nvCxnSpPr>
          <p:cNvPr id="20498" name="Straight Arrow Connector 22"/>
          <p:cNvCxnSpPr>
            <a:cxnSpLocks noChangeShapeType="1"/>
          </p:cNvCxnSpPr>
          <p:nvPr/>
        </p:nvCxnSpPr>
        <p:spPr bwMode="auto">
          <a:xfrm>
            <a:off x="1905000" y="2514600"/>
            <a:ext cx="0" cy="838200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0499" name="Straight Arrow Connector 26"/>
          <p:cNvCxnSpPr>
            <a:cxnSpLocks noChangeShapeType="1"/>
          </p:cNvCxnSpPr>
          <p:nvPr/>
        </p:nvCxnSpPr>
        <p:spPr bwMode="auto">
          <a:xfrm>
            <a:off x="3733800" y="2514600"/>
            <a:ext cx="0" cy="838200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0500" name="Straight Arrow Connector 27"/>
          <p:cNvCxnSpPr>
            <a:cxnSpLocks noChangeShapeType="1"/>
          </p:cNvCxnSpPr>
          <p:nvPr/>
        </p:nvCxnSpPr>
        <p:spPr bwMode="auto">
          <a:xfrm>
            <a:off x="5562600" y="2514600"/>
            <a:ext cx="0" cy="838200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0501" name="Straight Arrow Connector 28"/>
          <p:cNvCxnSpPr>
            <a:cxnSpLocks noChangeShapeType="1"/>
          </p:cNvCxnSpPr>
          <p:nvPr/>
        </p:nvCxnSpPr>
        <p:spPr bwMode="auto">
          <a:xfrm>
            <a:off x="7391400" y="2514600"/>
            <a:ext cx="0" cy="838200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20502" name="TextBox 29"/>
          <p:cNvSpPr txBox="1">
            <a:spLocks noChangeArrowheads="1"/>
          </p:cNvSpPr>
          <p:nvPr/>
        </p:nvSpPr>
        <p:spPr bwMode="auto">
          <a:xfrm>
            <a:off x="228600" y="4445000"/>
            <a:ext cx="86868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(23 + control_digit) % 10 = 0</a:t>
            </a:r>
            <a:endParaRPr lang="he-IL" sz="320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10432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1658"/>
            <a:ext cx="7406640" cy="6650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9314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1981200"/>
            <a:ext cx="5486400" cy="2771676"/>
          </a:xfrm>
          <a:prstGeom prst="rect">
            <a:avLst/>
          </a:prstGeom>
        </p:spPr>
      </p:pic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57200" y="-762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4400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Testing..</a:t>
            </a:r>
          </a:p>
        </p:txBody>
      </p:sp>
    </p:spTree>
    <p:extLst>
      <p:ext uri="{BB962C8B-B14F-4D97-AF65-F5344CB8AC3E}">
        <p14:creationId xmlns:p14="http://schemas.microsoft.com/office/powerpoint/2010/main" val="14860298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ChangeArrowheads="1"/>
          </p:cNvSpPr>
          <p:nvPr/>
        </p:nvSpPr>
        <p:spPr bwMode="auto">
          <a:xfrm>
            <a:off x="457200" y="-762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4400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Exercises</a:t>
            </a:r>
          </a:p>
        </p:txBody>
      </p:sp>
      <p:sp>
        <p:nvSpPr>
          <p:cNvPr id="19460" name="Oval 4"/>
          <p:cNvSpPr>
            <a:spLocks noChangeArrowheads="1"/>
          </p:cNvSpPr>
          <p:nvPr/>
        </p:nvSpPr>
        <p:spPr bwMode="auto">
          <a:xfrm>
            <a:off x="1828800" y="3962400"/>
            <a:ext cx="3657600" cy="838200"/>
          </a:xfrm>
          <a:prstGeom prst="ellipse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he-IL"/>
          </a:p>
        </p:txBody>
      </p:sp>
      <p:sp>
        <p:nvSpPr>
          <p:cNvPr id="19461" name="Oval 5"/>
          <p:cNvSpPr>
            <a:spLocks noChangeArrowheads="1"/>
          </p:cNvSpPr>
          <p:nvPr/>
        </p:nvSpPr>
        <p:spPr bwMode="auto">
          <a:xfrm>
            <a:off x="1905000" y="4038600"/>
            <a:ext cx="3962400" cy="1066800"/>
          </a:xfrm>
          <a:prstGeom prst="ellipse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he-IL"/>
          </a:p>
        </p:txBody>
      </p:sp>
      <p:sp>
        <p:nvSpPr>
          <p:cNvPr id="19462" name="Rectangle 3"/>
          <p:cNvSpPr>
            <a:spLocks noChangeArrowheads="1"/>
          </p:cNvSpPr>
          <p:nvPr/>
        </p:nvSpPr>
        <p:spPr bwMode="auto">
          <a:xfrm>
            <a:off x="152400" y="1066800"/>
            <a:ext cx="82296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57188" indent="-357188">
              <a:spcBef>
                <a:spcPct val="20000"/>
              </a:spcBef>
              <a:spcAft>
                <a:spcPts val="600"/>
              </a:spcAft>
              <a:buFontTx/>
              <a:buChar char="•"/>
            </a:pP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Write a function called </a:t>
            </a:r>
            <a:r>
              <a:rPr lang="en-US" sz="3200" dirty="0" err="1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findDigit</a:t>
            </a: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, which receives an Israeli ID as input, without the control digit, and prints the control digit</a:t>
            </a:r>
          </a:p>
          <a:p>
            <a:pPr marL="814388" lvl="1" indent="-357188">
              <a:spcBef>
                <a:spcPct val="20000"/>
              </a:spcBef>
              <a:spcAft>
                <a:spcPts val="600"/>
              </a:spcAft>
              <a:buFontTx/>
              <a:buChar char="•"/>
            </a:pP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Use validate </a:t>
            </a:r>
            <a:r>
              <a:rPr lang="en-US" sz="3200" b="1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control digit</a:t>
            </a:r>
          </a:p>
          <a:p>
            <a:pPr marL="814388" lvl="1" indent="-357188">
              <a:spcBef>
                <a:spcPct val="20000"/>
              </a:spcBef>
              <a:spcAft>
                <a:spcPts val="600"/>
              </a:spcAft>
              <a:buFontTx/>
              <a:buChar char="•"/>
            </a:pPr>
            <a:endParaRPr lang="en-US" sz="3200" b="1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  <a:p>
            <a:pPr marL="357188" indent="-357188">
              <a:spcBef>
                <a:spcPct val="20000"/>
              </a:spcBef>
              <a:spcAft>
                <a:spcPts val="600"/>
              </a:spcAft>
              <a:buFontTx/>
              <a:buChar char="•"/>
            </a:pP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Write a function called </a:t>
            </a:r>
            <a:r>
              <a:rPr lang="en-US" sz="3200" dirty="0" err="1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findAllDigits</a:t>
            </a: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, which receives as input </a:t>
            </a:r>
            <a:r>
              <a:rPr lang="en-US" sz="3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an</a:t>
            </a: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array </a:t>
            </a: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of IDs </a:t>
            </a:r>
            <a:r>
              <a:rPr lang="en-US" sz="3200" b="1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without</a:t>
            </a: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digits, and writes all IDs </a:t>
            </a:r>
          </a:p>
        </p:txBody>
      </p:sp>
    </p:spTree>
    <p:extLst>
      <p:ext uri="{BB962C8B-B14F-4D97-AF65-F5344CB8AC3E}">
        <p14:creationId xmlns:p14="http://schemas.microsoft.com/office/powerpoint/2010/main" val="3514869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2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8145" y="990600"/>
            <a:ext cx="7156655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57200" y="-762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rtl="0">
              <a:spcBef>
                <a:spcPct val="50000"/>
              </a:spcBef>
            </a:pPr>
            <a:r>
              <a:rPr lang="en-US" sz="4400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The big picture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1828800" y="1447800"/>
            <a:ext cx="6513730" cy="2057400"/>
            <a:chOff x="1828800" y="1447800"/>
            <a:chExt cx="6513730" cy="2057400"/>
          </a:xfrm>
        </p:grpSpPr>
        <p:sp>
          <p:nvSpPr>
            <p:cNvPr id="6" name="Rectangle 5"/>
            <p:cNvSpPr/>
            <p:nvPr/>
          </p:nvSpPr>
          <p:spPr bwMode="auto">
            <a:xfrm>
              <a:off x="1828800" y="1828800"/>
              <a:ext cx="5943600" cy="1296000"/>
            </a:xfrm>
            <a:prstGeom prst="rect">
              <a:avLst/>
            </a:prstGeom>
            <a:noFill/>
            <a:ln w="5715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he-IL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 rot="16200000">
              <a:off x="6990665" y="2153334"/>
              <a:ext cx="2057400" cy="64633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3600" dirty="0">
                  <a:solidFill>
                    <a:srgbClr val="00B050"/>
                  </a:solidFill>
                </a:rPr>
                <a:t>Today</a:t>
              </a:r>
              <a:endParaRPr lang="he-IL" sz="3600" dirty="0">
                <a:solidFill>
                  <a:srgbClr val="00B05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79171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5"/>
          <p:cNvSpPr txBox="1">
            <a:spLocks noGrp="1"/>
          </p:cNvSpPr>
          <p:nvPr/>
        </p:nvSpPr>
        <p:spPr bwMode="auto">
          <a:xfrm>
            <a:off x="6553200" y="6400800"/>
            <a:ext cx="2133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spcBef>
                <a:spcPct val="0"/>
              </a:spcBef>
            </a:pPr>
            <a:fld id="{C23AEA2D-A265-4519-80F3-DCCDE58F3D5C}" type="slidenum">
              <a:rPr lang="he-IL" sz="1400">
                <a:cs typeface="Arial" pitchFamily="34" charset="0"/>
              </a:rPr>
              <a:pPr algn="r">
                <a:spcBef>
                  <a:spcPct val="0"/>
                </a:spcBef>
              </a:pPr>
              <a:t>20</a:t>
            </a:fld>
            <a:endParaRPr lang="en-US" sz="1400">
              <a:cs typeface="Arial" pitchFamily="34" charset="0"/>
            </a:endParaRPr>
          </a:p>
        </p:txBody>
      </p:sp>
      <p:sp>
        <p:nvSpPr>
          <p:cNvPr id="21507" name="Rectangle 2"/>
          <p:cNvSpPr>
            <a:spLocks noChangeArrowheads="1"/>
          </p:cNvSpPr>
          <p:nvPr/>
        </p:nvSpPr>
        <p:spPr bwMode="auto">
          <a:xfrm>
            <a:off x="457200" y="-762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4400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RAID</a:t>
            </a:r>
          </a:p>
        </p:txBody>
      </p:sp>
      <p:sp>
        <p:nvSpPr>
          <p:cNvPr id="21508" name="Oval 4"/>
          <p:cNvSpPr>
            <a:spLocks noChangeArrowheads="1"/>
          </p:cNvSpPr>
          <p:nvPr/>
        </p:nvSpPr>
        <p:spPr bwMode="auto">
          <a:xfrm>
            <a:off x="1828800" y="3962400"/>
            <a:ext cx="3657600" cy="838200"/>
          </a:xfrm>
          <a:prstGeom prst="ellipse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he-IL"/>
          </a:p>
        </p:txBody>
      </p:sp>
      <p:sp>
        <p:nvSpPr>
          <p:cNvPr id="21509" name="Oval 5"/>
          <p:cNvSpPr>
            <a:spLocks noChangeArrowheads="1"/>
          </p:cNvSpPr>
          <p:nvPr/>
        </p:nvSpPr>
        <p:spPr bwMode="auto">
          <a:xfrm>
            <a:off x="1905000" y="4038600"/>
            <a:ext cx="3962400" cy="1066800"/>
          </a:xfrm>
          <a:prstGeom prst="ellipse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he-IL"/>
          </a:p>
        </p:txBody>
      </p:sp>
      <p:sp>
        <p:nvSpPr>
          <p:cNvPr id="21510" name="Rectangle 3"/>
          <p:cNvSpPr>
            <a:spLocks noChangeArrowheads="1"/>
          </p:cNvSpPr>
          <p:nvPr/>
        </p:nvSpPr>
        <p:spPr bwMode="auto">
          <a:xfrm>
            <a:off x="152400" y="1066800"/>
            <a:ext cx="82296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57188" indent="-357188">
              <a:spcBef>
                <a:spcPct val="20000"/>
              </a:spcBef>
              <a:buFontTx/>
              <a:buChar char="•"/>
            </a:pP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Redundant array of independent disks</a:t>
            </a:r>
          </a:p>
          <a:p>
            <a:pPr marL="357188" indent="-357188">
              <a:spcBef>
                <a:spcPct val="20000"/>
              </a:spcBef>
              <a:buFontTx/>
              <a:buChar char="•"/>
            </a:pP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  <a:hlinkClick r:id="rId2"/>
              </a:rPr>
              <a:t> </a:t>
            </a:r>
            <a:r>
              <a:rPr lang="en-US" sz="3200" dirty="0">
                <a:hlinkClick r:id="rId2"/>
              </a:rPr>
              <a:t>http://en.wikipedia.org/wiki/RAID</a:t>
            </a:r>
            <a:endParaRPr lang="en-US" sz="3200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  <a:p>
            <a:pPr marL="357188" indent="-357188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Add XOR disk</a:t>
            </a:r>
          </a:p>
          <a:p>
            <a:pPr marL="357188" indent="-357188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How to fix a flawed disk’s data?</a:t>
            </a:r>
          </a:p>
          <a:p>
            <a:pPr marL="357188" indent="-357188">
              <a:spcBef>
                <a:spcPct val="20000"/>
              </a:spcBef>
              <a:buFontTx/>
              <a:buChar char="•"/>
            </a:pPr>
            <a:endParaRPr lang="en-US" sz="3200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6" descr="g-raid_header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8600" y="3588562"/>
            <a:ext cx="4876800" cy="3000375"/>
          </a:xfrm>
          <a:prstGeom prst="rect">
            <a:avLst/>
          </a:prstGeom>
        </p:spPr>
      </p:pic>
      <p:pic>
        <p:nvPicPr>
          <p:cNvPr id="8" name="Picture 7" descr="raid-hard-drive.gi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867400" y="3810000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00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ChangeArrowheads="1"/>
          </p:cNvSpPr>
          <p:nvPr/>
        </p:nvSpPr>
        <p:spPr bwMode="auto">
          <a:xfrm>
            <a:off x="457200" y="-762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4400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RAID – Example</a:t>
            </a:r>
          </a:p>
        </p:txBody>
      </p:sp>
      <p:sp>
        <p:nvSpPr>
          <p:cNvPr id="21508" name="Oval 4"/>
          <p:cNvSpPr>
            <a:spLocks noChangeArrowheads="1"/>
          </p:cNvSpPr>
          <p:nvPr/>
        </p:nvSpPr>
        <p:spPr bwMode="auto">
          <a:xfrm>
            <a:off x="1828800" y="3962400"/>
            <a:ext cx="3657600" cy="838200"/>
          </a:xfrm>
          <a:prstGeom prst="ellipse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he-IL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524000" y="1397000"/>
          <a:ext cx="6096000" cy="370840"/>
        </p:xfrm>
        <a:graphic>
          <a:graphicData uri="http://schemas.openxmlformats.org/drawingml/2006/table">
            <a:tbl>
              <a:tblPr rtl="1" firstRow="1" bandRow="1">
                <a:tableStyleId>{F5AB1C69-6EDB-4FF4-983F-18BD219EF322}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chemeClr val="tx1"/>
                          </a:solidFill>
                        </a:rPr>
                        <a:t>011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chemeClr val="tx1"/>
                          </a:solidFill>
                        </a:rPr>
                        <a:t>010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chemeClr val="tx1"/>
                          </a:solidFill>
                        </a:rPr>
                        <a:t>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chemeClr val="tx1"/>
                          </a:solidFill>
                        </a:rPr>
                        <a:t>101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chemeClr val="tx1"/>
                          </a:solidFill>
                        </a:rPr>
                        <a:t>110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chemeClr val="tx1"/>
                          </a:solidFill>
                        </a:rPr>
                        <a:t>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chemeClr val="tx1"/>
                          </a:solidFill>
                        </a:rPr>
                        <a:t>101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chemeClr val="tx1"/>
                          </a:solidFill>
                        </a:rPr>
                        <a:t>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111</a:t>
                      </a:r>
                      <a:endParaRPr lang="he-IL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524000" y="1762760"/>
          <a:ext cx="6096000" cy="370840"/>
        </p:xfrm>
        <a:graphic>
          <a:graphicData uri="http://schemas.openxmlformats.org/drawingml/2006/table">
            <a:tbl>
              <a:tblPr rtl="1" firstRow="1" bandRow="1">
                <a:tableStyleId>{F5AB1C69-6EDB-4FF4-983F-18BD219EF322}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chemeClr val="tx1"/>
                          </a:solidFill>
                        </a:rPr>
                        <a:t>010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111</a:t>
                      </a:r>
                      <a:endParaRPr lang="he-IL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chemeClr val="tx1"/>
                          </a:solidFill>
                        </a:rPr>
                        <a:t>110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chemeClr val="tx1"/>
                          </a:solidFill>
                        </a:rPr>
                        <a:t>011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chemeClr val="tx1"/>
                          </a:solidFill>
                        </a:rPr>
                        <a:t>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chemeClr val="tx1"/>
                          </a:solidFill>
                        </a:rPr>
                        <a:t>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chemeClr val="tx1"/>
                          </a:solidFill>
                        </a:rPr>
                        <a:t>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chemeClr val="tx1"/>
                          </a:solidFill>
                        </a:rPr>
                        <a:t>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111</a:t>
                      </a:r>
                      <a:endParaRPr lang="he-IL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chemeClr val="tx1"/>
                          </a:solidFill>
                        </a:rPr>
                        <a:t>010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1524000" y="2514600"/>
          <a:ext cx="6096000" cy="640080"/>
        </p:xfrm>
        <a:graphic>
          <a:graphicData uri="http://schemas.openxmlformats.org/drawingml/2006/table">
            <a:tbl>
              <a:tblPr rtl="1" firstRow="1" bandRow="1">
                <a:tableStyleId>{F5AB1C69-6EDB-4FF4-983F-18BD219EF322}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chemeClr val="tx1"/>
                          </a:solidFill>
                        </a:rPr>
                        <a:t>010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101</a:t>
                      </a:r>
                    </a:p>
                    <a:p>
                      <a:pPr algn="ctr" rtl="1"/>
                      <a:endParaRPr lang="he-IL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chemeClr val="tx1"/>
                          </a:solidFill>
                        </a:rPr>
                        <a:t>011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chemeClr val="tx1"/>
                          </a:solidFill>
                        </a:rPr>
                        <a:t>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chemeClr val="tx1"/>
                          </a:solidFill>
                        </a:rPr>
                        <a:t>010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chemeClr val="tx1"/>
                          </a:solidFill>
                        </a:rPr>
                        <a:t>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chemeClr val="tx1"/>
                          </a:solidFill>
                        </a:rPr>
                        <a:t>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111</a:t>
                      </a:r>
                      <a:endParaRPr lang="he-IL" dirty="0">
                        <a:solidFill>
                          <a:schemeClr val="tx1"/>
                        </a:solidFill>
                      </a:endParaRPr>
                    </a:p>
                    <a:p>
                      <a:pPr algn="ctr" rtl="1"/>
                      <a:endParaRPr lang="he-IL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chemeClr val="tx1"/>
                          </a:solidFill>
                        </a:rPr>
                        <a:t>110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111</a:t>
                      </a:r>
                      <a:endParaRPr lang="he-IL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1524000" y="2895600"/>
          <a:ext cx="6096000" cy="640080"/>
        </p:xfrm>
        <a:graphic>
          <a:graphicData uri="http://schemas.openxmlformats.org/drawingml/2006/table">
            <a:tbl>
              <a:tblPr rtl="1" firstRow="1" bandRow="1">
                <a:tableStyleId>{F5AB1C69-6EDB-4FF4-983F-18BD219EF322}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chemeClr val="tx1"/>
                          </a:solidFill>
                        </a:rPr>
                        <a:t>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chemeClr val="tx1"/>
                          </a:solidFill>
                        </a:rPr>
                        <a:t>011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111</a:t>
                      </a:r>
                      <a:endParaRPr lang="he-IL" dirty="0">
                        <a:solidFill>
                          <a:schemeClr val="tx1"/>
                        </a:solidFill>
                      </a:endParaRPr>
                    </a:p>
                    <a:p>
                      <a:pPr algn="ctr" rtl="1"/>
                      <a:endParaRPr lang="he-IL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chemeClr val="tx1"/>
                          </a:solidFill>
                        </a:rPr>
                        <a:t>010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111</a:t>
                      </a:r>
                      <a:endParaRPr lang="he-IL" dirty="0">
                        <a:solidFill>
                          <a:schemeClr val="tx1"/>
                        </a:solidFill>
                      </a:endParaRPr>
                    </a:p>
                    <a:p>
                      <a:pPr algn="ctr" rtl="1"/>
                      <a:endParaRPr lang="he-IL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chemeClr val="tx1"/>
                          </a:solidFill>
                        </a:rPr>
                        <a:t>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chemeClr val="tx1"/>
                          </a:solidFill>
                        </a:rPr>
                        <a:t>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chemeClr val="tx1"/>
                          </a:solidFill>
                        </a:rPr>
                        <a:t>101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chemeClr val="tx1"/>
                          </a:solidFill>
                        </a:rPr>
                        <a:t>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1524000" y="2133600"/>
          <a:ext cx="6096000" cy="370840"/>
        </p:xfrm>
        <a:graphic>
          <a:graphicData uri="http://schemas.openxmlformats.org/drawingml/2006/table">
            <a:tbl>
              <a:tblPr rtl="1" firstRow="1" bandRow="1">
                <a:tableStyleId>{F5AB1C69-6EDB-4FF4-983F-18BD219EF322}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chemeClr val="tx1"/>
                          </a:solidFill>
                        </a:rPr>
                        <a:t>010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chemeClr val="tx1"/>
                          </a:solidFill>
                        </a:rPr>
                        <a:t>110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chemeClr val="tx1"/>
                          </a:solidFill>
                        </a:rPr>
                        <a:t>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chemeClr val="tx1"/>
                          </a:solidFill>
                        </a:rPr>
                        <a:t>011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chemeClr val="tx1"/>
                          </a:solidFill>
                        </a:rPr>
                        <a:t>011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chemeClr val="tx1"/>
                          </a:solidFill>
                        </a:rPr>
                        <a:t>010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762000" y="1371600"/>
            <a:ext cx="8382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Disk 1</a:t>
            </a:r>
            <a:endParaRPr lang="he-IL" dirty="0"/>
          </a:p>
        </p:txBody>
      </p:sp>
      <p:sp>
        <p:nvSpPr>
          <p:cNvPr id="15" name="TextBox 14"/>
          <p:cNvSpPr txBox="1"/>
          <p:nvPr/>
        </p:nvSpPr>
        <p:spPr>
          <a:xfrm>
            <a:off x="762000" y="1764268"/>
            <a:ext cx="8382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Disk 2</a:t>
            </a:r>
            <a:endParaRPr lang="he-IL" dirty="0"/>
          </a:p>
        </p:txBody>
      </p:sp>
      <p:sp>
        <p:nvSpPr>
          <p:cNvPr id="16" name="TextBox 15"/>
          <p:cNvSpPr txBox="1"/>
          <p:nvPr/>
        </p:nvSpPr>
        <p:spPr>
          <a:xfrm>
            <a:off x="762000" y="2133600"/>
            <a:ext cx="8382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Disk 3</a:t>
            </a:r>
            <a:endParaRPr lang="he-IL" dirty="0"/>
          </a:p>
        </p:txBody>
      </p:sp>
      <p:sp>
        <p:nvSpPr>
          <p:cNvPr id="17" name="TextBox 16"/>
          <p:cNvSpPr txBox="1"/>
          <p:nvPr/>
        </p:nvSpPr>
        <p:spPr>
          <a:xfrm>
            <a:off x="762000" y="2526268"/>
            <a:ext cx="8382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Disk 4</a:t>
            </a:r>
            <a:endParaRPr lang="he-IL" dirty="0"/>
          </a:p>
        </p:txBody>
      </p:sp>
      <p:sp>
        <p:nvSpPr>
          <p:cNvPr id="18" name="TextBox 17"/>
          <p:cNvSpPr txBox="1"/>
          <p:nvPr/>
        </p:nvSpPr>
        <p:spPr>
          <a:xfrm>
            <a:off x="762000" y="2907268"/>
            <a:ext cx="8382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Disk 5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1726251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ChangeArrowheads="1"/>
          </p:cNvSpPr>
          <p:nvPr/>
        </p:nvSpPr>
        <p:spPr bwMode="auto">
          <a:xfrm>
            <a:off x="457200" y="-762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4400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RAID – Control Disk</a:t>
            </a:r>
          </a:p>
        </p:txBody>
      </p:sp>
      <p:sp>
        <p:nvSpPr>
          <p:cNvPr id="21508" name="Oval 4"/>
          <p:cNvSpPr>
            <a:spLocks noChangeArrowheads="1"/>
          </p:cNvSpPr>
          <p:nvPr/>
        </p:nvSpPr>
        <p:spPr bwMode="auto">
          <a:xfrm>
            <a:off x="1828800" y="3962400"/>
            <a:ext cx="3657600" cy="838200"/>
          </a:xfrm>
          <a:prstGeom prst="ellipse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he-IL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524000" y="1397000"/>
          <a:ext cx="6096000" cy="370840"/>
        </p:xfrm>
        <a:graphic>
          <a:graphicData uri="http://schemas.openxmlformats.org/drawingml/2006/table">
            <a:tbl>
              <a:tblPr rtl="1" firstRow="1" bandRow="1">
                <a:tableStyleId>{F5AB1C69-6EDB-4FF4-983F-18BD219EF322}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chemeClr val="tx1"/>
                          </a:solidFill>
                        </a:rPr>
                        <a:t>011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chemeClr val="tx1"/>
                          </a:solidFill>
                        </a:rPr>
                        <a:t>010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chemeClr val="tx1"/>
                          </a:solidFill>
                        </a:rPr>
                        <a:t>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chemeClr val="tx1"/>
                          </a:solidFill>
                        </a:rPr>
                        <a:t>101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chemeClr val="tx1"/>
                          </a:solidFill>
                        </a:rPr>
                        <a:t>110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chemeClr val="tx1"/>
                          </a:solidFill>
                        </a:rPr>
                        <a:t>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chemeClr val="tx1"/>
                          </a:solidFill>
                        </a:rPr>
                        <a:t>101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chemeClr val="tx1"/>
                          </a:solidFill>
                        </a:rPr>
                        <a:t>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111</a:t>
                      </a:r>
                      <a:endParaRPr lang="he-IL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524000" y="1762760"/>
          <a:ext cx="6096000" cy="370840"/>
        </p:xfrm>
        <a:graphic>
          <a:graphicData uri="http://schemas.openxmlformats.org/drawingml/2006/table">
            <a:tbl>
              <a:tblPr rtl="1" firstRow="1" bandRow="1">
                <a:tableStyleId>{F5AB1C69-6EDB-4FF4-983F-18BD219EF322}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chemeClr val="tx1"/>
                          </a:solidFill>
                        </a:rPr>
                        <a:t>010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111</a:t>
                      </a:r>
                      <a:endParaRPr lang="he-IL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chemeClr val="tx1"/>
                          </a:solidFill>
                        </a:rPr>
                        <a:t>110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chemeClr val="tx1"/>
                          </a:solidFill>
                        </a:rPr>
                        <a:t>011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chemeClr val="tx1"/>
                          </a:solidFill>
                        </a:rPr>
                        <a:t>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chemeClr val="tx1"/>
                          </a:solidFill>
                        </a:rPr>
                        <a:t>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chemeClr val="tx1"/>
                          </a:solidFill>
                        </a:rPr>
                        <a:t>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chemeClr val="tx1"/>
                          </a:solidFill>
                        </a:rPr>
                        <a:t>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111</a:t>
                      </a:r>
                      <a:endParaRPr lang="he-IL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chemeClr val="tx1"/>
                          </a:solidFill>
                        </a:rPr>
                        <a:t>010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1524000" y="2514600"/>
          <a:ext cx="6096000" cy="640080"/>
        </p:xfrm>
        <a:graphic>
          <a:graphicData uri="http://schemas.openxmlformats.org/drawingml/2006/table">
            <a:tbl>
              <a:tblPr rtl="1" firstRow="1" bandRow="1">
                <a:tableStyleId>{F5AB1C69-6EDB-4FF4-983F-18BD219EF322}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chemeClr val="tx1"/>
                          </a:solidFill>
                        </a:rPr>
                        <a:t>010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101</a:t>
                      </a:r>
                    </a:p>
                    <a:p>
                      <a:pPr algn="ctr" rtl="1"/>
                      <a:endParaRPr lang="he-IL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chemeClr val="tx1"/>
                          </a:solidFill>
                        </a:rPr>
                        <a:t>011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chemeClr val="tx1"/>
                          </a:solidFill>
                        </a:rPr>
                        <a:t>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chemeClr val="tx1"/>
                          </a:solidFill>
                        </a:rPr>
                        <a:t>010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chemeClr val="tx1"/>
                          </a:solidFill>
                        </a:rPr>
                        <a:t>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chemeClr val="tx1"/>
                          </a:solidFill>
                        </a:rPr>
                        <a:t>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111</a:t>
                      </a:r>
                      <a:endParaRPr lang="he-IL" dirty="0">
                        <a:solidFill>
                          <a:schemeClr val="tx1"/>
                        </a:solidFill>
                      </a:endParaRPr>
                    </a:p>
                    <a:p>
                      <a:pPr algn="ctr" rtl="1"/>
                      <a:endParaRPr lang="he-IL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chemeClr val="tx1"/>
                          </a:solidFill>
                        </a:rPr>
                        <a:t>110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111</a:t>
                      </a:r>
                      <a:endParaRPr lang="he-IL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1524000" y="2895600"/>
          <a:ext cx="6096000" cy="640080"/>
        </p:xfrm>
        <a:graphic>
          <a:graphicData uri="http://schemas.openxmlformats.org/drawingml/2006/table">
            <a:tbl>
              <a:tblPr rtl="1" firstRow="1" bandRow="1">
                <a:tableStyleId>{F5AB1C69-6EDB-4FF4-983F-18BD219EF322}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chemeClr val="tx1"/>
                          </a:solidFill>
                        </a:rPr>
                        <a:t>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chemeClr val="tx1"/>
                          </a:solidFill>
                        </a:rPr>
                        <a:t>011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111</a:t>
                      </a:r>
                      <a:endParaRPr lang="he-IL" dirty="0">
                        <a:solidFill>
                          <a:schemeClr val="tx1"/>
                        </a:solidFill>
                      </a:endParaRPr>
                    </a:p>
                    <a:p>
                      <a:pPr algn="ctr" rtl="1"/>
                      <a:endParaRPr lang="he-IL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chemeClr val="tx1"/>
                          </a:solidFill>
                        </a:rPr>
                        <a:t>010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111</a:t>
                      </a:r>
                      <a:endParaRPr lang="he-IL" dirty="0">
                        <a:solidFill>
                          <a:schemeClr val="tx1"/>
                        </a:solidFill>
                      </a:endParaRPr>
                    </a:p>
                    <a:p>
                      <a:pPr algn="ctr" rtl="1"/>
                      <a:endParaRPr lang="he-IL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chemeClr val="tx1"/>
                          </a:solidFill>
                        </a:rPr>
                        <a:t>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chemeClr val="tx1"/>
                          </a:solidFill>
                        </a:rPr>
                        <a:t>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chemeClr val="tx1"/>
                          </a:solidFill>
                        </a:rPr>
                        <a:t>101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chemeClr val="tx1"/>
                          </a:solidFill>
                        </a:rPr>
                        <a:t>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1524000" y="2133600"/>
          <a:ext cx="6096000" cy="370840"/>
        </p:xfrm>
        <a:graphic>
          <a:graphicData uri="http://schemas.openxmlformats.org/drawingml/2006/table">
            <a:tbl>
              <a:tblPr rtl="1" firstRow="1" bandRow="1">
                <a:tableStyleId>{F5AB1C69-6EDB-4FF4-983F-18BD219EF322}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chemeClr val="tx1"/>
                          </a:solidFill>
                        </a:rPr>
                        <a:t>010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chemeClr val="tx1"/>
                          </a:solidFill>
                        </a:rPr>
                        <a:t>110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chemeClr val="tx1"/>
                          </a:solidFill>
                        </a:rPr>
                        <a:t>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chemeClr val="tx1"/>
                          </a:solidFill>
                        </a:rPr>
                        <a:t>011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chemeClr val="tx1"/>
                          </a:solidFill>
                        </a:rPr>
                        <a:t>011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chemeClr val="tx1"/>
                          </a:solidFill>
                        </a:rPr>
                        <a:t>010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762000" y="1371600"/>
            <a:ext cx="8382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Disk 1</a:t>
            </a:r>
            <a:endParaRPr lang="he-IL" dirty="0"/>
          </a:p>
        </p:txBody>
      </p:sp>
      <p:sp>
        <p:nvSpPr>
          <p:cNvPr id="15" name="TextBox 14"/>
          <p:cNvSpPr txBox="1"/>
          <p:nvPr/>
        </p:nvSpPr>
        <p:spPr>
          <a:xfrm>
            <a:off x="762000" y="1764268"/>
            <a:ext cx="8382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Disk 2</a:t>
            </a:r>
            <a:endParaRPr lang="he-IL" dirty="0"/>
          </a:p>
        </p:txBody>
      </p:sp>
      <p:sp>
        <p:nvSpPr>
          <p:cNvPr id="16" name="TextBox 15"/>
          <p:cNvSpPr txBox="1"/>
          <p:nvPr/>
        </p:nvSpPr>
        <p:spPr>
          <a:xfrm>
            <a:off x="762000" y="2133600"/>
            <a:ext cx="8382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Disk 3</a:t>
            </a:r>
            <a:endParaRPr lang="he-IL" dirty="0"/>
          </a:p>
        </p:txBody>
      </p:sp>
      <p:sp>
        <p:nvSpPr>
          <p:cNvPr id="17" name="TextBox 16"/>
          <p:cNvSpPr txBox="1"/>
          <p:nvPr/>
        </p:nvSpPr>
        <p:spPr>
          <a:xfrm>
            <a:off x="762000" y="2526268"/>
            <a:ext cx="8382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Disk 4</a:t>
            </a:r>
            <a:endParaRPr lang="he-IL" dirty="0"/>
          </a:p>
        </p:txBody>
      </p:sp>
      <p:sp>
        <p:nvSpPr>
          <p:cNvPr id="18" name="TextBox 17"/>
          <p:cNvSpPr txBox="1"/>
          <p:nvPr/>
        </p:nvSpPr>
        <p:spPr>
          <a:xfrm>
            <a:off x="762000" y="2907268"/>
            <a:ext cx="8382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Disk 5</a:t>
            </a:r>
            <a:endParaRPr lang="he-IL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1524000" y="3276600"/>
          <a:ext cx="6096000" cy="370840"/>
        </p:xfrm>
        <a:graphic>
          <a:graphicData uri="http://schemas.openxmlformats.org/drawingml/2006/table">
            <a:tbl>
              <a:tblPr rtl="1" firstRow="1" bandRow="1">
                <a:tableStyleId>{F5AB1C69-6EDB-4FF4-983F-18BD219EF322}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rgbClr val="FF0000"/>
                          </a:solidFill>
                        </a:rPr>
                        <a:t>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rgbClr val="FF0000"/>
                          </a:solidFill>
                        </a:rPr>
                        <a:t>111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rgbClr val="FF0000"/>
                          </a:solidFill>
                        </a:rPr>
                        <a:t>111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rgbClr val="FF0000"/>
                          </a:solidFill>
                        </a:rPr>
                        <a:t>011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rgbClr val="FF0000"/>
                          </a:solidFill>
                        </a:rPr>
                        <a:t>011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rgbClr val="FF0000"/>
                          </a:solidFill>
                        </a:rPr>
                        <a:t>011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rgbClr val="FF0000"/>
                          </a:solidFill>
                        </a:rPr>
                        <a:t>111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rgbClr val="FF0000"/>
                          </a:solidFill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rgbClr val="FF0000"/>
                          </a:solidFill>
                        </a:rPr>
                        <a:t>101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rgbClr val="FF0000"/>
                          </a:solidFill>
                        </a:rPr>
                        <a:t>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62000" y="3288268"/>
            <a:ext cx="8382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Disk 6</a:t>
            </a:r>
            <a:endParaRPr lang="he-IL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828800" y="3669268"/>
            <a:ext cx="5105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XOR on data disks</a:t>
            </a:r>
            <a:endParaRPr lang="he-IL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71518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ChangeArrowheads="1"/>
          </p:cNvSpPr>
          <p:nvPr/>
        </p:nvSpPr>
        <p:spPr bwMode="auto">
          <a:xfrm>
            <a:off x="457200" y="-762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4400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RAID – Set Data</a:t>
            </a:r>
          </a:p>
        </p:txBody>
      </p:sp>
      <p:sp>
        <p:nvSpPr>
          <p:cNvPr id="21508" name="Oval 4"/>
          <p:cNvSpPr>
            <a:spLocks noChangeArrowheads="1"/>
          </p:cNvSpPr>
          <p:nvPr/>
        </p:nvSpPr>
        <p:spPr bwMode="auto">
          <a:xfrm>
            <a:off x="1828800" y="3962400"/>
            <a:ext cx="3657600" cy="838200"/>
          </a:xfrm>
          <a:prstGeom prst="ellipse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he-IL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524000" y="1397000"/>
          <a:ext cx="6096000" cy="370840"/>
        </p:xfrm>
        <a:graphic>
          <a:graphicData uri="http://schemas.openxmlformats.org/drawingml/2006/table">
            <a:tbl>
              <a:tblPr rtl="1" firstRow="1" bandRow="1">
                <a:tableStyleId>{F5AB1C69-6EDB-4FF4-983F-18BD219EF322}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chemeClr val="tx1"/>
                          </a:solidFill>
                        </a:rPr>
                        <a:t>011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chemeClr val="tx1"/>
                          </a:solidFill>
                        </a:rPr>
                        <a:t>010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chemeClr val="tx1"/>
                          </a:solidFill>
                        </a:rPr>
                        <a:t>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chemeClr val="tx1"/>
                          </a:solidFill>
                        </a:rPr>
                        <a:t>101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chemeClr val="tx1"/>
                          </a:solidFill>
                        </a:rPr>
                        <a:t>110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chemeClr val="tx1"/>
                          </a:solidFill>
                        </a:rPr>
                        <a:t>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chemeClr val="tx1"/>
                          </a:solidFill>
                        </a:rPr>
                        <a:t>101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chemeClr val="tx1"/>
                          </a:solidFill>
                        </a:rPr>
                        <a:t>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111</a:t>
                      </a:r>
                      <a:endParaRPr lang="he-IL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524000" y="1762760"/>
          <a:ext cx="6096000" cy="370840"/>
        </p:xfrm>
        <a:graphic>
          <a:graphicData uri="http://schemas.openxmlformats.org/drawingml/2006/table">
            <a:tbl>
              <a:tblPr rtl="1" firstRow="1" bandRow="1">
                <a:tableStyleId>{F5AB1C69-6EDB-4FF4-983F-18BD219EF322}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chemeClr val="tx1"/>
                          </a:solidFill>
                        </a:rPr>
                        <a:t>010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111</a:t>
                      </a:r>
                      <a:endParaRPr lang="he-IL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chemeClr val="tx1"/>
                          </a:solidFill>
                        </a:rPr>
                        <a:t>110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chemeClr val="tx1"/>
                          </a:solidFill>
                        </a:rPr>
                        <a:t>011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chemeClr val="tx1"/>
                          </a:solidFill>
                        </a:rPr>
                        <a:t>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chemeClr val="tx1"/>
                          </a:solidFill>
                        </a:rPr>
                        <a:t>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chemeClr val="tx1"/>
                          </a:solidFill>
                        </a:rPr>
                        <a:t>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chemeClr val="tx1"/>
                          </a:solidFill>
                        </a:rPr>
                        <a:t>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111</a:t>
                      </a:r>
                      <a:endParaRPr lang="he-IL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chemeClr val="tx1"/>
                          </a:solidFill>
                        </a:rPr>
                        <a:t>010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1524000" y="2514600"/>
          <a:ext cx="6096000" cy="640080"/>
        </p:xfrm>
        <a:graphic>
          <a:graphicData uri="http://schemas.openxmlformats.org/drawingml/2006/table">
            <a:tbl>
              <a:tblPr rtl="1" firstRow="1" bandRow="1">
                <a:tableStyleId>{F5AB1C69-6EDB-4FF4-983F-18BD219EF322}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chemeClr val="tx1"/>
                          </a:solidFill>
                        </a:rPr>
                        <a:t>010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101</a:t>
                      </a:r>
                    </a:p>
                    <a:p>
                      <a:pPr algn="ctr" rtl="1"/>
                      <a:endParaRPr lang="he-IL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chemeClr val="tx1"/>
                          </a:solidFill>
                        </a:rPr>
                        <a:t>011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chemeClr val="tx1"/>
                          </a:solidFill>
                        </a:rPr>
                        <a:t>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chemeClr val="tx1"/>
                          </a:solidFill>
                        </a:rPr>
                        <a:t>010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chemeClr val="tx1"/>
                          </a:solidFill>
                        </a:rPr>
                        <a:t>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chemeClr val="tx1"/>
                          </a:solidFill>
                        </a:rPr>
                        <a:t>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111</a:t>
                      </a:r>
                      <a:endParaRPr lang="he-IL" dirty="0">
                        <a:solidFill>
                          <a:schemeClr val="tx1"/>
                        </a:solidFill>
                      </a:endParaRPr>
                    </a:p>
                    <a:p>
                      <a:pPr algn="ctr" rtl="1"/>
                      <a:endParaRPr lang="he-IL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chemeClr val="tx1"/>
                          </a:solidFill>
                        </a:rPr>
                        <a:t>110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111</a:t>
                      </a:r>
                      <a:endParaRPr lang="he-IL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1524000" y="2895600"/>
          <a:ext cx="6096000" cy="640080"/>
        </p:xfrm>
        <a:graphic>
          <a:graphicData uri="http://schemas.openxmlformats.org/drawingml/2006/table">
            <a:tbl>
              <a:tblPr rtl="1" firstRow="1" bandRow="1">
                <a:tableStyleId>{F5AB1C69-6EDB-4FF4-983F-18BD219EF322}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chemeClr val="tx1"/>
                          </a:solidFill>
                        </a:rPr>
                        <a:t>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chemeClr val="tx1"/>
                          </a:solidFill>
                        </a:rPr>
                        <a:t>011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111</a:t>
                      </a:r>
                      <a:endParaRPr lang="he-IL" dirty="0">
                        <a:solidFill>
                          <a:schemeClr val="tx1"/>
                        </a:solidFill>
                      </a:endParaRPr>
                    </a:p>
                    <a:p>
                      <a:pPr algn="ctr" rtl="1"/>
                      <a:endParaRPr lang="he-IL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chemeClr val="tx1"/>
                          </a:solidFill>
                        </a:rPr>
                        <a:t>010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111</a:t>
                      </a:r>
                      <a:endParaRPr lang="he-IL" dirty="0">
                        <a:solidFill>
                          <a:schemeClr val="tx1"/>
                        </a:solidFill>
                      </a:endParaRPr>
                    </a:p>
                    <a:p>
                      <a:pPr algn="ctr" rtl="1"/>
                      <a:endParaRPr lang="he-IL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chemeClr val="tx1"/>
                          </a:solidFill>
                        </a:rPr>
                        <a:t>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chemeClr val="tx1"/>
                          </a:solidFill>
                        </a:rPr>
                        <a:t>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chemeClr val="tx1"/>
                          </a:solidFill>
                        </a:rPr>
                        <a:t>101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chemeClr val="tx1"/>
                          </a:solidFill>
                        </a:rPr>
                        <a:t>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1524000" y="2133600"/>
          <a:ext cx="6096000" cy="370840"/>
        </p:xfrm>
        <a:graphic>
          <a:graphicData uri="http://schemas.openxmlformats.org/drawingml/2006/table">
            <a:tbl>
              <a:tblPr rtl="1" firstRow="1" bandRow="1">
                <a:tableStyleId>{F5AB1C69-6EDB-4FF4-983F-18BD219EF322}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chemeClr val="tx1"/>
                          </a:solidFill>
                        </a:rPr>
                        <a:t>010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chemeClr val="tx1"/>
                          </a:solidFill>
                        </a:rPr>
                        <a:t>110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chemeClr val="tx1"/>
                          </a:solidFill>
                        </a:rPr>
                        <a:t>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rgbClr val="339966"/>
                          </a:solidFill>
                        </a:rPr>
                        <a:t>101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chemeClr val="tx1"/>
                          </a:solidFill>
                        </a:rPr>
                        <a:t>011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chemeClr val="tx1"/>
                          </a:solidFill>
                        </a:rPr>
                        <a:t>010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762000" y="1371600"/>
            <a:ext cx="8382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Disk 1</a:t>
            </a:r>
            <a:endParaRPr lang="he-IL" dirty="0"/>
          </a:p>
        </p:txBody>
      </p:sp>
      <p:sp>
        <p:nvSpPr>
          <p:cNvPr id="15" name="TextBox 14"/>
          <p:cNvSpPr txBox="1"/>
          <p:nvPr/>
        </p:nvSpPr>
        <p:spPr>
          <a:xfrm>
            <a:off x="762000" y="1764268"/>
            <a:ext cx="8382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Disk 2</a:t>
            </a:r>
            <a:endParaRPr lang="he-IL" dirty="0"/>
          </a:p>
        </p:txBody>
      </p:sp>
      <p:sp>
        <p:nvSpPr>
          <p:cNvPr id="16" name="TextBox 15"/>
          <p:cNvSpPr txBox="1"/>
          <p:nvPr/>
        </p:nvSpPr>
        <p:spPr>
          <a:xfrm>
            <a:off x="762000" y="2133600"/>
            <a:ext cx="8382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Disk 3</a:t>
            </a:r>
            <a:endParaRPr lang="he-IL" dirty="0"/>
          </a:p>
        </p:txBody>
      </p:sp>
      <p:sp>
        <p:nvSpPr>
          <p:cNvPr id="17" name="TextBox 16"/>
          <p:cNvSpPr txBox="1"/>
          <p:nvPr/>
        </p:nvSpPr>
        <p:spPr>
          <a:xfrm>
            <a:off x="762000" y="2526268"/>
            <a:ext cx="8382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Disk 4</a:t>
            </a:r>
            <a:endParaRPr lang="he-IL" dirty="0"/>
          </a:p>
        </p:txBody>
      </p:sp>
      <p:sp>
        <p:nvSpPr>
          <p:cNvPr id="18" name="TextBox 17"/>
          <p:cNvSpPr txBox="1"/>
          <p:nvPr/>
        </p:nvSpPr>
        <p:spPr>
          <a:xfrm>
            <a:off x="762000" y="2907268"/>
            <a:ext cx="8382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Disk 5</a:t>
            </a:r>
            <a:endParaRPr lang="he-IL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1524000" y="3276600"/>
          <a:ext cx="6096000" cy="370840"/>
        </p:xfrm>
        <a:graphic>
          <a:graphicData uri="http://schemas.openxmlformats.org/drawingml/2006/table">
            <a:tbl>
              <a:tblPr rtl="1" firstRow="1" bandRow="1">
                <a:tableStyleId>{F5AB1C69-6EDB-4FF4-983F-18BD219EF322}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rgbClr val="FF0000"/>
                          </a:solidFill>
                        </a:rPr>
                        <a:t>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rgbClr val="FF0000"/>
                          </a:solidFill>
                        </a:rPr>
                        <a:t>111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rgbClr val="FF0000"/>
                          </a:solidFill>
                        </a:rPr>
                        <a:t>111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rgbClr val="FF0000"/>
                          </a:solidFill>
                        </a:rPr>
                        <a:t>011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rgbClr val="FF0000"/>
                          </a:solidFill>
                        </a:rPr>
                        <a:t>011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rgbClr val="FF0000"/>
                          </a:solidFill>
                        </a:rPr>
                        <a:t>011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rgbClr val="339966"/>
                          </a:solidFill>
                        </a:rPr>
                        <a:t>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rgbClr val="FF0000"/>
                          </a:solidFill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rgbClr val="FF0000"/>
                          </a:solidFill>
                        </a:rPr>
                        <a:t>101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rgbClr val="FF0000"/>
                          </a:solidFill>
                        </a:rPr>
                        <a:t>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62000" y="3288268"/>
            <a:ext cx="8382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Disk 6</a:t>
            </a:r>
            <a:endParaRPr lang="he-IL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30331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ChangeArrowheads="1"/>
          </p:cNvSpPr>
          <p:nvPr/>
        </p:nvSpPr>
        <p:spPr bwMode="auto">
          <a:xfrm>
            <a:off x="457200" y="-762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4400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RAID – Disk 4 is Faulty</a:t>
            </a:r>
          </a:p>
        </p:txBody>
      </p:sp>
      <p:sp>
        <p:nvSpPr>
          <p:cNvPr id="21508" name="Oval 4"/>
          <p:cNvSpPr>
            <a:spLocks noChangeArrowheads="1"/>
          </p:cNvSpPr>
          <p:nvPr/>
        </p:nvSpPr>
        <p:spPr bwMode="auto">
          <a:xfrm>
            <a:off x="1828800" y="3962400"/>
            <a:ext cx="3657600" cy="838200"/>
          </a:xfrm>
          <a:prstGeom prst="ellipse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he-IL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524000" y="1397000"/>
          <a:ext cx="6096000" cy="370840"/>
        </p:xfrm>
        <a:graphic>
          <a:graphicData uri="http://schemas.openxmlformats.org/drawingml/2006/table">
            <a:tbl>
              <a:tblPr rtl="1" firstRow="1" bandRow="1">
                <a:tableStyleId>{F5AB1C69-6EDB-4FF4-983F-18BD219EF322}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chemeClr val="tx1"/>
                          </a:solidFill>
                        </a:rPr>
                        <a:t>011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chemeClr val="tx1"/>
                          </a:solidFill>
                        </a:rPr>
                        <a:t>010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chemeClr val="tx1"/>
                          </a:solidFill>
                        </a:rPr>
                        <a:t>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chemeClr val="tx1"/>
                          </a:solidFill>
                        </a:rPr>
                        <a:t>101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chemeClr val="tx1"/>
                          </a:solidFill>
                        </a:rPr>
                        <a:t>110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chemeClr val="tx1"/>
                          </a:solidFill>
                        </a:rPr>
                        <a:t>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chemeClr val="tx1"/>
                          </a:solidFill>
                        </a:rPr>
                        <a:t>101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chemeClr val="tx1"/>
                          </a:solidFill>
                        </a:rPr>
                        <a:t>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111</a:t>
                      </a:r>
                      <a:endParaRPr lang="he-IL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524000" y="1762760"/>
          <a:ext cx="6096000" cy="370840"/>
        </p:xfrm>
        <a:graphic>
          <a:graphicData uri="http://schemas.openxmlformats.org/drawingml/2006/table">
            <a:tbl>
              <a:tblPr rtl="1" firstRow="1" bandRow="1">
                <a:tableStyleId>{F5AB1C69-6EDB-4FF4-983F-18BD219EF322}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chemeClr val="tx1"/>
                          </a:solidFill>
                        </a:rPr>
                        <a:t>010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111</a:t>
                      </a:r>
                      <a:endParaRPr lang="he-IL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chemeClr val="tx1"/>
                          </a:solidFill>
                        </a:rPr>
                        <a:t>110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chemeClr val="tx1"/>
                          </a:solidFill>
                        </a:rPr>
                        <a:t>011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chemeClr val="tx1"/>
                          </a:solidFill>
                        </a:rPr>
                        <a:t>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chemeClr val="tx1"/>
                          </a:solidFill>
                        </a:rPr>
                        <a:t>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chemeClr val="tx1"/>
                          </a:solidFill>
                        </a:rPr>
                        <a:t>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chemeClr val="tx1"/>
                          </a:solidFill>
                        </a:rPr>
                        <a:t>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111</a:t>
                      </a:r>
                      <a:endParaRPr lang="he-IL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chemeClr val="tx1"/>
                          </a:solidFill>
                        </a:rPr>
                        <a:t>010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1524000" y="2514600"/>
          <a:ext cx="6096000" cy="640080"/>
        </p:xfrm>
        <a:graphic>
          <a:graphicData uri="http://schemas.openxmlformats.org/drawingml/2006/table">
            <a:tbl>
              <a:tblPr rtl="1" firstRow="1" bandRow="1">
                <a:tableStyleId>{F5AB1C69-6EDB-4FF4-983F-18BD219EF322}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rgbClr val="7030A0"/>
                          </a:solidFill>
                        </a:rPr>
                        <a:t>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dirty="0">
                          <a:solidFill>
                            <a:srgbClr val="7030A0"/>
                          </a:solidFill>
                        </a:rPr>
                        <a:t>000</a:t>
                      </a:r>
                      <a:endParaRPr lang="he-IL" sz="1800" b="1" kern="1200" dirty="0">
                        <a:solidFill>
                          <a:srgbClr val="7030A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rtl="1"/>
                      <a:endParaRPr lang="he-IL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rgbClr val="7030A0"/>
                          </a:solidFill>
                        </a:rPr>
                        <a:t>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rgbClr val="7030A0"/>
                          </a:solidFill>
                        </a:rPr>
                        <a:t>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rgbClr val="7030A0"/>
                          </a:solidFill>
                        </a:rPr>
                        <a:t>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rgbClr val="7030A0"/>
                          </a:solidFill>
                        </a:rPr>
                        <a:t>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rgbClr val="7030A0"/>
                          </a:solidFill>
                        </a:rPr>
                        <a:t>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dirty="0">
                          <a:solidFill>
                            <a:srgbClr val="7030A0"/>
                          </a:solidFill>
                        </a:rPr>
                        <a:t>000</a:t>
                      </a:r>
                    </a:p>
                    <a:p>
                      <a:pPr algn="ctr" rtl="1"/>
                      <a:endParaRPr lang="he-IL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rgbClr val="7030A0"/>
                          </a:solidFill>
                        </a:rPr>
                        <a:t>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rgbClr val="7030A0"/>
                          </a:solidFill>
                        </a:rPr>
                        <a:t>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1524000" y="2895600"/>
          <a:ext cx="6096000" cy="640080"/>
        </p:xfrm>
        <a:graphic>
          <a:graphicData uri="http://schemas.openxmlformats.org/drawingml/2006/table">
            <a:tbl>
              <a:tblPr rtl="1" firstRow="1" bandRow="1">
                <a:tableStyleId>{F5AB1C69-6EDB-4FF4-983F-18BD219EF322}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chemeClr val="tx1"/>
                          </a:solidFill>
                        </a:rPr>
                        <a:t>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chemeClr val="tx1"/>
                          </a:solidFill>
                        </a:rPr>
                        <a:t>011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111</a:t>
                      </a:r>
                      <a:endParaRPr lang="he-IL" dirty="0">
                        <a:solidFill>
                          <a:schemeClr val="tx1"/>
                        </a:solidFill>
                      </a:endParaRPr>
                    </a:p>
                    <a:p>
                      <a:pPr algn="ctr" rtl="1"/>
                      <a:endParaRPr lang="he-IL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chemeClr val="tx1"/>
                          </a:solidFill>
                        </a:rPr>
                        <a:t>010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111</a:t>
                      </a:r>
                      <a:endParaRPr lang="he-IL" dirty="0">
                        <a:solidFill>
                          <a:schemeClr val="tx1"/>
                        </a:solidFill>
                      </a:endParaRPr>
                    </a:p>
                    <a:p>
                      <a:pPr algn="ctr" rtl="1"/>
                      <a:endParaRPr lang="he-IL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chemeClr val="tx1"/>
                          </a:solidFill>
                        </a:rPr>
                        <a:t>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chemeClr val="tx1"/>
                          </a:solidFill>
                        </a:rPr>
                        <a:t>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chemeClr val="tx1"/>
                          </a:solidFill>
                        </a:rPr>
                        <a:t>101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chemeClr val="tx1"/>
                          </a:solidFill>
                        </a:rPr>
                        <a:t>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1524000" y="2133600"/>
          <a:ext cx="6096000" cy="370840"/>
        </p:xfrm>
        <a:graphic>
          <a:graphicData uri="http://schemas.openxmlformats.org/drawingml/2006/table">
            <a:tbl>
              <a:tblPr rtl="1" firstRow="1" bandRow="1">
                <a:tableStyleId>{F5AB1C69-6EDB-4FF4-983F-18BD219EF322}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chemeClr val="tx1"/>
                          </a:solidFill>
                        </a:rPr>
                        <a:t>010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chemeClr val="tx1"/>
                          </a:solidFill>
                        </a:rPr>
                        <a:t>110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chemeClr val="tx1"/>
                          </a:solidFill>
                        </a:rPr>
                        <a:t>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rgbClr val="339966"/>
                          </a:solidFill>
                        </a:rPr>
                        <a:t>101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chemeClr val="tx1"/>
                          </a:solidFill>
                        </a:rPr>
                        <a:t>011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chemeClr val="tx1"/>
                          </a:solidFill>
                        </a:rPr>
                        <a:t>010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762000" y="1371600"/>
            <a:ext cx="8382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Disk 1</a:t>
            </a:r>
            <a:endParaRPr lang="he-IL" dirty="0"/>
          </a:p>
        </p:txBody>
      </p:sp>
      <p:sp>
        <p:nvSpPr>
          <p:cNvPr id="15" name="TextBox 14"/>
          <p:cNvSpPr txBox="1"/>
          <p:nvPr/>
        </p:nvSpPr>
        <p:spPr>
          <a:xfrm>
            <a:off x="762000" y="1764268"/>
            <a:ext cx="8382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Disk 2</a:t>
            </a:r>
            <a:endParaRPr lang="he-IL" dirty="0"/>
          </a:p>
        </p:txBody>
      </p:sp>
      <p:sp>
        <p:nvSpPr>
          <p:cNvPr id="16" name="TextBox 15"/>
          <p:cNvSpPr txBox="1"/>
          <p:nvPr/>
        </p:nvSpPr>
        <p:spPr>
          <a:xfrm>
            <a:off x="762000" y="2133600"/>
            <a:ext cx="8382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Disk 3</a:t>
            </a:r>
            <a:endParaRPr lang="he-IL" dirty="0"/>
          </a:p>
        </p:txBody>
      </p:sp>
      <p:sp>
        <p:nvSpPr>
          <p:cNvPr id="17" name="TextBox 16"/>
          <p:cNvSpPr txBox="1"/>
          <p:nvPr/>
        </p:nvSpPr>
        <p:spPr>
          <a:xfrm>
            <a:off x="762000" y="2526268"/>
            <a:ext cx="8382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Disk 4</a:t>
            </a:r>
            <a:endParaRPr lang="he-IL" dirty="0"/>
          </a:p>
        </p:txBody>
      </p:sp>
      <p:sp>
        <p:nvSpPr>
          <p:cNvPr id="18" name="TextBox 17"/>
          <p:cNvSpPr txBox="1"/>
          <p:nvPr/>
        </p:nvSpPr>
        <p:spPr>
          <a:xfrm>
            <a:off x="762000" y="2907268"/>
            <a:ext cx="8382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Disk 5</a:t>
            </a:r>
            <a:endParaRPr lang="he-IL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1524000" y="3276600"/>
          <a:ext cx="6096000" cy="370840"/>
        </p:xfrm>
        <a:graphic>
          <a:graphicData uri="http://schemas.openxmlformats.org/drawingml/2006/table">
            <a:tbl>
              <a:tblPr rtl="1" firstRow="1" bandRow="1">
                <a:tableStyleId>{F5AB1C69-6EDB-4FF4-983F-18BD219EF322}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rgbClr val="FF0000"/>
                          </a:solidFill>
                        </a:rPr>
                        <a:t>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rgbClr val="FF0000"/>
                          </a:solidFill>
                        </a:rPr>
                        <a:t>111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rgbClr val="FF0000"/>
                          </a:solidFill>
                        </a:rPr>
                        <a:t>111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rgbClr val="FF0000"/>
                          </a:solidFill>
                        </a:rPr>
                        <a:t>011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rgbClr val="FF0000"/>
                          </a:solidFill>
                        </a:rPr>
                        <a:t>011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rgbClr val="FF0000"/>
                          </a:solidFill>
                        </a:rPr>
                        <a:t>011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rgbClr val="339966"/>
                          </a:solidFill>
                        </a:rPr>
                        <a:t>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rgbClr val="FF0000"/>
                          </a:solidFill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rgbClr val="FF0000"/>
                          </a:solidFill>
                        </a:rPr>
                        <a:t>101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rgbClr val="FF0000"/>
                          </a:solidFill>
                        </a:rPr>
                        <a:t>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62000" y="3288268"/>
            <a:ext cx="8382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Disk 6</a:t>
            </a:r>
            <a:endParaRPr lang="he-IL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4462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ChangeArrowheads="1"/>
          </p:cNvSpPr>
          <p:nvPr/>
        </p:nvSpPr>
        <p:spPr bwMode="auto">
          <a:xfrm>
            <a:off x="457200" y="-762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4400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RAID – Fix Disk 4</a:t>
            </a:r>
          </a:p>
        </p:txBody>
      </p:sp>
      <p:sp>
        <p:nvSpPr>
          <p:cNvPr id="21508" name="Oval 4"/>
          <p:cNvSpPr>
            <a:spLocks noChangeArrowheads="1"/>
          </p:cNvSpPr>
          <p:nvPr/>
        </p:nvSpPr>
        <p:spPr bwMode="auto">
          <a:xfrm>
            <a:off x="1828800" y="3962400"/>
            <a:ext cx="3657600" cy="838200"/>
          </a:xfrm>
          <a:prstGeom prst="ellipse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he-IL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524000" y="1397000"/>
          <a:ext cx="6096000" cy="370840"/>
        </p:xfrm>
        <a:graphic>
          <a:graphicData uri="http://schemas.openxmlformats.org/drawingml/2006/table">
            <a:tbl>
              <a:tblPr rtl="1" firstRow="1" bandRow="1">
                <a:tableStyleId>{F5AB1C69-6EDB-4FF4-983F-18BD219EF322}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chemeClr val="tx1"/>
                          </a:solidFill>
                        </a:rPr>
                        <a:t>011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chemeClr val="tx1"/>
                          </a:solidFill>
                        </a:rPr>
                        <a:t>010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chemeClr val="tx1"/>
                          </a:solidFill>
                        </a:rPr>
                        <a:t>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chemeClr val="tx1"/>
                          </a:solidFill>
                        </a:rPr>
                        <a:t>101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chemeClr val="tx1"/>
                          </a:solidFill>
                        </a:rPr>
                        <a:t>110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chemeClr val="tx1"/>
                          </a:solidFill>
                        </a:rPr>
                        <a:t>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chemeClr val="tx1"/>
                          </a:solidFill>
                        </a:rPr>
                        <a:t>101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chemeClr val="tx1"/>
                          </a:solidFill>
                        </a:rPr>
                        <a:t>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111</a:t>
                      </a:r>
                      <a:endParaRPr lang="he-IL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524000" y="1762760"/>
          <a:ext cx="6096000" cy="370840"/>
        </p:xfrm>
        <a:graphic>
          <a:graphicData uri="http://schemas.openxmlformats.org/drawingml/2006/table">
            <a:tbl>
              <a:tblPr rtl="1" firstRow="1" bandRow="1">
                <a:tableStyleId>{F5AB1C69-6EDB-4FF4-983F-18BD219EF322}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chemeClr val="tx1"/>
                          </a:solidFill>
                        </a:rPr>
                        <a:t>010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111</a:t>
                      </a:r>
                      <a:endParaRPr lang="he-IL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chemeClr val="tx1"/>
                          </a:solidFill>
                        </a:rPr>
                        <a:t>110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chemeClr val="tx1"/>
                          </a:solidFill>
                        </a:rPr>
                        <a:t>011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chemeClr val="tx1"/>
                          </a:solidFill>
                        </a:rPr>
                        <a:t>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chemeClr val="tx1"/>
                          </a:solidFill>
                        </a:rPr>
                        <a:t>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chemeClr val="tx1"/>
                          </a:solidFill>
                        </a:rPr>
                        <a:t>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chemeClr val="tx1"/>
                          </a:solidFill>
                        </a:rPr>
                        <a:t>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111</a:t>
                      </a:r>
                      <a:endParaRPr lang="he-IL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chemeClr val="tx1"/>
                          </a:solidFill>
                        </a:rPr>
                        <a:t>010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1524000" y="2514600"/>
          <a:ext cx="6096000" cy="370840"/>
        </p:xfrm>
        <a:graphic>
          <a:graphicData uri="http://schemas.openxmlformats.org/drawingml/2006/table">
            <a:tbl>
              <a:tblPr rtl="1" firstRow="1" bandRow="1">
                <a:tableStyleId>{F5AB1C69-6EDB-4FF4-983F-18BD219EF322}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rgbClr val="0070C0"/>
                          </a:solidFill>
                        </a:rPr>
                        <a:t>010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800" b="1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101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rgbClr val="0070C0"/>
                          </a:solidFill>
                        </a:rPr>
                        <a:t>011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rgbClr val="0070C0"/>
                          </a:solidFill>
                        </a:rPr>
                        <a:t>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rgbClr val="0070C0"/>
                          </a:solidFill>
                        </a:rPr>
                        <a:t>010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rgbClr val="0070C0"/>
                          </a:solidFill>
                        </a:rPr>
                        <a:t>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rgbClr val="0070C0"/>
                          </a:solidFill>
                        </a:rPr>
                        <a:t>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800" b="1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111</a:t>
                      </a:r>
                      <a:endParaRPr lang="he-IL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rgbClr val="0070C0"/>
                          </a:solidFill>
                        </a:rPr>
                        <a:t>110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800" b="1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111</a:t>
                      </a:r>
                      <a:endParaRPr lang="he-IL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1524000" y="2895600"/>
          <a:ext cx="6096000" cy="640080"/>
        </p:xfrm>
        <a:graphic>
          <a:graphicData uri="http://schemas.openxmlformats.org/drawingml/2006/table">
            <a:tbl>
              <a:tblPr rtl="1" firstRow="1" bandRow="1">
                <a:tableStyleId>{F5AB1C69-6EDB-4FF4-983F-18BD219EF322}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chemeClr val="tx1"/>
                          </a:solidFill>
                        </a:rPr>
                        <a:t>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chemeClr val="tx1"/>
                          </a:solidFill>
                        </a:rPr>
                        <a:t>011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111</a:t>
                      </a:r>
                      <a:endParaRPr lang="he-IL" dirty="0">
                        <a:solidFill>
                          <a:schemeClr val="tx1"/>
                        </a:solidFill>
                      </a:endParaRPr>
                    </a:p>
                    <a:p>
                      <a:pPr algn="ctr" rtl="1"/>
                      <a:endParaRPr lang="he-IL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chemeClr val="tx1"/>
                          </a:solidFill>
                        </a:rPr>
                        <a:t>010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111</a:t>
                      </a:r>
                      <a:endParaRPr lang="he-IL" dirty="0">
                        <a:solidFill>
                          <a:schemeClr val="tx1"/>
                        </a:solidFill>
                      </a:endParaRPr>
                    </a:p>
                    <a:p>
                      <a:pPr algn="ctr" rtl="1"/>
                      <a:endParaRPr lang="he-IL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chemeClr val="tx1"/>
                          </a:solidFill>
                        </a:rPr>
                        <a:t>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chemeClr val="tx1"/>
                          </a:solidFill>
                        </a:rPr>
                        <a:t>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chemeClr val="tx1"/>
                          </a:solidFill>
                        </a:rPr>
                        <a:t>101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chemeClr val="tx1"/>
                          </a:solidFill>
                        </a:rPr>
                        <a:t>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1524000" y="2133600"/>
          <a:ext cx="6096000" cy="370840"/>
        </p:xfrm>
        <a:graphic>
          <a:graphicData uri="http://schemas.openxmlformats.org/drawingml/2006/table">
            <a:tbl>
              <a:tblPr rtl="1" firstRow="1" bandRow="1">
                <a:tableStyleId>{F5AB1C69-6EDB-4FF4-983F-18BD219EF322}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chemeClr val="tx1"/>
                          </a:solidFill>
                        </a:rPr>
                        <a:t>010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chemeClr val="tx1"/>
                          </a:solidFill>
                        </a:rPr>
                        <a:t>110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chemeClr val="tx1"/>
                          </a:solidFill>
                        </a:rPr>
                        <a:t>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rgbClr val="339966"/>
                          </a:solidFill>
                        </a:rPr>
                        <a:t>101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chemeClr val="tx1"/>
                          </a:solidFill>
                        </a:rPr>
                        <a:t>011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chemeClr val="tx1"/>
                          </a:solidFill>
                        </a:rPr>
                        <a:t>010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762000" y="1371600"/>
            <a:ext cx="8382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Disk 1</a:t>
            </a:r>
            <a:endParaRPr lang="he-IL" dirty="0"/>
          </a:p>
        </p:txBody>
      </p:sp>
      <p:sp>
        <p:nvSpPr>
          <p:cNvPr id="15" name="TextBox 14"/>
          <p:cNvSpPr txBox="1"/>
          <p:nvPr/>
        </p:nvSpPr>
        <p:spPr>
          <a:xfrm>
            <a:off x="762000" y="1764268"/>
            <a:ext cx="8382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Disk 2</a:t>
            </a:r>
            <a:endParaRPr lang="he-IL" dirty="0"/>
          </a:p>
        </p:txBody>
      </p:sp>
      <p:sp>
        <p:nvSpPr>
          <p:cNvPr id="16" name="TextBox 15"/>
          <p:cNvSpPr txBox="1"/>
          <p:nvPr/>
        </p:nvSpPr>
        <p:spPr>
          <a:xfrm>
            <a:off x="762000" y="2133600"/>
            <a:ext cx="8382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Disk 3</a:t>
            </a:r>
            <a:endParaRPr lang="he-IL" dirty="0"/>
          </a:p>
        </p:txBody>
      </p:sp>
      <p:sp>
        <p:nvSpPr>
          <p:cNvPr id="17" name="TextBox 16"/>
          <p:cNvSpPr txBox="1"/>
          <p:nvPr/>
        </p:nvSpPr>
        <p:spPr>
          <a:xfrm>
            <a:off x="762000" y="2526268"/>
            <a:ext cx="8382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Disk 4</a:t>
            </a:r>
            <a:endParaRPr lang="he-IL" dirty="0"/>
          </a:p>
        </p:txBody>
      </p:sp>
      <p:sp>
        <p:nvSpPr>
          <p:cNvPr id="18" name="TextBox 17"/>
          <p:cNvSpPr txBox="1"/>
          <p:nvPr/>
        </p:nvSpPr>
        <p:spPr>
          <a:xfrm>
            <a:off x="762000" y="2907268"/>
            <a:ext cx="8382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Disk 5</a:t>
            </a:r>
            <a:endParaRPr lang="he-IL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1524000" y="3276600"/>
          <a:ext cx="6096000" cy="370840"/>
        </p:xfrm>
        <a:graphic>
          <a:graphicData uri="http://schemas.openxmlformats.org/drawingml/2006/table">
            <a:tbl>
              <a:tblPr rtl="1" firstRow="1" bandRow="1">
                <a:tableStyleId>{F5AB1C69-6EDB-4FF4-983F-18BD219EF322}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rgbClr val="FF0000"/>
                          </a:solidFill>
                        </a:rPr>
                        <a:t>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rgbClr val="FF0000"/>
                          </a:solidFill>
                        </a:rPr>
                        <a:t>111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rgbClr val="FF0000"/>
                          </a:solidFill>
                        </a:rPr>
                        <a:t>111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rgbClr val="FF0000"/>
                          </a:solidFill>
                        </a:rPr>
                        <a:t>011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rgbClr val="FF0000"/>
                          </a:solidFill>
                        </a:rPr>
                        <a:t>011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rgbClr val="FF0000"/>
                          </a:solidFill>
                        </a:rPr>
                        <a:t>011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rgbClr val="339966"/>
                          </a:solidFill>
                        </a:rPr>
                        <a:t>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rgbClr val="FF0000"/>
                          </a:solidFill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rgbClr val="FF0000"/>
                          </a:solidFill>
                        </a:rPr>
                        <a:t>101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rgbClr val="FF0000"/>
                          </a:solidFill>
                        </a:rPr>
                        <a:t>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62000" y="3288268"/>
            <a:ext cx="8382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Disk 6</a:t>
            </a:r>
            <a:endParaRPr lang="he-IL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 rot="5400000">
            <a:off x="5480566" y="2368034"/>
            <a:ext cx="5105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XOR on all other disks</a:t>
            </a:r>
            <a:endParaRPr lang="he-IL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18082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ChangeArrowheads="1"/>
          </p:cNvSpPr>
          <p:nvPr/>
        </p:nvSpPr>
        <p:spPr bwMode="auto">
          <a:xfrm>
            <a:off x="457200" y="-762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4400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Implementation (Top-Down)</a:t>
            </a:r>
          </a:p>
        </p:txBody>
      </p:sp>
      <p:sp>
        <p:nvSpPr>
          <p:cNvPr id="21508" name="Oval 4"/>
          <p:cNvSpPr>
            <a:spLocks noChangeArrowheads="1"/>
          </p:cNvSpPr>
          <p:nvPr/>
        </p:nvSpPr>
        <p:spPr bwMode="auto">
          <a:xfrm>
            <a:off x="1828800" y="3962400"/>
            <a:ext cx="3657600" cy="838200"/>
          </a:xfrm>
          <a:prstGeom prst="ellipse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he-IL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523999"/>
            <a:ext cx="8503920" cy="4482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0371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600" y="76422"/>
            <a:ext cx="2743200" cy="6758387"/>
          </a:xfrm>
          <a:prstGeom prst="rect">
            <a:avLst/>
          </a:prstGeom>
        </p:spPr>
      </p:pic>
      <p:sp>
        <p:nvSpPr>
          <p:cNvPr id="21507" name="Rectangle 2"/>
          <p:cNvSpPr>
            <a:spLocks noChangeArrowheads="1"/>
          </p:cNvSpPr>
          <p:nvPr/>
        </p:nvSpPr>
        <p:spPr bwMode="auto">
          <a:xfrm>
            <a:off x="0" y="0"/>
            <a:ext cx="1981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4400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Output</a:t>
            </a:r>
          </a:p>
        </p:txBody>
      </p:sp>
      <p:sp>
        <p:nvSpPr>
          <p:cNvPr id="21508" name="Oval 4"/>
          <p:cNvSpPr>
            <a:spLocks noChangeArrowheads="1"/>
          </p:cNvSpPr>
          <p:nvPr/>
        </p:nvSpPr>
        <p:spPr bwMode="auto">
          <a:xfrm>
            <a:off x="1828800" y="3962400"/>
            <a:ext cx="3657600" cy="838200"/>
          </a:xfrm>
          <a:prstGeom prst="ellipse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he-IL"/>
          </a:p>
        </p:txBody>
      </p:sp>
      <p:sp>
        <p:nvSpPr>
          <p:cNvPr id="4" name="Rectangle 3"/>
          <p:cNvSpPr/>
          <p:nvPr/>
        </p:nvSpPr>
        <p:spPr bwMode="auto">
          <a:xfrm>
            <a:off x="3200400" y="1219200"/>
            <a:ext cx="2819400" cy="325800"/>
          </a:xfrm>
          <a:prstGeom prst="rect">
            <a:avLst/>
          </a:prstGeom>
          <a:solidFill>
            <a:srgbClr val="FF0000">
              <a:alpha val="20000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3200400" y="3429000"/>
            <a:ext cx="2819400" cy="325800"/>
          </a:xfrm>
          <a:prstGeom prst="rect">
            <a:avLst/>
          </a:prstGeom>
          <a:solidFill>
            <a:srgbClr val="FF0000">
              <a:alpha val="20000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3200400" y="5617800"/>
            <a:ext cx="2819400" cy="325800"/>
          </a:xfrm>
          <a:prstGeom prst="rect">
            <a:avLst/>
          </a:prstGeom>
          <a:solidFill>
            <a:srgbClr val="FF0000">
              <a:alpha val="20000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29922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ChangeArrowheads="1"/>
          </p:cNvSpPr>
          <p:nvPr/>
        </p:nvSpPr>
        <p:spPr bwMode="auto">
          <a:xfrm>
            <a:off x="457200" y="-76200"/>
            <a:ext cx="8229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4400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Initialization</a:t>
            </a:r>
          </a:p>
        </p:txBody>
      </p:sp>
      <p:sp>
        <p:nvSpPr>
          <p:cNvPr id="21508" name="Oval 4"/>
          <p:cNvSpPr>
            <a:spLocks noChangeArrowheads="1"/>
          </p:cNvSpPr>
          <p:nvPr/>
        </p:nvSpPr>
        <p:spPr bwMode="auto">
          <a:xfrm>
            <a:off x="1828800" y="3962400"/>
            <a:ext cx="3657600" cy="838200"/>
          </a:xfrm>
          <a:prstGeom prst="ellipse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he-IL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8578" y="4953000"/>
            <a:ext cx="3469222" cy="182880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066795"/>
            <a:ext cx="8595360" cy="3727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618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ChangeArrowheads="1"/>
          </p:cNvSpPr>
          <p:nvPr/>
        </p:nvSpPr>
        <p:spPr bwMode="auto">
          <a:xfrm>
            <a:off x="457200" y="-762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4400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Setting Data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8578" y="4953000"/>
            <a:ext cx="3469222" cy="182880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" y="1447800"/>
            <a:ext cx="8961120" cy="1522400"/>
          </a:xfrm>
          <a:prstGeom prst="rect">
            <a:avLst/>
          </a:prstGeom>
        </p:spPr>
      </p:pic>
      <p:pic>
        <p:nvPicPr>
          <p:cNvPr id="5" name="תמונה 4">
            <a:extLst>
              <a:ext uri="{FF2B5EF4-FFF2-40B4-BE49-F238E27FC236}">
                <a16:creationId xmlns:a16="http://schemas.microsoft.com/office/drawing/2014/main" id="{9F533916-A94C-4281-A270-6BB6D6CA6002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610" y="3200400"/>
            <a:ext cx="4555189" cy="33527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57232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/>
          <p:cNvSpPr txBox="1">
            <a:spLocks noGrp="1"/>
          </p:cNvSpPr>
          <p:nvPr/>
        </p:nvSpPr>
        <p:spPr bwMode="auto">
          <a:xfrm>
            <a:off x="6553200" y="6400800"/>
            <a:ext cx="2133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spcBef>
                <a:spcPct val="0"/>
              </a:spcBef>
            </a:pPr>
            <a:fld id="{F021D73E-BE5B-409E-9BD3-15F894D58A12}" type="slidenum">
              <a:rPr lang="he-IL" sz="1400">
                <a:cs typeface="Arial" pitchFamily="34" charset="0"/>
              </a:rPr>
              <a:pPr algn="r">
                <a:spcBef>
                  <a:spcPct val="0"/>
                </a:spcBef>
              </a:pPr>
              <a:t>3</a:t>
            </a:fld>
            <a:endParaRPr lang="en-US" sz="1400">
              <a:cs typeface="Arial" pitchFamily="34" charset="0"/>
            </a:endParaRPr>
          </a:p>
        </p:txBody>
      </p:sp>
      <p:sp>
        <p:nvSpPr>
          <p:cNvPr id="14339" name="Rectangle 2"/>
          <p:cNvSpPr>
            <a:spLocks noChangeArrowheads="1"/>
          </p:cNvSpPr>
          <p:nvPr/>
        </p:nvSpPr>
        <p:spPr bwMode="auto">
          <a:xfrm>
            <a:off x="457200" y="-762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440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Plan</a:t>
            </a:r>
          </a:p>
        </p:txBody>
      </p:sp>
      <p:sp>
        <p:nvSpPr>
          <p:cNvPr id="14340" name="Oval 4"/>
          <p:cNvSpPr>
            <a:spLocks noChangeArrowheads="1"/>
          </p:cNvSpPr>
          <p:nvPr/>
        </p:nvSpPr>
        <p:spPr bwMode="auto">
          <a:xfrm>
            <a:off x="1828800" y="3962400"/>
            <a:ext cx="3657600" cy="838200"/>
          </a:xfrm>
          <a:prstGeom prst="ellipse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he-IL"/>
          </a:p>
        </p:txBody>
      </p:sp>
      <p:sp>
        <p:nvSpPr>
          <p:cNvPr id="14341" name="Oval 5"/>
          <p:cNvSpPr>
            <a:spLocks noChangeArrowheads="1"/>
          </p:cNvSpPr>
          <p:nvPr/>
        </p:nvSpPr>
        <p:spPr bwMode="auto">
          <a:xfrm>
            <a:off x="1905000" y="4038600"/>
            <a:ext cx="3962400" cy="1066800"/>
          </a:xfrm>
          <a:prstGeom prst="ellipse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he-IL"/>
          </a:p>
        </p:txBody>
      </p:sp>
      <p:sp>
        <p:nvSpPr>
          <p:cNvPr id="14342" name="Rectangle 3"/>
          <p:cNvSpPr>
            <a:spLocks noChangeArrowheads="1"/>
          </p:cNvSpPr>
          <p:nvPr/>
        </p:nvSpPr>
        <p:spPr bwMode="auto">
          <a:xfrm>
            <a:off x="152400" y="1066800"/>
            <a:ext cx="82296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57188" indent="-357188">
              <a:spcBef>
                <a:spcPct val="20000"/>
              </a:spcBef>
              <a:buFontTx/>
              <a:buChar char="•"/>
            </a:pP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Error detection / error correction</a:t>
            </a:r>
          </a:p>
          <a:p>
            <a:pPr marL="357188" indent="-357188">
              <a:spcBef>
                <a:spcPct val="20000"/>
              </a:spcBef>
              <a:buFontTx/>
              <a:buChar char="•"/>
            </a:pP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Card magic</a:t>
            </a:r>
          </a:p>
          <a:p>
            <a:pPr marL="357188" indent="-357188">
              <a:spcBef>
                <a:spcPct val="20000"/>
              </a:spcBef>
              <a:buFontTx/>
              <a:buChar char="•"/>
            </a:pP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ID (</a:t>
            </a:r>
            <a:r>
              <a:rPr lang="he-IL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ספרת ביקורת</a:t>
            </a: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357188" indent="-357188">
              <a:spcBef>
                <a:spcPct val="20000"/>
              </a:spcBef>
              <a:buFontTx/>
              <a:buChar char="•"/>
            </a:pP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RAID (redundant array of independent disks)</a:t>
            </a:r>
          </a:p>
          <a:p>
            <a:pPr marL="357188" indent="-357188">
              <a:spcBef>
                <a:spcPct val="20000"/>
              </a:spcBef>
              <a:buFontTx/>
              <a:buChar char="•"/>
            </a:pP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(yet another) Spell checker</a:t>
            </a:r>
          </a:p>
          <a:p>
            <a:pPr marL="357188" indent="-357188">
              <a:spcBef>
                <a:spcPct val="20000"/>
              </a:spcBef>
              <a:buFontTx/>
              <a:buChar char="•"/>
            </a:pPr>
            <a:endParaRPr lang="en-US" sz="3200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  <a:p>
            <a:pPr marL="357188" indent="-357188">
              <a:spcBef>
                <a:spcPct val="20000"/>
              </a:spcBef>
              <a:buFontTx/>
              <a:buChar char="•"/>
            </a:pPr>
            <a:endParaRPr lang="en-US" sz="3200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1423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ChangeArrowheads="1"/>
          </p:cNvSpPr>
          <p:nvPr/>
        </p:nvSpPr>
        <p:spPr bwMode="auto">
          <a:xfrm>
            <a:off x="457200" y="-762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4400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Fixing a Faulty Disk</a:t>
            </a:r>
          </a:p>
        </p:txBody>
      </p:sp>
      <p:sp>
        <p:nvSpPr>
          <p:cNvPr id="21508" name="Oval 4"/>
          <p:cNvSpPr>
            <a:spLocks noChangeArrowheads="1"/>
          </p:cNvSpPr>
          <p:nvPr/>
        </p:nvSpPr>
        <p:spPr bwMode="auto">
          <a:xfrm>
            <a:off x="1828800" y="3962400"/>
            <a:ext cx="3657600" cy="838200"/>
          </a:xfrm>
          <a:prstGeom prst="ellipse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he-IL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" y="1365997"/>
            <a:ext cx="8961120" cy="312980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8578" y="4953000"/>
            <a:ext cx="3469222" cy="182880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946119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ChangeArrowheads="1"/>
          </p:cNvSpPr>
          <p:nvPr/>
        </p:nvSpPr>
        <p:spPr bwMode="auto">
          <a:xfrm>
            <a:off x="457200" y="-762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rtl="0">
              <a:spcBef>
                <a:spcPct val="50000"/>
              </a:spcBef>
            </a:pPr>
            <a:r>
              <a:rPr lang="en-US" sz="4400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Nearest Neighbor</a:t>
            </a:r>
          </a:p>
        </p:txBody>
      </p:sp>
      <p:sp>
        <p:nvSpPr>
          <p:cNvPr id="5124" name="Rectangle 3"/>
          <p:cNvSpPr>
            <a:spLocks noChangeArrowheads="1"/>
          </p:cNvSpPr>
          <p:nvPr/>
        </p:nvSpPr>
        <p:spPr bwMode="auto">
          <a:xfrm>
            <a:off x="609600" y="990600"/>
            <a:ext cx="815340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57188" indent="-357188" algn="l" rtl="0">
              <a:spcBef>
                <a:spcPct val="20000"/>
              </a:spcBef>
              <a:buFontTx/>
              <a:buChar char="•"/>
            </a:pPr>
            <a:endParaRPr lang="en-US" sz="2800">
              <a:solidFill>
                <a:srgbClr val="003399"/>
              </a:solidFill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 marL="357188" indent="-357188" algn="l" rtl="0">
              <a:spcBef>
                <a:spcPct val="20000"/>
              </a:spcBef>
              <a:buFontTx/>
              <a:buChar char="•"/>
            </a:pPr>
            <a:endParaRPr lang="en-US" sz="2800">
              <a:solidFill>
                <a:srgbClr val="003399"/>
              </a:solidFill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</p:txBody>
      </p:sp>
      <p:pic>
        <p:nvPicPr>
          <p:cNvPr id="7" name="Picture 6" descr="band.r.lattice.kx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28700" y="1538287"/>
            <a:ext cx="3467100" cy="3781425"/>
          </a:xfrm>
          <a:prstGeom prst="rect">
            <a:avLst/>
          </a:prstGeom>
        </p:spPr>
      </p:pic>
      <p:pic>
        <p:nvPicPr>
          <p:cNvPr id="8" name="Picture 7" descr="tda0105l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953384" y="1011537"/>
            <a:ext cx="4038216" cy="5160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440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ChangeArrowheads="1"/>
          </p:cNvSpPr>
          <p:nvPr/>
        </p:nvSpPr>
        <p:spPr bwMode="auto">
          <a:xfrm>
            <a:off x="457200" y="-762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rtl="0">
              <a:spcBef>
                <a:spcPct val="50000"/>
              </a:spcBef>
            </a:pPr>
            <a:r>
              <a:rPr lang="en-US" sz="4400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The Idea</a:t>
            </a:r>
          </a:p>
        </p:txBody>
      </p:sp>
      <p:sp>
        <p:nvSpPr>
          <p:cNvPr id="5124" name="Rectangle 3"/>
          <p:cNvSpPr>
            <a:spLocks noChangeArrowheads="1"/>
          </p:cNvSpPr>
          <p:nvPr/>
        </p:nvSpPr>
        <p:spPr bwMode="auto">
          <a:xfrm>
            <a:off x="609600" y="990600"/>
            <a:ext cx="815340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57188" indent="-357188" algn="l" rtl="0">
              <a:spcBef>
                <a:spcPct val="20000"/>
              </a:spcBef>
              <a:buFontTx/>
              <a:buChar char="•"/>
            </a:pPr>
            <a:endParaRPr lang="en-US" sz="2800">
              <a:solidFill>
                <a:srgbClr val="003399"/>
              </a:solidFill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 marL="357188" indent="-357188" algn="l" rtl="0">
              <a:spcBef>
                <a:spcPct val="20000"/>
              </a:spcBef>
              <a:buFontTx/>
              <a:buChar char="•"/>
            </a:pPr>
            <a:endParaRPr lang="en-US" sz="2800">
              <a:solidFill>
                <a:srgbClr val="003399"/>
              </a:solidFill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</p:txBody>
      </p:sp>
      <p:sp>
        <p:nvSpPr>
          <p:cNvPr id="5125" name="Rectangle 4"/>
          <p:cNvSpPr>
            <a:spLocks noChangeArrowheads="1"/>
          </p:cNvSpPr>
          <p:nvPr/>
        </p:nvSpPr>
        <p:spPr bwMode="auto">
          <a:xfrm>
            <a:off x="304800" y="990600"/>
            <a:ext cx="86106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 rtl="0" eaLnBrk="0" hangingPunct="0">
              <a:spcBef>
                <a:spcPct val="20000"/>
              </a:spcBef>
              <a:spcAft>
                <a:spcPts val="600"/>
              </a:spcAft>
              <a:buFontTx/>
              <a:buChar char="•"/>
            </a:pP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Given a word we would like to find the </a:t>
            </a:r>
            <a:r>
              <a:rPr lang="en-US" sz="32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closest</a:t>
            </a: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>
                <a:solidFill>
                  <a:srgbClr val="33CC33"/>
                </a:solidFill>
                <a:latin typeface="Times New Roman" pitchFamily="18" charset="0"/>
                <a:cs typeface="Times New Roman" pitchFamily="18" charset="0"/>
              </a:rPr>
              <a:t>correctly-spelled</a:t>
            </a: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word</a:t>
            </a:r>
          </a:p>
          <a:p>
            <a:pPr marL="342900" indent="-342900" eaLnBrk="0" hangingPunct="0">
              <a:spcBef>
                <a:spcPct val="20000"/>
              </a:spcBef>
              <a:spcAft>
                <a:spcPts val="600"/>
              </a:spcAft>
              <a:buFontTx/>
              <a:buChar char="•"/>
            </a:pPr>
            <a:r>
              <a:rPr lang="en-US" sz="3200" b="1" dirty="0">
                <a:solidFill>
                  <a:srgbClr val="33CC33"/>
                </a:solidFill>
                <a:latin typeface="Times New Roman" pitchFamily="18" charset="0"/>
                <a:cs typeface="Times New Roman" pitchFamily="18" charset="0"/>
              </a:rPr>
              <a:t>Correctly-spelled</a:t>
            </a: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: predetermined list of “correct” words </a:t>
            </a:r>
          </a:p>
          <a:p>
            <a:pPr marL="342900" indent="-342900" algn="l" rtl="0" eaLnBrk="0" hangingPunct="0">
              <a:spcBef>
                <a:spcPct val="20000"/>
              </a:spcBef>
              <a:spcAft>
                <a:spcPts val="600"/>
              </a:spcAft>
              <a:buFontTx/>
              <a:buChar char="•"/>
            </a:pPr>
            <a:r>
              <a:rPr lang="en-US" sz="32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Closest</a:t>
            </a: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pPr marL="800100" lvl="1" indent="-342900" eaLnBrk="0" hangingPunct="0">
              <a:spcBef>
                <a:spcPct val="20000"/>
              </a:spcBef>
              <a:spcAft>
                <a:spcPts val="600"/>
              </a:spcAft>
              <a:buFontTx/>
              <a:buChar char="•"/>
            </a:pP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Nearest neighbor!</a:t>
            </a:r>
          </a:p>
          <a:p>
            <a:pPr marL="800100" lvl="1" indent="-342900" eaLnBrk="0" hangingPunct="0">
              <a:spcBef>
                <a:spcPct val="20000"/>
              </a:spcBef>
              <a:spcAft>
                <a:spcPts val="600"/>
              </a:spcAft>
              <a:buFontTx/>
              <a:buChar char="•"/>
            </a:pP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But how to define a distance metric?</a:t>
            </a:r>
          </a:p>
          <a:p>
            <a:pPr marL="800100" lvl="1" indent="-342900" eaLnBrk="0" hangingPunct="0">
              <a:spcBef>
                <a:spcPct val="20000"/>
              </a:spcBef>
              <a:spcAft>
                <a:spcPts val="600"/>
              </a:spcAft>
              <a:buFontTx/>
              <a:buChar char="•"/>
            </a:pP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How to do it efficiently?</a:t>
            </a:r>
            <a:endParaRPr lang="en-US" sz="3200" dirty="0">
              <a:solidFill>
                <a:srgbClr val="33CC33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l" rtl="0" eaLnBrk="0" hangingPunct="0">
              <a:spcBef>
                <a:spcPct val="20000"/>
              </a:spcBef>
              <a:spcAft>
                <a:spcPts val="600"/>
              </a:spcAft>
            </a:pPr>
            <a:endParaRPr lang="he-IL" sz="3200" dirty="0">
              <a:solidFill>
                <a:srgbClr val="003399"/>
              </a:solidFill>
              <a:latin typeface="Arial Narrow" pitchFamily="34" charset="0"/>
            </a:endParaRPr>
          </a:p>
          <a:p>
            <a:pPr marL="342900" indent="-342900" algn="l" rtl="0" eaLnBrk="0" hangingPunct="0">
              <a:spcBef>
                <a:spcPct val="20000"/>
              </a:spcBef>
              <a:buFont typeface="Wingdings" pitchFamily="2" charset="2"/>
              <a:buNone/>
            </a:pPr>
            <a:endParaRPr lang="en-US" sz="3200" dirty="0">
              <a:solidFill>
                <a:srgbClr val="003399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97233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ChangeArrowheads="1"/>
          </p:cNvSpPr>
          <p:nvPr/>
        </p:nvSpPr>
        <p:spPr bwMode="auto">
          <a:xfrm>
            <a:off x="457200" y="-76200"/>
            <a:ext cx="82296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4400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Hamming Distance</a:t>
            </a:r>
          </a:p>
        </p:txBody>
      </p:sp>
      <p:sp>
        <p:nvSpPr>
          <p:cNvPr id="5124" name="Rectangle 3"/>
          <p:cNvSpPr>
            <a:spLocks noChangeArrowheads="1"/>
          </p:cNvSpPr>
          <p:nvPr/>
        </p:nvSpPr>
        <p:spPr bwMode="auto">
          <a:xfrm>
            <a:off x="609600" y="990600"/>
            <a:ext cx="815340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57188" indent="-357188" algn="l" rtl="0">
              <a:spcBef>
                <a:spcPct val="20000"/>
              </a:spcBef>
              <a:buFontTx/>
              <a:buChar char="•"/>
            </a:pPr>
            <a:endParaRPr lang="en-US" sz="2800">
              <a:solidFill>
                <a:srgbClr val="003399"/>
              </a:solidFill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 marL="357188" indent="-357188" algn="l" rtl="0">
              <a:spcBef>
                <a:spcPct val="20000"/>
              </a:spcBef>
              <a:buFontTx/>
              <a:buChar char="•"/>
            </a:pPr>
            <a:endParaRPr lang="en-US" sz="2800">
              <a:solidFill>
                <a:srgbClr val="003399"/>
              </a:solidFill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</p:txBody>
      </p:sp>
      <p:sp>
        <p:nvSpPr>
          <p:cNvPr id="5125" name="Rectangle 4"/>
          <p:cNvSpPr>
            <a:spLocks noChangeArrowheads="1"/>
          </p:cNvSpPr>
          <p:nvPr/>
        </p:nvSpPr>
        <p:spPr bwMode="auto">
          <a:xfrm>
            <a:off x="304800" y="1676400"/>
            <a:ext cx="86868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spcAft>
                <a:spcPts val="600"/>
              </a:spcAft>
              <a:buFontTx/>
              <a:buChar char="•"/>
            </a:pP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Hamming distance, </a:t>
            </a:r>
            <a:r>
              <a:rPr lang="en-US" sz="20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  <a:hlinkClick r:id="rId2"/>
              </a:rPr>
              <a:t>http://en.wikipedia.org/wiki/Hamming_distance</a:t>
            </a:r>
            <a:endParaRPr lang="en-US" sz="2000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eaLnBrk="0" hangingPunct="0">
              <a:spcBef>
                <a:spcPct val="20000"/>
              </a:spcBef>
              <a:spcAft>
                <a:spcPts val="600"/>
              </a:spcAft>
              <a:buFontTx/>
              <a:buChar char="•"/>
            </a:pP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The Hamming distance between two strings of equal length is the number of positions at which the corresponding symbols are different</a:t>
            </a:r>
          </a:p>
          <a:p>
            <a:pPr marL="342900" indent="-342900" eaLnBrk="0" hangingPunct="0">
              <a:spcBef>
                <a:spcPct val="20000"/>
              </a:spcBef>
              <a:spcAft>
                <a:spcPts val="600"/>
              </a:spcAft>
              <a:buFontTx/>
              <a:buChar char="•"/>
            </a:pP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Examples: the Hamming distance between </a:t>
            </a:r>
            <a:endParaRPr lang="he-IL" sz="3200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l" rtl="0" eaLnBrk="0" hangingPunct="0">
              <a:spcBef>
                <a:spcPct val="20000"/>
              </a:spcBef>
              <a:buFont typeface="Wingdings" pitchFamily="2" charset="2"/>
              <a:buNone/>
            </a:pPr>
            <a:endParaRPr lang="en-US" sz="3200" dirty="0">
              <a:solidFill>
                <a:srgbClr val="003399"/>
              </a:solidFill>
              <a:latin typeface="Arial Narrow" pitchFamily="34" charset="0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4572000"/>
            <a:ext cx="4452428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702801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ChangeArrowheads="1"/>
          </p:cNvSpPr>
          <p:nvPr/>
        </p:nvSpPr>
        <p:spPr bwMode="auto">
          <a:xfrm>
            <a:off x="457200" y="-76200"/>
            <a:ext cx="82296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4400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Hamming Distance Implementation</a:t>
            </a:r>
          </a:p>
        </p:txBody>
      </p:sp>
      <p:sp>
        <p:nvSpPr>
          <p:cNvPr id="5124" name="Rectangle 3"/>
          <p:cNvSpPr>
            <a:spLocks noChangeArrowheads="1"/>
          </p:cNvSpPr>
          <p:nvPr/>
        </p:nvSpPr>
        <p:spPr bwMode="auto">
          <a:xfrm>
            <a:off x="609600" y="990600"/>
            <a:ext cx="815340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57188" indent="-357188" algn="l" rtl="0">
              <a:spcBef>
                <a:spcPct val="20000"/>
              </a:spcBef>
              <a:buFontTx/>
              <a:buChar char="•"/>
            </a:pPr>
            <a:endParaRPr lang="en-US" sz="2800">
              <a:solidFill>
                <a:srgbClr val="003399"/>
              </a:solidFill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 marL="357188" indent="-357188" algn="l" rtl="0">
              <a:spcBef>
                <a:spcPct val="20000"/>
              </a:spcBef>
              <a:buFontTx/>
              <a:buChar char="•"/>
            </a:pPr>
            <a:endParaRPr lang="en-US" sz="2800">
              <a:solidFill>
                <a:srgbClr val="003399"/>
              </a:solidFill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981200"/>
            <a:ext cx="6400800" cy="3243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5943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ChangeArrowheads="1"/>
          </p:cNvSpPr>
          <p:nvPr/>
        </p:nvSpPr>
        <p:spPr bwMode="auto">
          <a:xfrm>
            <a:off x="457200" y="-762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4400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Exercises</a:t>
            </a:r>
          </a:p>
        </p:txBody>
      </p:sp>
      <p:sp>
        <p:nvSpPr>
          <p:cNvPr id="19460" name="Oval 4"/>
          <p:cNvSpPr>
            <a:spLocks noChangeArrowheads="1"/>
          </p:cNvSpPr>
          <p:nvPr/>
        </p:nvSpPr>
        <p:spPr bwMode="auto">
          <a:xfrm>
            <a:off x="1828800" y="3962400"/>
            <a:ext cx="3657600" cy="838200"/>
          </a:xfrm>
          <a:prstGeom prst="ellipse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he-IL"/>
          </a:p>
        </p:txBody>
      </p:sp>
      <p:sp>
        <p:nvSpPr>
          <p:cNvPr id="19461" name="Oval 5"/>
          <p:cNvSpPr>
            <a:spLocks noChangeArrowheads="1"/>
          </p:cNvSpPr>
          <p:nvPr/>
        </p:nvSpPr>
        <p:spPr bwMode="auto">
          <a:xfrm>
            <a:off x="1905000" y="4038600"/>
            <a:ext cx="3962400" cy="1066800"/>
          </a:xfrm>
          <a:prstGeom prst="ellipse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he-IL"/>
          </a:p>
        </p:txBody>
      </p:sp>
      <p:sp>
        <p:nvSpPr>
          <p:cNvPr id="19462" name="Rectangle 3"/>
          <p:cNvSpPr>
            <a:spLocks noChangeArrowheads="1"/>
          </p:cNvSpPr>
          <p:nvPr/>
        </p:nvSpPr>
        <p:spPr bwMode="auto">
          <a:xfrm>
            <a:off x="152400" y="1066800"/>
            <a:ext cx="82296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57188" indent="-357188">
              <a:spcBef>
                <a:spcPct val="20000"/>
              </a:spcBef>
              <a:spcAft>
                <a:spcPts val="600"/>
              </a:spcAft>
              <a:buFontTx/>
              <a:buChar char="•"/>
            </a:pP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Write a function names print closest:</a:t>
            </a:r>
          </a:p>
          <a:p>
            <a:pPr marL="814388" lvl="1" indent="-357188">
              <a:spcBef>
                <a:spcPct val="20000"/>
              </a:spcBef>
              <a:spcAft>
                <a:spcPts val="600"/>
              </a:spcAft>
              <a:buFontTx/>
              <a:buChar char="•"/>
            </a:pP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Receive an array of strings</a:t>
            </a:r>
          </a:p>
          <a:p>
            <a:pPr marL="814388" lvl="1" indent="-357188">
              <a:spcBef>
                <a:spcPct val="20000"/>
              </a:spcBef>
              <a:spcAft>
                <a:spcPts val="600"/>
              </a:spcAft>
              <a:buFontTx/>
              <a:buChar char="•"/>
            </a:pP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For each string S write: the closest to S in … (and the closest so S) the farthest from S is… </a:t>
            </a:r>
          </a:p>
          <a:p>
            <a:pPr marL="357188" indent="-357188">
              <a:spcBef>
                <a:spcPct val="20000"/>
              </a:spcBef>
              <a:spcAft>
                <a:spcPts val="600"/>
              </a:spcAft>
              <a:buFontTx/>
              <a:buChar char="•"/>
            </a:pPr>
            <a:r>
              <a:rPr lang="en-US" sz="32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3200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  <a:p>
            <a:pPr marL="357188" indent="-357188">
              <a:spcBef>
                <a:spcPct val="20000"/>
              </a:spcBef>
              <a:spcAft>
                <a:spcPts val="600"/>
              </a:spcAft>
              <a:buFontTx/>
              <a:buChar char="•"/>
            </a:pPr>
            <a:endParaRPr lang="en-US" sz="3200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7049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/>
          <p:cNvSpPr txBox="1">
            <a:spLocks noGrp="1"/>
          </p:cNvSpPr>
          <p:nvPr/>
        </p:nvSpPr>
        <p:spPr bwMode="auto">
          <a:xfrm>
            <a:off x="6553200" y="6400800"/>
            <a:ext cx="2133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spcBef>
                <a:spcPct val="0"/>
              </a:spcBef>
            </a:pPr>
            <a:fld id="{2055D578-5982-482E-81F7-A664D25C3155}" type="slidenum">
              <a:rPr lang="he-IL" sz="1400">
                <a:cs typeface="Arial" pitchFamily="34" charset="0"/>
              </a:rPr>
              <a:pPr algn="r">
                <a:spcBef>
                  <a:spcPct val="0"/>
                </a:spcBef>
              </a:pPr>
              <a:t>4</a:t>
            </a:fld>
            <a:endParaRPr lang="en-US" sz="1400">
              <a:cs typeface="Arial" pitchFamily="34" charset="0"/>
            </a:endParaRPr>
          </a:p>
        </p:txBody>
      </p:sp>
      <p:sp>
        <p:nvSpPr>
          <p:cNvPr id="17411" name="Rectangle 2"/>
          <p:cNvSpPr>
            <a:spLocks noChangeArrowheads="1"/>
          </p:cNvSpPr>
          <p:nvPr/>
        </p:nvSpPr>
        <p:spPr bwMode="auto">
          <a:xfrm>
            <a:off x="457200" y="-76200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4400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Card magic</a:t>
            </a:r>
          </a:p>
        </p:txBody>
      </p:sp>
      <p:sp>
        <p:nvSpPr>
          <p:cNvPr id="17412" name="Oval 4"/>
          <p:cNvSpPr>
            <a:spLocks noChangeArrowheads="1"/>
          </p:cNvSpPr>
          <p:nvPr/>
        </p:nvSpPr>
        <p:spPr bwMode="auto">
          <a:xfrm>
            <a:off x="1828800" y="4429840"/>
            <a:ext cx="3657600" cy="838200"/>
          </a:xfrm>
          <a:prstGeom prst="ellipse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he-IL"/>
          </a:p>
        </p:txBody>
      </p:sp>
      <p:sp>
        <p:nvSpPr>
          <p:cNvPr id="17415" name="Rectangle 6"/>
          <p:cNvSpPr>
            <a:spLocks noChangeArrowheads="1"/>
          </p:cNvSpPr>
          <p:nvPr/>
        </p:nvSpPr>
        <p:spPr bwMode="auto">
          <a:xfrm>
            <a:off x="1371600" y="6189470"/>
            <a:ext cx="639790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Source: </a:t>
            </a:r>
            <a:r>
              <a:rPr lang="en-US" dirty="0">
                <a:hlinkClick r:id="rId2"/>
              </a:rPr>
              <a:t>http://csu-il.blogspot.co.il/2008/03/blog-post_365.html</a:t>
            </a:r>
            <a:endParaRPr lang="he-IL" dirty="0"/>
          </a:p>
        </p:txBody>
      </p:sp>
      <p:sp>
        <p:nvSpPr>
          <p:cNvPr id="2" name="TextBox 1"/>
          <p:cNvSpPr txBox="1"/>
          <p:nvPr/>
        </p:nvSpPr>
        <p:spPr>
          <a:xfrm>
            <a:off x="76200" y="685800"/>
            <a:ext cx="8839200" cy="212365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/>
              <a:t>Each card has two sides: </a:t>
            </a:r>
            <a:r>
              <a:rPr lang="en-US" sz="2400" b="1" dirty="0">
                <a:solidFill>
                  <a:srgbClr val="0000FF"/>
                </a:solidFill>
              </a:rPr>
              <a:t>0</a:t>
            </a:r>
            <a:r>
              <a:rPr lang="en-US" sz="2400" dirty="0"/>
              <a:t> and </a:t>
            </a:r>
            <a:r>
              <a:rPr lang="en-US" sz="2400" b="1" dirty="0">
                <a:solidFill>
                  <a:srgbClr val="0000FF"/>
                </a:solidFill>
              </a:rPr>
              <a:t>1</a:t>
            </a:r>
            <a:endParaRPr lang="en-US" sz="2400" dirty="0"/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The magician arranges cards in a square, then looks away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An audience member flips one of the cards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The magician turns back, and reveals which card was flipped</a:t>
            </a:r>
            <a:endParaRPr lang="he-IL" sz="2400" dirty="0"/>
          </a:p>
        </p:txBody>
      </p:sp>
      <p:pic>
        <p:nvPicPr>
          <p:cNvPr id="1026" name="Picture 2" descr="C:\Users\Inon\Downloads\MC900116172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286840"/>
            <a:ext cx="2180234" cy="2967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ounded Rectangle 2"/>
          <p:cNvSpPr/>
          <p:nvPr/>
        </p:nvSpPr>
        <p:spPr bwMode="auto">
          <a:xfrm>
            <a:off x="1143000" y="3276600"/>
            <a:ext cx="346194" cy="401479"/>
          </a:xfrm>
          <a:prstGeom prst="roundRect">
            <a:avLst/>
          </a:prstGeom>
          <a:solidFill>
            <a:schemeClr val="accent1"/>
          </a:solidFill>
          <a:ln w="19050" cap="rnd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0</a:t>
            </a:r>
            <a:endParaRPr kumimoji="0" 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1695450" y="3276600"/>
            <a:ext cx="346194" cy="401479"/>
          </a:xfrm>
          <a:prstGeom prst="roundRect">
            <a:avLst/>
          </a:prstGeom>
          <a:solidFill>
            <a:schemeClr val="accent1"/>
          </a:solidFill>
          <a:ln w="19050" cap="rnd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</a:t>
            </a:r>
            <a:endParaRPr kumimoji="0" 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ounded Rectangle 12"/>
          <p:cNvSpPr/>
          <p:nvPr/>
        </p:nvSpPr>
        <p:spPr bwMode="auto">
          <a:xfrm>
            <a:off x="2247900" y="3276600"/>
            <a:ext cx="346194" cy="401479"/>
          </a:xfrm>
          <a:prstGeom prst="roundRect">
            <a:avLst/>
          </a:prstGeom>
          <a:solidFill>
            <a:schemeClr val="accent1"/>
          </a:solidFill>
          <a:ln w="19050" cap="rnd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0</a:t>
            </a:r>
            <a:endParaRPr kumimoji="0" 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Rounded Rectangle 13"/>
          <p:cNvSpPr/>
          <p:nvPr/>
        </p:nvSpPr>
        <p:spPr bwMode="auto">
          <a:xfrm>
            <a:off x="2800350" y="3276600"/>
            <a:ext cx="346194" cy="401479"/>
          </a:xfrm>
          <a:prstGeom prst="roundRect">
            <a:avLst/>
          </a:prstGeom>
          <a:solidFill>
            <a:schemeClr val="accent1"/>
          </a:solidFill>
          <a:ln w="19050" cap="rnd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</a:t>
            </a:r>
            <a:endParaRPr kumimoji="0" 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Rounded Rectangle 14"/>
          <p:cNvSpPr/>
          <p:nvPr/>
        </p:nvSpPr>
        <p:spPr bwMode="auto">
          <a:xfrm>
            <a:off x="3352800" y="3276600"/>
            <a:ext cx="346194" cy="401479"/>
          </a:xfrm>
          <a:prstGeom prst="roundRect">
            <a:avLst/>
          </a:prstGeom>
          <a:solidFill>
            <a:schemeClr val="accent1"/>
          </a:solidFill>
          <a:ln w="19050" cap="rnd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0</a:t>
            </a:r>
            <a:endParaRPr kumimoji="0" 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Rounded Rectangle 15"/>
          <p:cNvSpPr/>
          <p:nvPr/>
        </p:nvSpPr>
        <p:spPr bwMode="auto">
          <a:xfrm>
            <a:off x="1143000" y="3875961"/>
            <a:ext cx="346194" cy="401479"/>
          </a:xfrm>
          <a:prstGeom prst="roundRect">
            <a:avLst/>
          </a:prstGeom>
          <a:solidFill>
            <a:schemeClr val="accent1"/>
          </a:solidFill>
          <a:ln w="19050" cap="rnd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</a:t>
            </a:r>
            <a:endParaRPr kumimoji="0" 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Rounded Rectangle 16"/>
          <p:cNvSpPr/>
          <p:nvPr/>
        </p:nvSpPr>
        <p:spPr bwMode="auto">
          <a:xfrm>
            <a:off x="1695450" y="3875961"/>
            <a:ext cx="346194" cy="401479"/>
          </a:xfrm>
          <a:prstGeom prst="roundRect">
            <a:avLst/>
          </a:prstGeom>
          <a:solidFill>
            <a:schemeClr val="accent1"/>
          </a:solidFill>
          <a:ln w="19050" cap="rnd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</a:t>
            </a:r>
            <a:endParaRPr kumimoji="0" 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Rounded Rectangle 17"/>
          <p:cNvSpPr/>
          <p:nvPr/>
        </p:nvSpPr>
        <p:spPr bwMode="auto">
          <a:xfrm>
            <a:off x="2247900" y="3875961"/>
            <a:ext cx="346194" cy="401479"/>
          </a:xfrm>
          <a:prstGeom prst="roundRect">
            <a:avLst/>
          </a:prstGeom>
          <a:solidFill>
            <a:schemeClr val="accent1"/>
          </a:solidFill>
          <a:ln w="19050" cap="rnd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</a:t>
            </a:r>
            <a:endParaRPr kumimoji="0" 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Rounded Rectangle 18"/>
          <p:cNvSpPr/>
          <p:nvPr/>
        </p:nvSpPr>
        <p:spPr bwMode="auto">
          <a:xfrm>
            <a:off x="2800350" y="3875961"/>
            <a:ext cx="346194" cy="401479"/>
          </a:xfrm>
          <a:prstGeom prst="roundRect">
            <a:avLst/>
          </a:prstGeom>
          <a:solidFill>
            <a:schemeClr val="accent1"/>
          </a:solidFill>
          <a:ln w="19050" cap="rnd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0</a:t>
            </a:r>
            <a:endParaRPr kumimoji="0" 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Rounded Rectangle 19"/>
          <p:cNvSpPr/>
          <p:nvPr/>
        </p:nvSpPr>
        <p:spPr bwMode="auto">
          <a:xfrm>
            <a:off x="3352800" y="3875961"/>
            <a:ext cx="346194" cy="401479"/>
          </a:xfrm>
          <a:prstGeom prst="roundRect">
            <a:avLst/>
          </a:prstGeom>
          <a:solidFill>
            <a:schemeClr val="accent1"/>
          </a:solidFill>
          <a:ln w="19050" cap="rnd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</a:t>
            </a:r>
            <a:endParaRPr kumimoji="0" 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Rounded Rectangle 20"/>
          <p:cNvSpPr/>
          <p:nvPr/>
        </p:nvSpPr>
        <p:spPr bwMode="auto">
          <a:xfrm>
            <a:off x="1143000" y="4485561"/>
            <a:ext cx="346194" cy="401479"/>
          </a:xfrm>
          <a:prstGeom prst="roundRect">
            <a:avLst/>
          </a:prstGeom>
          <a:solidFill>
            <a:schemeClr val="accent1"/>
          </a:solidFill>
          <a:ln w="19050" cap="rnd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</a:t>
            </a:r>
            <a:endParaRPr kumimoji="0" 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Rounded Rectangle 21"/>
          <p:cNvSpPr/>
          <p:nvPr/>
        </p:nvSpPr>
        <p:spPr bwMode="auto">
          <a:xfrm>
            <a:off x="1695450" y="4485561"/>
            <a:ext cx="346194" cy="401479"/>
          </a:xfrm>
          <a:prstGeom prst="roundRect">
            <a:avLst/>
          </a:prstGeom>
          <a:solidFill>
            <a:srgbClr val="FF99FF"/>
          </a:solidFill>
          <a:ln w="19050" cap="rnd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glow rad="139700">
              <a:schemeClr val="accent2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0</a:t>
            </a:r>
            <a:endParaRPr kumimoji="0" 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Rounded Rectangle 22"/>
          <p:cNvSpPr/>
          <p:nvPr/>
        </p:nvSpPr>
        <p:spPr bwMode="auto">
          <a:xfrm>
            <a:off x="2247900" y="4485561"/>
            <a:ext cx="346194" cy="401479"/>
          </a:xfrm>
          <a:prstGeom prst="roundRect">
            <a:avLst/>
          </a:prstGeom>
          <a:solidFill>
            <a:schemeClr val="accent1"/>
          </a:solidFill>
          <a:ln w="19050" cap="rnd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0</a:t>
            </a:r>
            <a:endParaRPr kumimoji="0" 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Rounded Rectangle 23"/>
          <p:cNvSpPr/>
          <p:nvPr/>
        </p:nvSpPr>
        <p:spPr bwMode="auto">
          <a:xfrm>
            <a:off x="2800350" y="4485561"/>
            <a:ext cx="346194" cy="401479"/>
          </a:xfrm>
          <a:prstGeom prst="roundRect">
            <a:avLst/>
          </a:prstGeom>
          <a:solidFill>
            <a:schemeClr val="accent1"/>
          </a:solidFill>
          <a:ln w="19050" cap="rnd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</a:t>
            </a:r>
            <a:endParaRPr kumimoji="0" 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Rounded Rectangle 24"/>
          <p:cNvSpPr/>
          <p:nvPr/>
        </p:nvSpPr>
        <p:spPr bwMode="auto">
          <a:xfrm>
            <a:off x="3352800" y="4485561"/>
            <a:ext cx="346194" cy="401479"/>
          </a:xfrm>
          <a:prstGeom prst="roundRect">
            <a:avLst/>
          </a:prstGeom>
          <a:solidFill>
            <a:schemeClr val="accent1"/>
          </a:solidFill>
          <a:ln w="19050" cap="rnd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</a:t>
            </a:r>
            <a:endParaRPr kumimoji="0" 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Rounded Rectangle 25"/>
          <p:cNvSpPr/>
          <p:nvPr/>
        </p:nvSpPr>
        <p:spPr bwMode="auto">
          <a:xfrm>
            <a:off x="1143000" y="5115640"/>
            <a:ext cx="346194" cy="401479"/>
          </a:xfrm>
          <a:prstGeom prst="roundRect">
            <a:avLst/>
          </a:prstGeom>
          <a:solidFill>
            <a:schemeClr val="accent1"/>
          </a:solidFill>
          <a:ln w="19050" cap="rnd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0</a:t>
            </a:r>
            <a:endParaRPr kumimoji="0" 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Rounded Rectangle 26"/>
          <p:cNvSpPr/>
          <p:nvPr/>
        </p:nvSpPr>
        <p:spPr bwMode="auto">
          <a:xfrm>
            <a:off x="1695450" y="5115640"/>
            <a:ext cx="346194" cy="401479"/>
          </a:xfrm>
          <a:prstGeom prst="roundRect">
            <a:avLst/>
          </a:prstGeom>
          <a:solidFill>
            <a:schemeClr val="accent1"/>
          </a:solidFill>
          <a:ln w="19050" cap="rnd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0</a:t>
            </a:r>
            <a:endParaRPr kumimoji="0" 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Rounded Rectangle 27"/>
          <p:cNvSpPr/>
          <p:nvPr/>
        </p:nvSpPr>
        <p:spPr bwMode="auto">
          <a:xfrm>
            <a:off x="2247900" y="5115640"/>
            <a:ext cx="346194" cy="401479"/>
          </a:xfrm>
          <a:prstGeom prst="roundRect">
            <a:avLst/>
          </a:prstGeom>
          <a:solidFill>
            <a:schemeClr val="accent1"/>
          </a:solidFill>
          <a:ln w="19050" cap="rnd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</a:t>
            </a:r>
            <a:endParaRPr kumimoji="0" 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Rounded Rectangle 28"/>
          <p:cNvSpPr/>
          <p:nvPr/>
        </p:nvSpPr>
        <p:spPr bwMode="auto">
          <a:xfrm>
            <a:off x="2800350" y="5115640"/>
            <a:ext cx="346194" cy="401479"/>
          </a:xfrm>
          <a:prstGeom prst="roundRect">
            <a:avLst/>
          </a:prstGeom>
          <a:solidFill>
            <a:schemeClr val="accent1"/>
          </a:solidFill>
          <a:ln w="19050" cap="rnd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0</a:t>
            </a:r>
            <a:endParaRPr kumimoji="0" 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" name="Rounded Rectangle 29"/>
          <p:cNvSpPr/>
          <p:nvPr/>
        </p:nvSpPr>
        <p:spPr bwMode="auto">
          <a:xfrm>
            <a:off x="3352800" y="5115640"/>
            <a:ext cx="346194" cy="401479"/>
          </a:xfrm>
          <a:prstGeom prst="roundRect">
            <a:avLst/>
          </a:prstGeom>
          <a:solidFill>
            <a:schemeClr val="accent1"/>
          </a:solidFill>
          <a:ln w="19050" cap="rnd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</a:t>
            </a:r>
            <a:endParaRPr kumimoji="0" 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1" name="Rounded Rectangle 30"/>
          <p:cNvSpPr/>
          <p:nvPr/>
        </p:nvSpPr>
        <p:spPr bwMode="auto">
          <a:xfrm>
            <a:off x="1143000" y="5715001"/>
            <a:ext cx="346194" cy="401479"/>
          </a:xfrm>
          <a:prstGeom prst="roundRect">
            <a:avLst/>
          </a:prstGeom>
          <a:solidFill>
            <a:schemeClr val="accent1"/>
          </a:solidFill>
          <a:ln w="19050" cap="rnd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0</a:t>
            </a:r>
            <a:endParaRPr kumimoji="0" 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2" name="Rounded Rectangle 31"/>
          <p:cNvSpPr/>
          <p:nvPr/>
        </p:nvSpPr>
        <p:spPr bwMode="auto">
          <a:xfrm>
            <a:off x="1695450" y="5715001"/>
            <a:ext cx="346194" cy="401479"/>
          </a:xfrm>
          <a:prstGeom prst="roundRect">
            <a:avLst/>
          </a:prstGeom>
          <a:solidFill>
            <a:schemeClr val="accent1"/>
          </a:solidFill>
          <a:ln w="19050" cap="rnd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</a:t>
            </a:r>
            <a:endParaRPr kumimoji="0" 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3" name="Rounded Rectangle 32"/>
          <p:cNvSpPr/>
          <p:nvPr/>
        </p:nvSpPr>
        <p:spPr bwMode="auto">
          <a:xfrm>
            <a:off x="2247900" y="5715001"/>
            <a:ext cx="346194" cy="401479"/>
          </a:xfrm>
          <a:prstGeom prst="roundRect">
            <a:avLst/>
          </a:prstGeom>
          <a:solidFill>
            <a:schemeClr val="accent1"/>
          </a:solidFill>
          <a:ln w="19050" cap="rnd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0</a:t>
            </a:r>
            <a:endParaRPr kumimoji="0" 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4" name="Rounded Rectangle 33"/>
          <p:cNvSpPr/>
          <p:nvPr/>
        </p:nvSpPr>
        <p:spPr bwMode="auto">
          <a:xfrm>
            <a:off x="2800350" y="5715001"/>
            <a:ext cx="346194" cy="401479"/>
          </a:xfrm>
          <a:prstGeom prst="roundRect">
            <a:avLst/>
          </a:prstGeom>
          <a:solidFill>
            <a:schemeClr val="accent1"/>
          </a:solidFill>
          <a:ln w="19050" cap="rnd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0</a:t>
            </a:r>
            <a:endParaRPr kumimoji="0" 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" name="Rounded Rectangle 34"/>
          <p:cNvSpPr/>
          <p:nvPr/>
        </p:nvSpPr>
        <p:spPr bwMode="auto">
          <a:xfrm>
            <a:off x="3352800" y="5715001"/>
            <a:ext cx="346194" cy="401479"/>
          </a:xfrm>
          <a:prstGeom prst="roundRect">
            <a:avLst/>
          </a:prstGeom>
          <a:solidFill>
            <a:schemeClr val="accent1"/>
          </a:solidFill>
          <a:ln w="19050" cap="rnd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</a:t>
            </a:r>
            <a:endParaRPr kumimoji="0" 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8491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/>
          <p:cNvSpPr txBox="1">
            <a:spLocks noGrp="1"/>
          </p:cNvSpPr>
          <p:nvPr/>
        </p:nvSpPr>
        <p:spPr bwMode="auto">
          <a:xfrm>
            <a:off x="6553200" y="6400800"/>
            <a:ext cx="2133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spcBef>
                <a:spcPct val="0"/>
              </a:spcBef>
            </a:pPr>
            <a:fld id="{E91D5954-3478-4E0F-ABE9-0D272C9D540D}" type="slidenum">
              <a:rPr lang="he-IL" sz="1400">
                <a:cs typeface="Arial" pitchFamily="34" charset="0"/>
              </a:rPr>
              <a:pPr algn="r">
                <a:spcBef>
                  <a:spcPct val="0"/>
                </a:spcBef>
              </a:pPr>
              <a:t>5</a:t>
            </a:fld>
            <a:endParaRPr lang="en-US" sz="1400">
              <a:cs typeface="Arial" pitchFamily="34" charset="0"/>
            </a:endParaRPr>
          </a:p>
        </p:txBody>
      </p:sp>
      <p:sp>
        <p:nvSpPr>
          <p:cNvPr id="18435" name="Rectangle 2"/>
          <p:cNvSpPr>
            <a:spLocks noChangeArrowheads="1"/>
          </p:cNvSpPr>
          <p:nvPr/>
        </p:nvSpPr>
        <p:spPr bwMode="auto">
          <a:xfrm>
            <a:off x="457200" y="-762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4400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Mind reading card trick</a:t>
            </a:r>
          </a:p>
        </p:txBody>
      </p:sp>
      <p:sp>
        <p:nvSpPr>
          <p:cNvPr id="18436" name="Oval 4"/>
          <p:cNvSpPr>
            <a:spLocks noChangeArrowheads="1"/>
          </p:cNvSpPr>
          <p:nvPr/>
        </p:nvSpPr>
        <p:spPr bwMode="auto">
          <a:xfrm>
            <a:off x="1828800" y="3962400"/>
            <a:ext cx="3657600" cy="838200"/>
          </a:xfrm>
          <a:prstGeom prst="ellipse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he-IL"/>
          </a:p>
        </p:txBody>
      </p:sp>
      <p:sp>
        <p:nvSpPr>
          <p:cNvPr id="18437" name="Oval 5"/>
          <p:cNvSpPr>
            <a:spLocks noChangeArrowheads="1"/>
          </p:cNvSpPr>
          <p:nvPr/>
        </p:nvSpPr>
        <p:spPr bwMode="auto">
          <a:xfrm>
            <a:off x="1905000" y="4038600"/>
            <a:ext cx="3962400" cy="1066800"/>
          </a:xfrm>
          <a:prstGeom prst="ellipse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he-IL"/>
          </a:p>
        </p:txBody>
      </p:sp>
      <p:sp>
        <p:nvSpPr>
          <p:cNvPr id="18438" name="Rectangle 3"/>
          <p:cNvSpPr>
            <a:spLocks noChangeArrowheads="1"/>
          </p:cNvSpPr>
          <p:nvPr/>
        </p:nvSpPr>
        <p:spPr bwMode="auto">
          <a:xfrm>
            <a:off x="152400" y="1066800"/>
            <a:ext cx="82296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57188" indent="-357188">
              <a:spcBef>
                <a:spcPct val="20000"/>
              </a:spcBef>
              <a:buFontTx/>
              <a:buChar char="•"/>
            </a:pP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Error correction / error identification</a:t>
            </a:r>
          </a:p>
          <a:p>
            <a:pPr marL="357188" indent="-357188">
              <a:spcBef>
                <a:spcPct val="20000"/>
              </a:spcBef>
              <a:buFontTx/>
              <a:buChar char="•"/>
            </a:pP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Error correcting for one card flip</a:t>
            </a:r>
          </a:p>
          <a:p>
            <a:pPr marL="357188" indent="-357188">
              <a:spcBef>
                <a:spcPct val="20000"/>
              </a:spcBef>
              <a:buFontTx/>
              <a:buChar char="•"/>
            </a:pP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What if 2 cards flip? 3? 4?</a:t>
            </a:r>
          </a:p>
          <a:p>
            <a:pPr marL="357188" indent="-357188">
              <a:spcBef>
                <a:spcPct val="20000"/>
              </a:spcBef>
              <a:buFontTx/>
              <a:buChar char="•"/>
            </a:pP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Applications:</a:t>
            </a:r>
          </a:p>
          <a:p>
            <a:pPr marL="814388" lvl="1" indent="-357188">
              <a:spcBef>
                <a:spcPct val="20000"/>
              </a:spcBef>
              <a:buFontTx/>
              <a:buChar char="•"/>
            </a:pP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Messages between computers</a:t>
            </a:r>
          </a:p>
          <a:p>
            <a:pPr marL="814388" lvl="1" indent="-357188">
              <a:spcBef>
                <a:spcPct val="20000"/>
              </a:spcBef>
              <a:buFontTx/>
              <a:buChar char="•"/>
            </a:pP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Hard disk drive</a:t>
            </a:r>
          </a:p>
          <a:p>
            <a:pPr marL="814388" lvl="1" indent="-357188">
              <a:spcBef>
                <a:spcPct val="20000"/>
              </a:spcBef>
              <a:buFontTx/>
              <a:buChar char="•"/>
            </a:pP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CD</a:t>
            </a:r>
          </a:p>
          <a:p>
            <a:pPr marL="814388" lvl="1" indent="-357188">
              <a:spcBef>
                <a:spcPct val="20000"/>
              </a:spcBef>
              <a:buFontTx/>
              <a:buChar char="•"/>
            </a:pP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Barcode</a:t>
            </a:r>
          </a:p>
          <a:p>
            <a:pPr marL="814388" lvl="1" indent="-357188">
              <a:spcBef>
                <a:spcPct val="20000"/>
              </a:spcBef>
              <a:buFontTx/>
              <a:buChar char="•"/>
            </a:pP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Spelling </a:t>
            </a:r>
            <a:r>
              <a:rPr lang="en-US" sz="32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corraction</a:t>
            </a:r>
            <a:endParaRPr lang="en-US" sz="32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57188" indent="-357188">
              <a:spcBef>
                <a:spcPct val="20000"/>
              </a:spcBef>
            </a:pPr>
            <a:endParaRPr lang="en-US" sz="3200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  <a:p>
            <a:pPr marL="357188" indent="-357188">
              <a:spcBef>
                <a:spcPct val="20000"/>
              </a:spcBef>
              <a:buFontTx/>
              <a:buChar char="•"/>
            </a:pPr>
            <a:endParaRPr lang="en-US" sz="3200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7951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8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457200"/>
          </a:xfrm>
        </p:spPr>
        <p:txBody>
          <a:bodyPr/>
          <a:lstStyle/>
          <a:p>
            <a:pPr rtl="0"/>
            <a:r>
              <a:rPr lang="en-US" kern="1200" dirty="0">
                <a:latin typeface="Times New Roman" pitchFamily="18" charset="0"/>
                <a:ea typeface="+mn-ea"/>
                <a:cs typeface="Times New Roman" pitchFamily="18" charset="0"/>
              </a:rPr>
              <a:t>XOR – exclusive Or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990600"/>
            <a:ext cx="7772400" cy="5534744"/>
          </a:xfrm>
        </p:spPr>
        <p:txBody>
          <a:bodyPr>
            <a:noAutofit/>
          </a:bodyPr>
          <a:lstStyle/>
          <a:p>
            <a:pPr algn="l" rtl="0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Logic operator on 2 arguments</a:t>
            </a:r>
          </a:p>
          <a:p>
            <a:pPr algn="l" rtl="0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“One or the other but not both“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Returns: </a:t>
            </a:r>
          </a:p>
          <a:p>
            <a:pPr lvl="1"/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True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- one argument is True and other is False</a:t>
            </a:r>
          </a:p>
          <a:p>
            <a:pPr lvl="1"/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False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- both arguments are True or both are False</a:t>
            </a:r>
          </a:p>
          <a:p>
            <a:pPr algn="l" rtl="0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Examples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(for </a:t>
            </a:r>
            <a:r>
              <a:rPr lang="en-US" sz="2400" dirty="0">
                <a:solidFill>
                  <a:srgbClr val="339966"/>
                </a:solidFill>
                <a:latin typeface="Times New Roman" pitchFamily="18" charset="0"/>
                <a:cs typeface="Times New Roman" pitchFamily="18" charset="0"/>
              </a:rPr>
              <a:t>True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statements)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1" algn="l" rtl="0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I’m happy XOR I’m sad</a:t>
            </a:r>
          </a:p>
          <a:p>
            <a:pPr lvl="1" algn="l" rtl="0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It’s raining XOR it’s not raining</a:t>
            </a:r>
          </a:p>
          <a:p>
            <a:pPr algn="l" rtl="0"/>
            <a:r>
              <a:rPr lang="en-US" sz="2800" dirty="0">
                <a:latin typeface="Times New Roman" pitchFamily="18" charset="0"/>
                <a:cs typeface="Times New Roman" pitchFamily="18" charset="0"/>
                <a:hlinkClick r:id="rId3"/>
              </a:rPr>
              <a:t>http://en.wikipedia.org/wiki/Exclusive_or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2678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533400"/>
          </a:xfrm>
        </p:spPr>
        <p:txBody>
          <a:bodyPr/>
          <a:lstStyle/>
          <a:p>
            <a:r>
              <a:rPr lang="en-US" kern="1200" dirty="0">
                <a:latin typeface="Times New Roman" pitchFamily="18" charset="0"/>
                <a:ea typeface="+mn-ea"/>
                <a:cs typeface="Times New Roman" pitchFamily="18" charset="0"/>
              </a:rPr>
              <a:t>XOR – Exclusive Or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762000"/>
            <a:ext cx="8458200" cy="5835352"/>
          </a:xfrm>
        </p:spPr>
        <p:txBody>
          <a:bodyPr>
            <a:noAutofit/>
          </a:bodyPr>
          <a:lstStyle/>
          <a:p>
            <a:pPr algn="l" rtl="0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“One or the other but not both“</a:t>
            </a:r>
          </a:p>
          <a:p>
            <a:pPr algn="l" rtl="0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Bitwise operation (Python </a:t>
            </a:r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^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):</a:t>
            </a:r>
          </a:p>
          <a:p>
            <a:pPr algn="l" rtl="0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Returns 1 if the bits are different, 0 if bits are identical</a:t>
            </a:r>
          </a:p>
          <a:p>
            <a:pPr lvl="1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1 XOR 1 = 0</a:t>
            </a:r>
          </a:p>
          <a:p>
            <a:pPr lvl="1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1 XOR 0 = 1</a:t>
            </a:r>
          </a:p>
          <a:p>
            <a:pPr lvl="1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0 XOR 1 = 1</a:t>
            </a:r>
          </a:p>
          <a:p>
            <a:pPr lvl="1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0 XOR 0 = 0</a:t>
            </a:r>
          </a:p>
          <a:p>
            <a:pPr lvl="1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1110 XOR 1001 = 0111 </a:t>
            </a:r>
          </a:p>
          <a:p>
            <a:pPr algn="l" rtl="0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Equivalent to addition without carry</a:t>
            </a:r>
          </a:p>
          <a:p>
            <a:pPr algn="l" rtl="0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Useful to calculate parity bit:</a:t>
            </a:r>
          </a:p>
          <a:p>
            <a:pPr algn="l" rtl="0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1 XOR 1 XOR 0 XOR 1 XOR 0 </a:t>
            </a:r>
          </a:p>
          <a:p>
            <a:pPr lvl="1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1</a:t>
            </a:r>
            <a:r>
              <a:rPr lang="he-IL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means TOTOAL odd number of ones</a:t>
            </a:r>
          </a:p>
        </p:txBody>
      </p:sp>
    </p:spTree>
    <p:extLst>
      <p:ext uri="{BB962C8B-B14F-4D97-AF65-F5344CB8AC3E}">
        <p14:creationId xmlns:p14="http://schemas.microsoft.com/office/powerpoint/2010/main" val="2082550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533400"/>
          </a:xfrm>
        </p:spPr>
        <p:txBody>
          <a:bodyPr/>
          <a:lstStyle/>
          <a:p>
            <a:r>
              <a:rPr lang="en-US" kern="1200" dirty="0">
                <a:latin typeface="Times New Roman" pitchFamily="18" charset="0"/>
                <a:ea typeface="+mn-ea"/>
                <a:cs typeface="Times New Roman" pitchFamily="18" charset="0"/>
              </a:rPr>
              <a:t>XOR Examples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762000"/>
            <a:ext cx="8458200" cy="5835352"/>
          </a:xfrm>
        </p:spPr>
        <p:txBody>
          <a:bodyPr>
            <a:noAutofit/>
          </a:bodyPr>
          <a:lstStyle/>
          <a:p>
            <a:pPr marL="0" indent="0" algn="l" rtl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</a:t>
            </a:r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8E32694B-62B0-4AAD-94EB-E6DC138052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1447800"/>
            <a:ext cx="4791343" cy="4362450"/>
          </a:xfrm>
          <a:prstGeom prst="rect">
            <a:avLst/>
          </a:prstGeom>
        </p:spPr>
      </p:pic>
      <p:sp>
        <p:nvSpPr>
          <p:cNvPr id="5" name="הסבר אליפטי 8">
            <a:extLst>
              <a:ext uri="{FF2B5EF4-FFF2-40B4-BE49-F238E27FC236}">
                <a16:creationId xmlns:a16="http://schemas.microsoft.com/office/drawing/2014/main" id="{D87A850E-29E0-45A7-83E8-66C8997C8865}"/>
              </a:ext>
            </a:extLst>
          </p:cNvPr>
          <p:cNvSpPr/>
          <p:nvPr/>
        </p:nvSpPr>
        <p:spPr bwMode="auto">
          <a:xfrm>
            <a:off x="4419600" y="5191818"/>
            <a:ext cx="1300792" cy="436763"/>
          </a:xfrm>
          <a:prstGeom prst="wedgeEllipseCallout">
            <a:avLst>
              <a:gd name="adj1" fmla="val -79861"/>
              <a:gd name="adj2" fmla="val 11071"/>
            </a:avLst>
          </a:prstGeom>
          <a:solidFill>
            <a:schemeClr val="accent2">
              <a:lumMod val="75000"/>
            </a:schemeClr>
          </a:soli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eaLnBrk="0" hangingPunct="0">
              <a:spcBef>
                <a:spcPct val="0"/>
              </a:spcBef>
            </a:pPr>
            <a:r>
              <a:rPr lang="en-US" sz="1200" b="1" dirty="0">
                <a:solidFill>
                  <a:prstClr val="white"/>
                </a:solidFill>
                <a:latin typeface="Times New Roman (Hebrew)" charset="0"/>
              </a:rPr>
              <a:t>Odd number</a:t>
            </a:r>
          </a:p>
          <a:p>
            <a:pPr algn="ctr" defTabSz="685800" eaLnBrk="0" hangingPunct="0">
              <a:spcBef>
                <a:spcPct val="0"/>
              </a:spcBef>
            </a:pPr>
            <a:r>
              <a:rPr lang="en-US" sz="1200" b="1" dirty="0">
                <a:solidFill>
                  <a:prstClr val="white"/>
                </a:solidFill>
                <a:latin typeface="Times New Roman (Hebrew)" charset="0"/>
              </a:rPr>
              <a:t>of ones</a:t>
            </a:r>
          </a:p>
        </p:txBody>
      </p:sp>
      <p:sp>
        <p:nvSpPr>
          <p:cNvPr id="6" name="הסבר אליפטי 8">
            <a:extLst>
              <a:ext uri="{FF2B5EF4-FFF2-40B4-BE49-F238E27FC236}">
                <a16:creationId xmlns:a16="http://schemas.microsoft.com/office/drawing/2014/main" id="{FD4AB26E-624A-4F03-BB39-7E61547B5A17}"/>
              </a:ext>
            </a:extLst>
          </p:cNvPr>
          <p:cNvSpPr/>
          <p:nvPr/>
        </p:nvSpPr>
        <p:spPr bwMode="auto">
          <a:xfrm>
            <a:off x="4031275" y="3629025"/>
            <a:ext cx="1300792" cy="436763"/>
          </a:xfrm>
          <a:prstGeom prst="wedgeEllipseCallout">
            <a:avLst>
              <a:gd name="adj1" fmla="val -79861"/>
              <a:gd name="adj2" fmla="val 11071"/>
            </a:avLst>
          </a:prstGeom>
          <a:solidFill>
            <a:schemeClr val="accent2">
              <a:lumMod val="75000"/>
            </a:schemeClr>
          </a:soli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eaLnBrk="0" hangingPunct="0">
              <a:spcBef>
                <a:spcPct val="0"/>
              </a:spcBef>
            </a:pPr>
            <a:r>
              <a:rPr lang="en-US" sz="1200" b="1" dirty="0">
                <a:solidFill>
                  <a:prstClr val="white"/>
                </a:solidFill>
                <a:latin typeface="Times New Roman (Hebrew)" charset="0"/>
              </a:rPr>
              <a:t>Even  number</a:t>
            </a:r>
          </a:p>
          <a:p>
            <a:pPr algn="ctr" defTabSz="685800" eaLnBrk="0" hangingPunct="0">
              <a:spcBef>
                <a:spcPct val="0"/>
              </a:spcBef>
            </a:pPr>
            <a:r>
              <a:rPr lang="en-US" sz="1200" b="1" dirty="0">
                <a:solidFill>
                  <a:prstClr val="white"/>
                </a:solidFill>
                <a:latin typeface="Times New Roman (Hebrew)" charset="0"/>
              </a:rPr>
              <a:t>of ones</a:t>
            </a:r>
          </a:p>
        </p:txBody>
      </p:sp>
      <p:sp>
        <p:nvSpPr>
          <p:cNvPr id="8" name="מלבן 7">
            <a:extLst>
              <a:ext uri="{FF2B5EF4-FFF2-40B4-BE49-F238E27FC236}">
                <a16:creationId xmlns:a16="http://schemas.microsoft.com/office/drawing/2014/main" id="{0EB93F37-87B4-4C22-9C93-76F9023D81BC}"/>
              </a:ext>
            </a:extLst>
          </p:cNvPr>
          <p:cNvSpPr/>
          <p:nvPr/>
        </p:nvSpPr>
        <p:spPr>
          <a:xfrm>
            <a:off x="4419600" y="1079766"/>
            <a:ext cx="4572000" cy="1252651"/>
          </a:xfrm>
          <a:prstGeom prst="rect">
            <a:avLst/>
          </a:prstGeom>
        </p:spPr>
        <p:txBody>
          <a:bodyPr>
            <a:spAutoFit/>
          </a:bodyPr>
          <a:lstStyle/>
          <a:p>
            <a:pPr marL="357188" indent="-357188">
              <a:spcBef>
                <a:spcPct val="20000"/>
              </a:spcBef>
              <a:spcAft>
                <a:spcPts val="600"/>
              </a:spcAft>
              <a:buFontTx/>
              <a:buChar char="•"/>
            </a:pP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A^0 = A</a:t>
            </a:r>
          </a:p>
          <a:p>
            <a:pPr marL="357188" indent="-357188">
              <a:spcBef>
                <a:spcPct val="20000"/>
              </a:spcBef>
              <a:spcAft>
                <a:spcPts val="600"/>
              </a:spcAft>
              <a:buFontTx/>
              <a:buChar char="•"/>
            </a:pP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A^1 = not(A)</a:t>
            </a:r>
          </a:p>
        </p:txBody>
      </p:sp>
    </p:spTree>
    <p:extLst>
      <p:ext uri="{BB962C8B-B14F-4D97-AF65-F5344CB8AC3E}">
        <p14:creationId xmlns:p14="http://schemas.microsoft.com/office/powerpoint/2010/main" val="3059761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  <p:bldP spid="6" grpId="0" animBg="1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533400"/>
          </a:xfrm>
        </p:spPr>
        <p:txBody>
          <a:bodyPr/>
          <a:lstStyle/>
          <a:p>
            <a:r>
              <a:rPr lang="en-US" kern="1200" dirty="0">
                <a:latin typeface="Times New Roman" pitchFamily="18" charset="0"/>
                <a:ea typeface="+mn-ea"/>
                <a:cs typeface="Times New Roman" pitchFamily="18" charset="0"/>
              </a:rPr>
              <a:t>XOR For </a:t>
            </a:r>
            <a:r>
              <a:rPr lang="en-US" kern="1200" dirty="0" err="1">
                <a:latin typeface="Times New Roman" pitchFamily="18" charset="0"/>
                <a:ea typeface="+mn-ea"/>
                <a:cs typeface="Times New Roman" pitchFamily="18" charset="0"/>
              </a:rPr>
              <a:t>Ints</a:t>
            </a:r>
            <a:endParaRPr lang="en-US" kern="1200" dirty="0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762000"/>
            <a:ext cx="8458200" cy="5835352"/>
          </a:xfrm>
        </p:spPr>
        <p:txBody>
          <a:bodyPr>
            <a:noAutofit/>
          </a:bodyPr>
          <a:lstStyle/>
          <a:p>
            <a:pPr marL="0" indent="0" algn="l" rtl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5D303ED8-EEC3-4853-A39A-B2278D212B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066800"/>
            <a:ext cx="82296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57188" indent="-357188">
              <a:spcBef>
                <a:spcPct val="20000"/>
              </a:spcBef>
              <a:spcAft>
                <a:spcPts val="600"/>
              </a:spcAft>
              <a:buFontTx/>
              <a:buChar char="•"/>
            </a:pP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What is XOR for non-binary values?</a:t>
            </a:r>
          </a:p>
          <a:p>
            <a:pPr marL="357188" indent="-357188">
              <a:spcBef>
                <a:spcPct val="20000"/>
              </a:spcBef>
              <a:spcAft>
                <a:spcPts val="600"/>
              </a:spcAft>
              <a:buFontTx/>
              <a:buChar char="•"/>
            </a:pPr>
            <a:endParaRPr lang="en-US" sz="3200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  <a:p>
            <a:pPr marL="357188" indent="-357188">
              <a:spcBef>
                <a:spcPct val="20000"/>
              </a:spcBef>
              <a:spcAft>
                <a:spcPts val="600"/>
              </a:spcAft>
              <a:buFontTx/>
              <a:buChar char="•"/>
            </a:pP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XOR all the bits, get a new integer</a:t>
            </a:r>
          </a:p>
          <a:p>
            <a:pPr marL="814388" lvl="1" indent="-357188">
              <a:spcBef>
                <a:spcPct val="20000"/>
              </a:spcBef>
              <a:spcAft>
                <a:spcPts val="600"/>
              </a:spcAft>
              <a:buFontTx/>
              <a:buChar char="•"/>
            </a:pP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Present the </a:t>
            </a:r>
            <a:r>
              <a:rPr lang="en-US" sz="3200" dirty="0" err="1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ingeter</a:t>
            </a:r>
            <a:endParaRPr lang="en-US" sz="3200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  <a:p>
            <a:pPr marL="814388" lvl="1" indent="-357188">
              <a:spcBef>
                <a:spcPct val="20000"/>
              </a:spcBef>
              <a:spcAft>
                <a:spcPts val="600"/>
              </a:spcAft>
              <a:buFontTx/>
              <a:buChar char="•"/>
            </a:pPr>
            <a:endParaRPr lang="en-US" sz="3200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  <a:p>
            <a:pPr marL="357188" indent="-357188">
              <a:spcBef>
                <a:spcPct val="20000"/>
              </a:spcBef>
              <a:spcAft>
                <a:spcPts val="600"/>
              </a:spcAft>
              <a:buFontTx/>
              <a:buChar char="•"/>
            </a:pP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E.g. :  6 ^ 5 = 110 ^ 101 = 011</a:t>
            </a:r>
          </a:p>
          <a:p>
            <a:pPr marL="814388" lvl="1" indent="-357188">
              <a:spcBef>
                <a:spcPct val="20000"/>
              </a:spcBef>
              <a:spcAft>
                <a:spcPts val="600"/>
              </a:spcAft>
              <a:buFontTx/>
              <a:buChar char="•"/>
            </a:pP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  <a:p>
            <a:pPr marL="357188" indent="-357188">
              <a:spcBef>
                <a:spcPct val="20000"/>
              </a:spcBef>
              <a:spcAft>
                <a:spcPts val="600"/>
              </a:spcAft>
              <a:buFontTx/>
              <a:buChar char="•"/>
            </a:pP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2^5 = 010 ^ 101 = 111 =(7)</a:t>
            </a:r>
            <a:r>
              <a:rPr lang="en-US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10</a:t>
            </a:r>
          </a:p>
          <a:p>
            <a:pPr>
              <a:spcBef>
                <a:spcPct val="20000"/>
              </a:spcBef>
              <a:spcAft>
                <a:spcPts val="600"/>
              </a:spcAft>
            </a:pPr>
            <a:endParaRPr lang="en-US" sz="3200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  <a:p>
            <a:pPr marL="357188" indent="-357188">
              <a:spcBef>
                <a:spcPct val="20000"/>
              </a:spcBef>
              <a:spcAft>
                <a:spcPts val="600"/>
              </a:spcAft>
              <a:buFontTx/>
              <a:buChar char="•"/>
            </a:pPr>
            <a:endParaRPr lang="en-US" sz="3200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1704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5400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sz="18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65133</TotalTime>
  <Words>1214</Words>
  <Application>Microsoft Office PowerPoint</Application>
  <PresentationFormat>‫הצגה על המסך (4:3)</PresentationFormat>
  <Paragraphs>511</Paragraphs>
  <Slides>35</Slides>
  <Notes>10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5</vt:i4>
      </vt:variant>
      <vt:variant>
        <vt:lpstr>ערכת נושא</vt:lpstr>
      </vt:variant>
      <vt:variant>
        <vt:i4>2</vt:i4>
      </vt:variant>
      <vt:variant>
        <vt:lpstr>כותרות שקופיות</vt:lpstr>
      </vt:variant>
      <vt:variant>
        <vt:i4>35</vt:i4>
      </vt:variant>
    </vt:vector>
  </HeadingPairs>
  <TitlesOfParts>
    <vt:vector size="42" baseType="lpstr">
      <vt:lpstr>Arial</vt:lpstr>
      <vt:lpstr>Arial Narrow</vt:lpstr>
      <vt:lpstr>Times New Roman</vt:lpstr>
      <vt:lpstr>Times New Roman (Hebrew)</vt:lpstr>
      <vt:lpstr>Wingdings</vt:lpstr>
      <vt:lpstr>Default Design</vt:lpstr>
      <vt:lpstr>Custom Design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XOR – exclusive Or</vt:lpstr>
      <vt:lpstr>XOR – Exclusive Or</vt:lpstr>
      <vt:lpstr>XOR Examples</vt:lpstr>
      <vt:lpstr>XOR For Ints</vt:lpstr>
      <vt:lpstr>XOR Example – swap 2 vars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Company>epfl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for Engineers - Lesson 3</dc:title>
  <dc:creator>Dvir Netanely</dc:creator>
  <cp:lastModifiedBy>Ami Hauptman</cp:lastModifiedBy>
  <cp:revision>1448</cp:revision>
  <dcterms:created xsi:type="dcterms:W3CDTF">2007-03-25T12:09:30Z</dcterms:created>
  <dcterms:modified xsi:type="dcterms:W3CDTF">2019-11-01T02:08:33Z</dcterms:modified>
</cp:coreProperties>
</file>