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6"/>
  </p:notesMasterIdLst>
  <p:handoutMasterIdLst>
    <p:handoutMasterId r:id="rId77"/>
  </p:handoutMasterIdLst>
  <p:sldIdLst>
    <p:sldId id="663" r:id="rId3"/>
    <p:sldId id="664" r:id="rId4"/>
    <p:sldId id="508" r:id="rId5"/>
    <p:sldId id="507" r:id="rId6"/>
    <p:sldId id="662" r:id="rId7"/>
    <p:sldId id="558" r:id="rId8"/>
    <p:sldId id="641" r:id="rId9"/>
    <p:sldId id="642" r:id="rId10"/>
    <p:sldId id="625" r:id="rId11"/>
    <p:sldId id="640" r:id="rId12"/>
    <p:sldId id="768" r:id="rId13"/>
    <p:sldId id="643" r:id="rId14"/>
    <p:sldId id="648" r:id="rId15"/>
    <p:sldId id="587" r:id="rId16"/>
    <p:sldId id="649" r:id="rId17"/>
    <p:sldId id="590" r:id="rId18"/>
    <p:sldId id="647" r:id="rId19"/>
    <p:sldId id="646" r:id="rId20"/>
    <p:sldId id="738" r:id="rId21"/>
    <p:sldId id="592" r:id="rId22"/>
    <p:sldId id="593" r:id="rId23"/>
    <p:sldId id="739" r:id="rId24"/>
    <p:sldId id="660" r:id="rId25"/>
    <p:sldId id="661" r:id="rId26"/>
    <p:sldId id="650" r:id="rId27"/>
    <p:sldId id="652" r:id="rId28"/>
    <p:sldId id="653" r:id="rId29"/>
    <p:sldId id="740" r:id="rId30"/>
    <p:sldId id="617" r:id="rId31"/>
    <p:sldId id="742" r:id="rId32"/>
    <p:sldId id="594" r:id="rId33"/>
    <p:sldId id="612" r:id="rId34"/>
    <p:sldId id="595" r:id="rId35"/>
    <p:sldId id="658" r:id="rId36"/>
    <p:sldId id="744" r:id="rId37"/>
    <p:sldId id="769" r:id="rId38"/>
    <p:sldId id="770" r:id="rId39"/>
    <p:sldId id="644" r:id="rId40"/>
    <p:sldId id="654" r:id="rId41"/>
    <p:sldId id="655" r:id="rId42"/>
    <p:sldId id="656" r:id="rId43"/>
    <p:sldId id="614" r:id="rId44"/>
    <p:sldId id="616" r:id="rId45"/>
    <p:sldId id="745" r:id="rId46"/>
    <p:sldId id="746" r:id="rId47"/>
    <p:sldId id="747" r:id="rId48"/>
    <p:sldId id="752" r:id="rId49"/>
    <p:sldId id="748" r:id="rId50"/>
    <p:sldId id="749" r:id="rId51"/>
    <p:sldId id="750" r:id="rId52"/>
    <p:sldId id="751" r:id="rId53"/>
    <p:sldId id="753" r:id="rId54"/>
    <p:sldId id="754" r:id="rId55"/>
    <p:sldId id="771" r:id="rId56"/>
    <p:sldId id="755" r:id="rId57"/>
    <p:sldId id="757" r:id="rId58"/>
    <p:sldId id="758" r:id="rId59"/>
    <p:sldId id="759" r:id="rId60"/>
    <p:sldId id="760" r:id="rId61"/>
    <p:sldId id="761" r:id="rId62"/>
    <p:sldId id="762" r:id="rId63"/>
    <p:sldId id="763" r:id="rId64"/>
    <p:sldId id="764" r:id="rId65"/>
    <p:sldId id="657" r:id="rId66"/>
    <p:sldId id="632" r:id="rId67"/>
    <p:sldId id="633" r:id="rId68"/>
    <p:sldId id="634" r:id="rId69"/>
    <p:sldId id="765" r:id="rId70"/>
    <p:sldId id="635" r:id="rId71"/>
    <p:sldId id="636" r:id="rId72"/>
    <p:sldId id="766" r:id="rId73"/>
    <p:sldId id="637" r:id="rId74"/>
    <p:sldId id="767" r:id="rId75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66"/>
    <a:srgbClr val="0000FF"/>
    <a:srgbClr val="FF6600"/>
    <a:srgbClr val="FFFFCC"/>
    <a:srgbClr val="CCCCFF"/>
    <a:srgbClr val="339966"/>
    <a:srgbClr val="33CC33"/>
    <a:srgbClr val="00808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87200" autoAdjust="0"/>
  </p:normalViewPr>
  <p:slideViewPr>
    <p:cSldViewPr>
      <p:cViewPr varScale="1">
        <p:scale>
          <a:sx n="86" d="100"/>
          <a:sy n="86" d="100"/>
        </p:scale>
        <p:origin x="13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FF60AA1-A725-418B-B58B-D2B9D4575C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DBCE330-ECC2-49B0-8CF5-25ECA4030D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7E74-F38D-465A-8197-2075CD94142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3D43-989B-401C-B121-982FD55414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1EF2-A3F8-4CDB-9100-745D96F7CCF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3387-8B02-41D3-9C6E-68FD6D5546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9596-A11E-42AD-9062-CFF7CF3D661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9047-6ED9-44DC-8B0D-397CC0327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B821-1D36-49E2-BCA8-63CB8A1EA1D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9CBF-561D-42A5-88F6-7A394B6A84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7B53-DEC0-439C-8767-2ADCCFF916E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25D2-69B4-482F-94AF-E5FE2588A8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1C88-E25A-4A7A-95BB-F71BA8FBE781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1D52-EBF5-4D4D-AC54-B574AC3278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F9C4-C4AD-46CA-8C13-5DCC9B6FEEF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9935-9240-4FF9-AE8D-6C8B6D56CE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D30C-C160-4288-BA57-B995D2BFD01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06BB5-DC03-4A6A-9DB7-D48A1ABA85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00D6-D604-495E-9A52-8A304D3C09A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81312-57E8-4813-8E19-41A24483D4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41D1-9EDE-43DC-ADF4-D7CBF91C1A5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E4602-71B5-4DD3-898D-339C6D0202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F63E-6BA9-4B73-BD03-2FFA51F05803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6284-CAA0-40BA-8C97-B936C3B012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9F6D-9BAB-447A-8D8F-74A147911969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B6B9-6F0A-42D1-B7F5-4B16C7EACE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8D8D1-5650-41FF-8553-C328D2772B5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19C0-C649-4FFD-9573-45840500CD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D52B-6521-4C69-864A-442FF38D063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5A7A-00E8-4BC9-9AF3-A3C9544636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677B-8156-4252-9338-A7BF594361EA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90F6E-2F71-4C0C-BBD4-D38A5EB4D8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D060-3D21-40F9-89DB-AC276C26FAA3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E9276-5EC4-48F5-80F2-8E0F78DF04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BD6BB-BC69-4B76-B8B6-48BFF84D4A7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99E6-DBED-4C08-9130-649A36C136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830F-D232-4119-AE2C-36BC994DDF8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E0EF-D244-4AB2-85A5-57B30F15F6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6C9F-A878-47A0-818B-8F16BE70133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EEF0-B141-424C-8F96-B691109035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1A5D-2592-4A46-B0C3-4B1136A07DEA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F97E-D28F-4DAA-89C5-957715D248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4F0F-AF7E-4FE6-9DEF-F65292B5E5A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9A12-6225-4C0E-AC14-3B9C1CC054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AE103-04AE-469E-A357-7277046B1DF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1F6B-5AB2-4B5F-813D-965A6DCC04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A0BA9-4D52-49DA-8D75-5E9A2E0B8CE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04D6B-B77F-4830-97DA-7C210DCC5C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E35B-A115-4D48-A20C-2D268540640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C31F1-4D30-41AF-A832-6074F6F60FB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E8C65E-7FEE-4B15-AFC1-B530BBC8D71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CD23F7-2141-4B6C-B6B5-2F0C27B9ED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8AAB5C-EB61-4F4D-9D83-B314D4588BF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1D5026-7931-450B-829B-8D3296F5A6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-1.10.1/reference/routines.array-cre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refer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4B85A5-CA2F-41E6-9C3B-929C5622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Data Revolution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6A8BDE-74D0-4E7A-A2B1-C4DC871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2" descr="Big Data competencies">
            <a:extLst>
              <a:ext uri="{FF2B5EF4-FFF2-40B4-BE49-F238E27FC236}">
                <a16:creationId xmlns:a16="http://schemas.microsoft.com/office/drawing/2014/main" id="{E0A031FB-8658-4F99-BDC1-0307C66F0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" r="46497" b="13845"/>
          <a:stretch/>
        </p:blipFill>
        <p:spPr bwMode="auto">
          <a:xfrm>
            <a:off x="1714500" y="1417638"/>
            <a:ext cx="5715000" cy="4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object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: It is a table of elements (usually numbers), </a:t>
            </a:r>
            <a:r>
              <a:rPr lang="en-US" dirty="0">
                <a:solidFill>
                  <a:srgbClr val="CC0066"/>
                </a:solidFill>
              </a:rPr>
              <a:t>indexed</a:t>
            </a:r>
            <a:r>
              <a:rPr lang="en-US" dirty="0"/>
              <a:t> by a tuple of integers.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Rank</a:t>
            </a:r>
            <a:r>
              <a:rPr lang="en-US" i="1" dirty="0"/>
              <a:t> the number of axes (=dimensions)</a:t>
            </a:r>
          </a:p>
          <a:p>
            <a:pPr lvl="1"/>
            <a:r>
              <a:rPr lang="en-US" i="1" dirty="0"/>
              <a:t>A </a:t>
            </a:r>
            <a:r>
              <a:rPr lang="en-US" b="1" i="1" dirty="0"/>
              <a:t>vector</a:t>
            </a:r>
            <a:r>
              <a:rPr lang="en-US" i="1" dirty="0"/>
              <a:t> is an array of </a:t>
            </a:r>
            <a:r>
              <a:rPr lang="en-US" i="1" dirty="0">
                <a:solidFill>
                  <a:srgbClr val="CC0066"/>
                </a:solidFill>
              </a:rPr>
              <a:t>rank 1</a:t>
            </a:r>
          </a:p>
          <a:p>
            <a:pPr lvl="1"/>
            <a:r>
              <a:rPr lang="en-US" i="1" dirty="0"/>
              <a:t>A 2D </a:t>
            </a:r>
            <a:r>
              <a:rPr lang="en-US" b="1" i="1" dirty="0"/>
              <a:t>matrix</a:t>
            </a:r>
            <a:r>
              <a:rPr lang="en-US" i="1" dirty="0"/>
              <a:t> is an array of </a:t>
            </a:r>
            <a:r>
              <a:rPr lang="en-US" i="1" dirty="0">
                <a:solidFill>
                  <a:srgbClr val="CC0066"/>
                </a:solidFill>
              </a:rPr>
              <a:t>rank 2.</a:t>
            </a:r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list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used to store any data type, can be indexed and iterated through</a:t>
            </a:r>
          </a:p>
          <a:p>
            <a:r>
              <a:rPr lang="en-US" dirty="0"/>
              <a:t>Arrays have to be declared while lists don't (part of Python's syntax)</a:t>
            </a:r>
          </a:p>
          <a:p>
            <a:r>
              <a:rPr lang="en-US" dirty="0"/>
              <a:t>So what are Arrays good for?</a:t>
            </a:r>
          </a:p>
          <a:p>
            <a:pPr lvl="1"/>
            <a:r>
              <a:rPr lang="en-US" dirty="0"/>
              <a:t>Performing arithmetic functions on the elements</a:t>
            </a:r>
          </a:p>
          <a:p>
            <a:pPr lvl="1"/>
            <a:r>
              <a:rPr lang="en-US" dirty="0"/>
              <a:t>Storing data more compactly and effectively </a:t>
            </a:r>
          </a:p>
          <a:p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object - Creation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numpy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660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np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 = 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([0, 1, 2])                     </a:t>
            </a:r>
            <a:r>
              <a:rPr lang="en-US" sz="2800" i="1" dirty="0">
                <a:solidFill>
                  <a:srgbClr val="CC0066"/>
                </a:solidFill>
              </a:rPr>
              <a:t># </a:t>
            </a:r>
            <a:r>
              <a:rPr lang="en-US" sz="2800" b="1" i="1" dirty="0">
                <a:solidFill>
                  <a:srgbClr val="CC0066"/>
                </a:solidFill>
              </a:rPr>
              <a:t>1D array </a:t>
            </a:r>
            <a:r>
              <a:rPr lang="en-US" sz="2800" i="1" dirty="0">
                <a:solidFill>
                  <a:srgbClr val="FF0000"/>
                </a:solidFill>
              </a:rPr>
              <a:t>of size 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FF"/>
                </a:solidFill>
              </a:rPr>
              <a:t>array([0,1,2])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mat=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([[0, 1, 2], [3, 4, 5]]) 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# </a:t>
            </a:r>
            <a:r>
              <a:rPr lang="en-US" sz="2800" b="1" i="1" dirty="0">
                <a:solidFill>
                  <a:srgbClr val="FF0000"/>
                </a:solidFill>
              </a:rPr>
              <a:t>2D array </a:t>
            </a:r>
            <a:r>
              <a:rPr lang="en-US" sz="2800" i="1" dirty="0">
                <a:solidFill>
                  <a:srgbClr val="FF0000"/>
                </a:solidFill>
              </a:rPr>
              <a:t>of size 2x3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mat</a:t>
            </a:r>
            <a:endParaRPr lang="en-US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array([[0,1,2],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      [3,4,5]])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26210"/>
              </p:ext>
            </p:extLst>
          </p:nvPr>
        </p:nvGraphicFramePr>
        <p:xfrm>
          <a:off x="4724400" y="49530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122"/>
              </p:ext>
            </p:extLst>
          </p:nvPr>
        </p:nvGraphicFramePr>
        <p:xfrm>
          <a:off x="4648200" y="2819400"/>
          <a:ext cx="3886200" cy="6858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הסבר אליפטי 27">
            <a:extLst>
              <a:ext uri="{FF2B5EF4-FFF2-40B4-BE49-F238E27FC236}">
                <a16:creationId xmlns:a16="http://schemas.microsoft.com/office/drawing/2014/main" id="{AA361FF5-3D8C-4C0C-AFB1-C4D4159DCC8F}"/>
              </a:ext>
            </a:extLst>
          </p:cNvPr>
          <p:cNvSpPr/>
          <p:nvPr/>
        </p:nvSpPr>
        <p:spPr bwMode="auto">
          <a:xfrm>
            <a:off x="4267200" y="1437514"/>
            <a:ext cx="2057400" cy="601663"/>
          </a:xfrm>
          <a:prstGeom prst="wedgeEllipseCallout">
            <a:avLst>
              <a:gd name="adj1" fmla="val -65918"/>
              <a:gd name="adj2" fmla="val 73607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List to initialize</a:t>
            </a:r>
          </a:p>
        </p:txBody>
      </p:sp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A9129F0A-167E-4EC4-B89B-FF0DA325C6D4}"/>
              </a:ext>
            </a:extLst>
          </p:cNvPr>
          <p:cNvSpPr/>
          <p:nvPr/>
        </p:nvSpPr>
        <p:spPr bwMode="auto">
          <a:xfrm>
            <a:off x="4343400" y="3655105"/>
            <a:ext cx="1752600" cy="438977"/>
          </a:xfrm>
          <a:prstGeom prst="wedgeEllipseCallout">
            <a:avLst>
              <a:gd name="adj1" fmla="val -65918"/>
              <a:gd name="adj2" fmla="val 73607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Nested</a:t>
            </a: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1514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zeros or ones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r>
              <a:rPr lang="en-US" dirty="0">
                <a:solidFill>
                  <a:schemeClr val="tx1"/>
                </a:solidFill>
              </a:rPr>
              <a:t>(7,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array([0, 0, 0, 0, 0, 0, 0])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((2,3),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 rtl="0">
              <a:buNone/>
            </a:pPr>
            <a:r>
              <a:rPr lang="en-US" dirty="0">
                <a:solidFill>
                  <a:srgbClr val="0000FF"/>
                </a:solidFill>
              </a:rPr>
              <a:t> array([[ 1., 1., 1.],</a:t>
            </a:r>
          </a:p>
          <a:p>
            <a:pPr algn="l" rtl="0">
              <a:buNone/>
            </a:pPr>
            <a:r>
              <a:rPr lang="en-US" dirty="0">
                <a:solidFill>
                  <a:srgbClr val="0000FF"/>
                </a:solidFill>
              </a:rPr>
              <a:t>            [ 1., 1., 1.]]) </a:t>
            </a:r>
          </a:p>
          <a:p>
            <a:pPr algn="l" rtl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chemeClr val="tx1"/>
                </a:solidFill>
              </a:rPr>
              <a:t>Declaring types can make life easier..</a:t>
            </a:r>
          </a:p>
        </p:txBody>
      </p:sp>
    </p:spTree>
    <p:extLst>
      <p:ext uri="{BB962C8B-B14F-4D97-AF65-F5344CB8AC3E}">
        <p14:creationId xmlns:p14="http://schemas.microsoft.com/office/powerpoint/2010/main" val="976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609600" y="1676400"/>
            <a:ext cx="807524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array([0, 1, 2, 3, 4, 5, 6, 7, 8, 9])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(2,7)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array([2, 3, 4, 5, 6])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(2,7,2) </a:t>
            </a:r>
            <a:r>
              <a:rPr lang="en-US" sz="2800" i="1" dirty="0">
                <a:solidFill>
                  <a:srgbClr val="FF0000"/>
                </a:solidFill>
              </a:rPr>
              <a:t># start, end (exclusive), step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array([2, 4, 6])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7" name="הסבר אליפטי 27">
            <a:extLst>
              <a:ext uri="{FF2B5EF4-FFF2-40B4-BE49-F238E27FC236}">
                <a16:creationId xmlns:a16="http://schemas.microsoft.com/office/drawing/2014/main" id="{66E3758B-CF99-4E44-800D-10FF65FA40C9}"/>
              </a:ext>
            </a:extLst>
          </p:cNvPr>
          <p:cNvSpPr/>
          <p:nvPr/>
        </p:nvSpPr>
        <p:spPr bwMode="auto">
          <a:xfrm>
            <a:off x="4114800" y="1676400"/>
            <a:ext cx="3940629" cy="975412"/>
          </a:xfrm>
          <a:prstGeom prst="wedgeEllipseCallout">
            <a:avLst>
              <a:gd name="adj1" fmla="val -72397"/>
              <a:gd name="adj2" fmla="val -7963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Like range(10), but 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returns a </a:t>
            </a:r>
            <a:r>
              <a:rPr lang="en-US" sz="1600" b="1" dirty="0" err="1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 array </a:t>
            </a:r>
            <a:r>
              <a:rPr lang="en-US" sz="1600" dirty="0">
                <a:latin typeface="Arial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380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operations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304800" y="1146285"/>
            <a:ext cx="8153400" cy="4565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 </a:t>
            </a:r>
            <a:r>
              <a:rPr lang="en-US" sz="2400" i="1" dirty="0" err="1">
                <a:solidFill>
                  <a:srgbClr val="FF0000"/>
                </a:solidFill>
              </a:rPr>
              <a:t>linspace</a:t>
            </a:r>
            <a:r>
              <a:rPr lang="en-US" sz="2400" i="1" dirty="0">
                <a:solidFill>
                  <a:srgbClr val="FF0000"/>
                </a:solidFill>
              </a:rPr>
              <a:t>: start, end, number of elements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np.</a:t>
            </a:r>
            <a:r>
              <a:rPr lang="en-US" sz="2400" b="1" dirty="0" err="1">
                <a:solidFill>
                  <a:schemeClr val="tx1"/>
                </a:solidFill>
              </a:rPr>
              <a:t>linspace</a:t>
            </a:r>
            <a:r>
              <a:rPr lang="en-US" sz="2400" dirty="0">
                <a:solidFill>
                  <a:schemeClr val="tx1"/>
                </a:solidFill>
              </a:rPr>
              <a:t>(1,5,9))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</a:rPr>
              <a:t>[ 1.   1.5  2.   2.5  3.   3.5  4.   4.5  5. ] 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# Arrays with random values: (0 , 1)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np.random.rand</a:t>
            </a:r>
            <a:r>
              <a:rPr lang="en-US" sz="2400" dirty="0">
                <a:solidFill>
                  <a:schemeClr val="tx1"/>
                </a:solidFill>
              </a:rPr>
              <a:t>(5))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</a:rPr>
              <a:t>[ 0.53844313  0.3384871   0.5763536   0.29159273  0.43938366]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 </a:t>
            </a:r>
            <a:r>
              <a:rPr lang="en-US" sz="2400" b="1" i="1" dirty="0">
                <a:solidFill>
                  <a:srgbClr val="FF0000"/>
                </a:solidFill>
              </a:rPr>
              <a:t>slicing</a:t>
            </a:r>
            <a:r>
              <a:rPr lang="en-US" sz="2400" i="1" dirty="0">
                <a:solidFill>
                  <a:srgbClr val="FF0000"/>
                </a:solidFill>
              </a:rPr>
              <a:t> is similar to standard lists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a=</a:t>
            </a:r>
            <a:r>
              <a:rPr lang="en-US" sz="2400" dirty="0" err="1">
                <a:solidFill>
                  <a:schemeClr val="tx1"/>
                </a:solidFill>
              </a:rPr>
              <a:t>np.arange</a:t>
            </a:r>
            <a:r>
              <a:rPr lang="en-US" sz="2400" dirty="0">
                <a:solidFill>
                  <a:schemeClr val="tx1"/>
                </a:solidFill>
              </a:rPr>
              <a:t>(1, 5.5, 0.5)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print( </a:t>
            </a:r>
            <a:r>
              <a:rPr lang="en-US" sz="2400" dirty="0">
                <a:solidFill>
                  <a:srgbClr val="FF66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[3:1:-1] )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[ 2.5  2. ]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Attributes &amp; Methods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371600"/>
            <a:ext cx="8075240" cy="40694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tx1"/>
                </a:solidFill>
              </a:rPr>
              <a:t> mat = </a:t>
            </a:r>
            <a:r>
              <a:rPr lang="en-US" sz="2000" dirty="0" err="1">
                <a:solidFill>
                  <a:schemeClr val="tx1"/>
                </a:solidFill>
              </a:rPr>
              <a:t>np.array</a:t>
            </a:r>
            <a:r>
              <a:rPr lang="en-US" sz="2000" dirty="0">
                <a:solidFill>
                  <a:schemeClr val="tx1"/>
                </a:solidFill>
              </a:rPr>
              <a:t>([[0, 1, 2], [3, 4, 5]])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# Creates a 2 x 3 array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tx1"/>
                </a:solidFill>
              </a:rPr>
              <a:t> mat</a:t>
            </a:r>
            <a:endParaRPr lang="en-US" sz="20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array([[0,1,2],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   [3,4,5]])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mat.ndim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#number of dimensions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mat.shape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#dimension sizes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(2, 3)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(mat)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# returns the size of the first dimension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mat.T</a:t>
            </a:r>
            <a:r>
              <a:rPr lang="en-US" sz="2000" dirty="0">
                <a:solidFill>
                  <a:schemeClr val="accent2"/>
                </a:solidFill>
              </a:rPr>
              <a:t>           </a:t>
            </a:r>
            <a:r>
              <a:rPr lang="en-US" sz="2000" dirty="0">
                <a:solidFill>
                  <a:srgbClr val="FF0000"/>
                </a:solidFill>
              </a:rPr>
              <a:t>#Transpose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array([[0, 3],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[1, 4],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[2, 5]])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4384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4876800"/>
          <a:ext cx="2590800" cy="16764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174006EA-1F2E-493A-A4C6-CE415A66338D}"/>
              </a:ext>
            </a:extLst>
          </p:cNvPr>
          <p:cNvSpPr/>
          <p:nvPr/>
        </p:nvSpPr>
        <p:spPr bwMode="auto">
          <a:xfrm>
            <a:off x="2307771" y="3215589"/>
            <a:ext cx="2057400" cy="427492"/>
          </a:xfrm>
          <a:prstGeom prst="wedgeEllipseCallout">
            <a:avLst>
              <a:gd name="adj1" fmla="val -84331"/>
              <a:gd name="adj2" fmla="val 5631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No parentheses</a:t>
            </a:r>
          </a:p>
        </p:txBody>
      </p:sp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77EE8C03-2EFD-4BDA-AD71-7CAABFD3F7D3}"/>
              </a:ext>
            </a:extLst>
          </p:cNvPr>
          <p:cNvSpPr/>
          <p:nvPr/>
        </p:nvSpPr>
        <p:spPr bwMode="auto">
          <a:xfrm>
            <a:off x="2628900" y="3938592"/>
            <a:ext cx="2057400" cy="427492"/>
          </a:xfrm>
          <a:prstGeom prst="wedgeEllipseCallout">
            <a:avLst>
              <a:gd name="adj1" fmla="val -100204"/>
              <a:gd name="adj2" fmla="val 5631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Same as lists</a:t>
            </a:r>
          </a:p>
        </p:txBody>
      </p:sp>
    </p:spTree>
    <p:extLst>
      <p:ext uri="{BB962C8B-B14F-4D97-AF65-F5344CB8AC3E}">
        <p14:creationId xmlns:p14="http://schemas.microsoft.com/office/powerpoint/2010/main" val="1918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 Array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2553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= </a:t>
            </a:r>
            <a:r>
              <a:rPr lang="en-US" sz="2400" dirty="0" err="1">
                <a:solidFill>
                  <a:schemeClr val="tx1"/>
                </a:solidFill>
              </a:rPr>
              <a:t>np.arrange</a:t>
            </a:r>
            <a:r>
              <a:rPr lang="en-US" sz="2400" dirty="0">
                <a:solidFill>
                  <a:schemeClr val="tx1"/>
                </a:solidFill>
              </a:rPr>
              <a:t>(10.0)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= </a:t>
            </a:r>
            <a:r>
              <a:rPr lang="en-US" sz="2400" dirty="0" err="1">
                <a:solidFill>
                  <a:schemeClr val="tx1"/>
                </a:solidFill>
              </a:rPr>
              <a:t>a.</a:t>
            </a:r>
            <a:r>
              <a:rPr lang="en-US" sz="2400" b="1" dirty="0" err="1">
                <a:solidFill>
                  <a:srgbClr val="FF0000"/>
                </a:solidFill>
              </a:rPr>
              <a:t>reshape</a:t>
            </a:r>
            <a:r>
              <a:rPr lang="en-US" sz="2400" dirty="0">
                <a:solidFill>
                  <a:schemeClr val="tx1"/>
                </a:solidFill>
              </a:rPr>
              <a:t>((5, 2))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array([[ 0., 1.],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[ 2., 3.],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[ 4., 5],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[ 6., 7.],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          [ 8., 9.]])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a.shape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(5, 2) </a:t>
            </a:r>
            <a:endParaRPr lang="he-IL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286000"/>
          <a:ext cx="39624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3810000"/>
          <a:ext cx="79248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858000" y="289560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048000"/>
            <a:ext cx="1107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Reshape</a:t>
            </a:r>
            <a:endParaRPr lang="he-IL" dirty="0"/>
          </a:p>
        </p:txBody>
      </p:sp>
      <p:sp>
        <p:nvSpPr>
          <p:cNvPr id="14" name="הסבר אליפטי 27">
            <a:extLst>
              <a:ext uri="{FF2B5EF4-FFF2-40B4-BE49-F238E27FC236}">
                <a16:creationId xmlns:a16="http://schemas.microsoft.com/office/drawing/2014/main" id="{7995508C-3238-482F-93D5-CEBDF91E1010}"/>
              </a:ext>
            </a:extLst>
          </p:cNvPr>
          <p:cNvSpPr/>
          <p:nvPr/>
        </p:nvSpPr>
        <p:spPr bwMode="auto">
          <a:xfrm>
            <a:off x="2285999" y="3495027"/>
            <a:ext cx="2736668" cy="629945"/>
          </a:xfrm>
          <a:prstGeom prst="wedgeEllipseCallout">
            <a:avLst>
              <a:gd name="adj1" fmla="val -63805"/>
              <a:gd name="adj2" fmla="val -76393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Creates a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new</a:t>
            </a:r>
            <a:r>
              <a:rPr lang="en-US" sz="1600" dirty="0">
                <a:latin typeface="Arial" charset="0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582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a </a:t>
            </a:r>
            <a:r>
              <a:rPr lang="en-US" b="1" dirty="0"/>
              <a:t>specific</a:t>
            </a:r>
            <a:r>
              <a:rPr lang="en-US" dirty="0"/>
              <a:t>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10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= 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rgbClr val="7030A0"/>
                </a:solidFill>
              </a:rPr>
              <a:t>range</a:t>
            </a:r>
            <a:r>
              <a:rPr lang="en-US" sz="2800" dirty="0">
                <a:solidFill>
                  <a:schemeClr val="tx1"/>
                </a:solidFill>
              </a:rPr>
              <a:t>(10), </a:t>
            </a:r>
            <a:r>
              <a:rPr lang="en-US" sz="2800" dirty="0" err="1">
                <a:solidFill>
                  <a:schemeClr val="tx1"/>
                </a:solidFill>
              </a:rPr>
              <a:t>dtype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rgbClr val="7030A0"/>
                </a:solidFill>
              </a:rPr>
              <a:t>float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a.dtype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dtype</a:t>
            </a:r>
            <a:r>
              <a:rPr lang="en-US" sz="2800" dirty="0">
                <a:solidFill>
                  <a:srgbClr val="0000FF"/>
                </a:solidFill>
              </a:rPr>
              <a:t>('float64')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DF74F09-5C12-4A9E-9489-B979BC02D5D4}"/>
              </a:ext>
            </a:extLst>
          </p:cNvPr>
          <p:cNvSpPr/>
          <p:nvPr/>
        </p:nvSpPr>
        <p:spPr>
          <a:xfrm>
            <a:off x="457200" y="580299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200" baseline="30000" dirty="0"/>
              <a:t>Additional ways to create arrays in </a:t>
            </a:r>
            <a:r>
              <a:rPr lang="en-US" sz="1200" baseline="30000" dirty="0" err="1"/>
              <a:t>NumPy</a:t>
            </a:r>
            <a:r>
              <a:rPr lang="en-US" sz="1200" baseline="30000" dirty="0"/>
              <a:t>: </a:t>
            </a:r>
            <a:endParaRPr lang="he-IL" sz="1200" baseline="30000" dirty="0">
              <a:hlinkClick r:id="rId2"/>
            </a:endParaRPr>
          </a:p>
          <a:p>
            <a:pPr algn="l" rtl="0"/>
            <a:r>
              <a:rPr lang="he-IL" sz="1200" baseline="30000" dirty="0">
                <a:hlinkClick r:id="rId2"/>
              </a:rPr>
              <a:t>http://docs.scipy.org/doc/numpy-1.10.1/reference/routines.array-creation.html#routines-array-creation</a:t>
            </a:r>
            <a:endParaRPr lang="he-IL" sz="1200" baseline="30000" dirty="0"/>
          </a:p>
          <a:p>
            <a:endParaRPr lang="he-IL" sz="1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np arrays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83" y="131250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a.dtype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dtype</a:t>
            </a:r>
            <a:r>
              <a:rPr lang="en-US" sz="2800" dirty="0">
                <a:solidFill>
                  <a:srgbClr val="0000FF"/>
                </a:solidFill>
              </a:rPr>
              <a:t>('float64’)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type(a)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numpy.ndarray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86D5C3-6E47-4ED5-A920-DFAF33E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4724400" cy="1143000"/>
          </a:xfrm>
        </p:spPr>
        <p:txBody>
          <a:bodyPr/>
          <a:lstStyle/>
          <a:p>
            <a:pPr algn="l"/>
            <a:r>
              <a:rPr lang="en-US" sz="3600" dirty="0"/>
              <a:t>The Big Data Revolution is the result of great advancements in 4 areas:</a:t>
            </a:r>
            <a:endParaRPr lang="he-IL" sz="3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86E30B-5498-4505-B55E-9BF89F16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4343400" cy="3916363"/>
          </a:xfrm>
        </p:spPr>
        <p:txBody>
          <a:bodyPr/>
          <a:lstStyle/>
          <a:p>
            <a:r>
              <a:rPr lang="en-US" dirty="0"/>
              <a:t>Data generation volume  </a:t>
            </a:r>
          </a:p>
          <a:p>
            <a:r>
              <a:rPr lang="en-US" dirty="0"/>
              <a:t>Storage capacity</a:t>
            </a:r>
          </a:p>
          <a:p>
            <a:r>
              <a:rPr lang="en-US" dirty="0"/>
              <a:t>Computing speed</a:t>
            </a:r>
          </a:p>
          <a:p>
            <a:r>
              <a:rPr lang="en-US" dirty="0"/>
              <a:t>Internet speed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AC4CF95-3BC8-4055-B547-91E6CEF0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122" name="Picture 2" descr="Data Storage Timeline Infographic">
            <a:extLst>
              <a:ext uri="{FF2B5EF4-FFF2-40B4-BE49-F238E27FC236}">
                <a16:creationId xmlns:a16="http://schemas.microsoft.com/office/drawing/2014/main" id="{410A588C-95BB-4EE2-815C-640C961D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"/>
            <a:ext cx="351888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2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Indexing and slicing: similar to lists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38200" y="1676400"/>
            <a:ext cx="6781800" cy="4861520"/>
          </a:xfrm>
        </p:spPr>
        <p:txBody>
          <a:bodyPr>
            <a:noAutofit/>
          </a:bodyPr>
          <a:lstStyle/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 = </a:t>
            </a:r>
            <a:r>
              <a:rPr lang="en-US" sz="2200" dirty="0" err="1">
                <a:solidFill>
                  <a:schemeClr val="tx1"/>
                </a:solidFill>
              </a:rPr>
              <a:t>np.diag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np.arange</a:t>
            </a:r>
            <a:r>
              <a:rPr lang="en-US" sz="2200" dirty="0">
                <a:solidFill>
                  <a:schemeClr val="tx1"/>
                </a:solidFill>
              </a:rPr>
              <a:t>(3))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array([[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0000FF"/>
                </a:solidFill>
              </a:rPr>
              <a:t>, 0, 0],</a:t>
            </a:r>
          </a:p>
          <a:p>
            <a:pPr algn="l" rtl="0">
              <a:spcBef>
                <a:spcPts val="150"/>
              </a:spcBef>
              <a:buNone/>
            </a:pPr>
            <a:r>
              <a:rPr lang="he-IL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he-IL" sz="2000" dirty="0">
                <a:solidFill>
                  <a:srgbClr val="0000FF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[0</a:t>
            </a:r>
            <a:r>
              <a:rPr lang="en-US" sz="2400" b="1" dirty="0">
                <a:solidFill>
                  <a:srgbClr val="00B0F0"/>
                </a:solidFill>
              </a:rPr>
              <a:t>,</a:t>
            </a:r>
            <a:r>
              <a:rPr lang="en-US" sz="2400" b="1" dirty="0">
                <a:solidFill>
                  <a:srgbClr val="FF0000"/>
                </a:solidFill>
              </a:rPr>
              <a:t> 1</a:t>
            </a:r>
            <a:r>
              <a:rPr lang="en-US" sz="2000" dirty="0">
                <a:solidFill>
                  <a:srgbClr val="0000FF"/>
                </a:solidFill>
              </a:rPr>
              <a:t>, 0],</a:t>
            </a:r>
          </a:p>
          <a:p>
            <a:pPr algn="l" rtl="0">
              <a:spcBef>
                <a:spcPts val="150"/>
              </a:spcBef>
              <a:buNone/>
            </a:pPr>
            <a:r>
              <a:rPr lang="he-IL" sz="2000" dirty="0">
                <a:solidFill>
                  <a:srgbClr val="0000FF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he-IL" sz="2000" dirty="0">
                <a:solidFill>
                  <a:srgbClr val="0000FF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[0, 0,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]])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a[1, 1]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1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a[2, 1] = 10</a:t>
            </a:r>
            <a:endParaRPr lang="en-US" sz="2200" i="1" dirty="0">
              <a:solidFill>
                <a:schemeClr val="tx1"/>
              </a:solidFill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a[1, :]  </a:t>
            </a:r>
            <a:r>
              <a:rPr lang="en-US" sz="2200" dirty="0">
                <a:solidFill>
                  <a:srgbClr val="FF0000"/>
                </a:solidFill>
              </a:rPr>
              <a:t># </a:t>
            </a:r>
            <a:r>
              <a:rPr lang="en-US" sz="2200" b="1" dirty="0">
                <a:solidFill>
                  <a:srgbClr val="FF0000"/>
                </a:solidFill>
              </a:rPr>
              <a:t>Row</a:t>
            </a:r>
            <a:r>
              <a:rPr lang="en-US" sz="2200" dirty="0">
                <a:solidFill>
                  <a:srgbClr val="FF0000"/>
                </a:solidFill>
              </a:rPr>
              <a:t> at index 1    a[1] also works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array([ 0, 1, 0])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a[:, 1]</a:t>
            </a:r>
            <a:r>
              <a:rPr lang="en-US" sz="2200" dirty="0">
                <a:solidFill>
                  <a:srgbClr val="FF0000"/>
                </a:solidFill>
              </a:rPr>
              <a:t>  # </a:t>
            </a:r>
            <a:r>
              <a:rPr lang="en-US" sz="2200" b="1" dirty="0">
                <a:solidFill>
                  <a:srgbClr val="FF0000"/>
                </a:solidFill>
              </a:rPr>
              <a:t>Column</a:t>
            </a:r>
            <a:r>
              <a:rPr lang="en-US" sz="2200" dirty="0">
                <a:solidFill>
                  <a:srgbClr val="FF0000"/>
                </a:solidFill>
              </a:rPr>
              <a:t> at index 1 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5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array([ 0,  1, 10])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>
                <a:solidFill>
                  <a:schemeClr val="tx1"/>
                </a:solidFill>
              </a:rPr>
              <a:t> a[2, 1:]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array([10,  2])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הסבר אליפטי 27">
            <a:extLst>
              <a:ext uri="{FF2B5EF4-FFF2-40B4-BE49-F238E27FC236}">
                <a16:creationId xmlns:a16="http://schemas.microsoft.com/office/drawing/2014/main" id="{E77D0C3E-0A90-4DD6-A3C1-C3A03B227184}"/>
              </a:ext>
            </a:extLst>
          </p:cNvPr>
          <p:cNvSpPr/>
          <p:nvPr/>
        </p:nvSpPr>
        <p:spPr bwMode="auto">
          <a:xfrm>
            <a:off x="3474721" y="2209800"/>
            <a:ext cx="3230879" cy="975412"/>
          </a:xfrm>
          <a:prstGeom prst="wedgeEllipseCallout">
            <a:avLst>
              <a:gd name="adj1" fmla="val -85325"/>
              <a:gd name="adj2" fmla="val -57514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rgbClr val="FFFF00"/>
                </a:solidFill>
                <a:latin typeface="Arial" charset="0"/>
              </a:rPr>
              <a:t>Diagonal</a:t>
            </a:r>
            <a:r>
              <a:rPr lang="en-US" sz="1600" dirty="0">
                <a:latin typeface="Arial" charset="0"/>
              </a:rPr>
              <a:t> matrix: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Al non-</a:t>
            </a:r>
            <a:r>
              <a:rPr lang="en-US" sz="1600" dirty="0" err="1">
                <a:latin typeface="Arial" charset="0"/>
              </a:rPr>
              <a:t>diag</a:t>
            </a:r>
            <a:r>
              <a:rPr lang="en-US" sz="1600" dirty="0">
                <a:latin typeface="Arial" charset="0"/>
              </a:rPr>
              <a:t> elements are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AD29C23-BC5E-45B4-B428-7BF95D15302A}"/>
              </a:ext>
            </a:extLst>
          </p:cNvPr>
          <p:cNvSpPr/>
          <p:nvPr/>
        </p:nvSpPr>
        <p:spPr>
          <a:xfrm>
            <a:off x="505097" y="2362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How do we create this array?</a:t>
            </a: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767AAD9-1202-489E-B26B-9DF8B090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12" y="3066030"/>
            <a:ext cx="5337369" cy="208157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C3FEC2-5EEF-4EFA-8044-83320E05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9" y="5327580"/>
            <a:ext cx="5214933" cy="1142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34BD80C-000D-453D-9640-C7A27368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20" y="1782604"/>
            <a:ext cx="3238500" cy="334327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FE13DB00-4BE5-40D6-8746-042D7F6EB9DB}"/>
              </a:ext>
            </a:extLst>
          </p:cNvPr>
          <p:cNvSpPr/>
          <p:nvPr/>
        </p:nvSpPr>
        <p:spPr>
          <a:xfrm>
            <a:off x="6096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Let’s select the colored areas</a:t>
            </a: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DFA80D5-719B-4A4C-A39D-1CF3A00F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286000"/>
            <a:ext cx="1781033" cy="6858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EFBB025-5124-40FC-957E-CE513B98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" y="3283902"/>
            <a:ext cx="2219325" cy="10191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3C17701-BEB8-420C-885B-763B6FE01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08" y="4361656"/>
            <a:ext cx="2971800" cy="8382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AA02059-516C-4958-A1FA-5207941D6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83" y="5569266"/>
            <a:ext cx="2838450" cy="12001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2861344-27AC-450B-B167-E9D8AD866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016" y="5776436"/>
            <a:ext cx="1409700" cy="323850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9E9D1DAA-FFEA-41A8-BEB6-77ED3F8EA4C6}"/>
              </a:ext>
            </a:extLst>
          </p:cNvPr>
          <p:cNvSpPr/>
          <p:nvPr/>
        </p:nvSpPr>
        <p:spPr>
          <a:xfrm>
            <a:off x="3334569" y="57309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Also: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Reductions: Sum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545" y="1600200"/>
            <a:ext cx="3036455" cy="249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533400" y="1447800"/>
            <a:ext cx="5715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 = </a:t>
            </a:r>
            <a:r>
              <a:rPr lang="en-US" sz="2000" dirty="0" err="1"/>
              <a:t>np.array</a:t>
            </a:r>
            <a:r>
              <a:rPr lang="en-US" sz="2000" dirty="0"/>
              <a:t>([[1, 1], [2, 2]])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array([[1, 1],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          [2, 2]])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()      </a:t>
            </a:r>
            <a:r>
              <a:rPr lang="en-US" sz="2000" i="1" dirty="0">
                <a:solidFill>
                  <a:srgbClr val="FF0000"/>
                </a:solidFill>
              </a:rPr>
              <a:t># ALL elements</a:t>
            </a:r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6</a:t>
            </a:r>
          </a:p>
          <a:p>
            <a:pPr algn="l" rtl="0"/>
            <a:endParaRPr lang="en-US" sz="2000" dirty="0">
              <a:solidFill>
                <a:srgbClr val="C00000"/>
              </a:solidFill>
            </a:endParaRP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(axis=0) </a:t>
            </a:r>
            <a:r>
              <a:rPr lang="en-US" sz="1400" i="1" dirty="0">
                <a:solidFill>
                  <a:srgbClr val="FF0000"/>
                </a:solidFill>
              </a:rPr>
              <a:t># </a:t>
            </a:r>
            <a:r>
              <a:rPr lang="en-US" i="1" dirty="0">
                <a:solidFill>
                  <a:srgbClr val="FF0000"/>
                </a:solidFill>
              </a:rPr>
              <a:t>sum the </a:t>
            </a:r>
            <a:r>
              <a:rPr lang="en-US" i="1" u="sng" dirty="0">
                <a:solidFill>
                  <a:srgbClr val="FF0000"/>
                </a:solidFill>
              </a:rPr>
              <a:t>columns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along axis 0</a:t>
            </a:r>
            <a:endParaRPr lang="en-US" b="1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array([3, 3])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x[:, 0].sum(), x[:, 1].sum()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(3, 3)</a:t>
            </a: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(axis=1) </a:t>
            </a:r>
            <a:r>
              <a:rPr lang="en-US" i="1" dirty="0">
                <a:solidFill>
                  <a:srgbClr val="FF0000"/>
                </a:solidFill>
              </a:rPr>
              <a:t># sum the </a:t>
            </a:r>
            <a:r>
              <a:rPr lang="en-US" i="1" u="sng" dirty="0">
                <a:solidFill>
                  <a:srgbClr val="FF0000"/>
                </a:solidFill>
              </a:rPr>
              <a:t>rows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along axis 1</a:t>
            </a:r>
            <a:endParaRPr lang="en-US" sz="2000" b="1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array([2, 4])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x[0, :].sum(), x[1, :].sum()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(2, 4)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9880" y="4779141"/>
            <a:ext cx="25279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Also works with </a:t>
            </a:r>
            <a:r>
              <a:rPr lang="en-US" sz="2800" b="1" dirty="0"/>
              <a:t>x.min, x.max, </a:t>
            </a:r>
            <a:r>
              <a:rPr lang="en-US" sz="2800" b="1" dirty="0" err="1"/>
              <a:t>x.mean</a:t>
            </a:r>
            <a:r>
              <a:rPr lang="en-US" sz="2800" b="1" dirty="0"/>
              <a:t> </a:t>
            </a:r>
            <a:r>
              <a:rPr lang="en-US" sz="2000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70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along an axis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928662" y="164305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a = </a:t>
            </a:r>
            <a:r>
              <a:rPr lang="en-US" sz="2800" dirty="0" err="1"/>
              <a:t>np.array</a:t>
            </a:r>
            <a:r>
              <a:rPr lang="en-US" sz="2800" dirty="0"/>
              <a:t>([[4, 3, 5], [1, 2, 1]])	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b = </a:t>
            </a:r>
            <a:r>
              <a:rPr lang="en-US" sz="2800" dirty="0" err="1"/>
              <a:t>np.sort</a:t>
            </a:r>
            <a:r>
              <a:rPr lang="en-US" sz="2800" dirty="0"/>
              <a:t>(a, axis=1)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b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array([[3, 4, 5],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          [1, 1, 2]])</a:t>
            </a:r>
          </a:p>
        </p:txBody>
      </p:sp>
      <p:sp>
        <p:nvSpPr>
          <p:cNvPr id="6" name="מלבן 5"/>
          <p:cNvSpPr/>
          <p:nvPr/>
        </p:nvSpPr>
        <p:spPr>
          <a:xfrm>
            <a:off x="1000100" y="400050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 err="1"/>
              <a:t>a.sort</a:t>
            </a:r>
            <a:r>
              <a:rPr lang="en-US" sz="2800" dirty="0"/>
              <a:t>(axis=1)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a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array([[3, 4, 5],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          [1, 1, 2]])</a:t>
            </a:r>
          </a:p>
        </p:txBody>
      </p:sp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5283ED83-4A08-4B72-B1AD-1BFFA1DCC687}"/>
              </a:ext>
            </a:extLst>
          </p:cNvPr>
          <p:cNvSpPr/>
          <p:nvPr/>
        </p:nvSpPr>
        <p:spPr bwMode="auto">
          <a:xfrm>
            <a:off x="4038600" y="4420739"/>
            <a:ext cx="2667000" cy="975412"/>
          </a:xfrm>
          <a:prstGeom prst="wedgeEllipseCallout">
            <a:avLst>
              <a:gd name="adj1" fmla="val -92180"/>
              <a:gd name="adj2" fmla="val -3206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a.sort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does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return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00647"/>
              </p:ext>
            </p:extLst>
          </p:nvPr>
        </p:nvGraphicFramePr>
        <p:xfrm>
          <a:off x="6710350" y="2872355"/>
          <a:ext cx="18192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34200" y="2514600"/>
            <a:ext cx="15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axis 1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70827" y="3027627"/>
            <a:ext cx="15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axis 0</a:t>
            </a:r>
          </a:p>
        </p:txBody>
      </p:sp>
    </p:spTree>
    <p:extLst>
      <p:ext uri="{BB962C8B-B14F-4D97-AF65-F5344CB8AC3E}">
        <p14:creationId xmlns:p14="http://schemas.microsoft.com/office/powerpoint/2010/main" val="10102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2502"/>
          </a:xfrm>
        </p:spPr>
        <p:txBody>
          <a:bodyPr/>
          <a:lstStyle/>
          <a:p>
            <a:r>
              <a:rPr lang="en-US" dirty="0"/>
              <a:t>Array Arithmetic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20574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([1, 5,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y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([7, 4,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+ y 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([8, 9, 3])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* y </a:t>
            </a:r>
            <a:r>
              <a:rPr lang="es-ES" sz="2000" dirty="0"/>
              <a:t>	</a:t>
            </a:r>
            <a:r>
              <a:rPr lang="es-ES" sz="2000" dirty="0">
                <a:solidFill>
                  <a:srgbClr val="FF0000"/>
                </a:solidFill>
              </a:rPr>
              <a:t># </a:t>
            </a:r>
            <a:r>
              <a:rPr lang="en-US" sz="2000" dirty="0">
                <a:solidFill>
                  <a:srgbClr val="FF0000"/>
                </a:solidFill>
              </a:rPr>
              <a:t>element by element multiplication! </a:t>
            </a:r>
            <a:r>
              <a:rPr lang="en-US" sz="2000" b="1" dirty="0">
                <a:solidFill>
                  <a:srgbClr val="FF0000"/>
                </a:solidFill>
              </a:rPr>
              <a:t>Use </a:t>
            </a:r>
            <a:r>
              <a:rPr lang="en-US" sz="2600" b="1" dirty="0">
                <a:solidFill>
                  <a:srgbClr val="FF0000"/>
                </a:solidFill>
              </a:rPr>
              <a:t>np.dot(</a:t>
            </a:r>
            <a:r>
              <a:rPr lang="en-US" sz="2600" b="1" dirty="0" err="1">
                <a:solidFill>
                  <a:srgbClr val="FF0000"/>
                </a:solidFill>
              </a:rPr>
              <a:t>x,y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for matrix multiplication.</a:t>
            </a:r>
            <a:endParaRPr lang="es-E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([ 7, 20, 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-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([-6,  1, 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/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([0, 1,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%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([1, 1, 0]) </a:t>
            </a:r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4953000"/>
            <a:ext cx="525977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Note that here, x and y have the same size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52400" y="84317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Arithmetic operators on arrays apply </a:t>
            </a:r>
            <a:r>
              <a:rPr lang="en-US" sz="2400" i="1" dirty="0">
                <a:latin typeface="Open Sans"/>
              </a:rPr>
              <a:t>elementwise</a:t>
            </a:r>
            <a:r>
              <a:rPr lang="en-US" sz="2400" dirty="0">
                <a:latin typeface="Open Sans"/>
              </a:rPr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A new array is created and filled with the result.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Very useful for vector calculations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485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/>
              <a:t>NumPy</a:t>
            </a:r>
            <a:r>
              <a:rPr lang="en-US" sz="2800" dirty="0"/>
              <a:t> operations are usually done element-by-element which requires two arrays to have exactly the same shape: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this will also work:</a:t>
            </a:r>
            <a:endParaRPr lang="he-IL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4772025" y="2410361"/>
            <a:ext cx="3990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</a:t>
            </a:r>
            <a:r>
              <a:rPr lang="en-US" sz="2000" dirty="0" err="1"/>
              <a:t>np.array</a:t>
            </a:r>
            <a:r>
              <a:rPr lang="en-US" sz="2000" dirty="0"/>
              <a:t>([2.0,2.0,2.0])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772025" y="4160837"/>
            <a:ext cx="5138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rgbClr val="FF0000"/>
                </a:solidFill>
              </a:rPr>
              <a:t> b = 2.0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pic>
        <p:nvPicPr>
          <p:cNvPr id="3076" name="Picture 4" descr="image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6809"/>
            <a:ext cx="40100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45968EAB-7731-4364-993D-AB7C63563ADF}"/>
              </a:ext>
            </a:extLst>
          </p:cNvPr>
          <p:cNvSpPr/>
          <p:nvPr/>
        </p:nvSpPr>
        <p:spPr bwMode="auto">
          <a:xfrm>
            <a:off x="6934200" y="5678039"/>
            <a:ext cx="1828800" cy="837061"/>
          </a:xfrm>
          <a:prstGeom prst="wedgeEllipseCallout">
            <a:avLst>
              <a:gd name="adj1" fmla="val -82180"/>
              <a:gd name="adj2" fmla="val -6484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Same result</a:t>
            </a:r>
          </a:p>
        </p:txBody>
      </p:sp>
    </p:spTree>
    <p:extLst>
      <p:ext uri="{BB962C8B-B14F-4D97-AF65-F5344CB8AC3E}">
        <p14:creationId xmlns:p14="http://schemas.microsoft.com/office/powerpoint/2010/main" val="14152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415069"/>
            <a:ext cx="8229600" cy="4525963"/>
          </a:xfrm>
        </p:spPr>
        <p:txBody>
          <a:bodyPr/>
          <a:lstStyle/>
          <a:p>
            <a:r>
              <a:rPr lang="en-US" sz="2800" dirty="0"/>
              <a:t>One array can be “stretched” along the auxiliary axis, to fit the other</a:t>
            </a:r>
          </a:p>
          <a:p>
            <a:endParaRPr lang="en-US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F3535A6-3F75-4729-90A4-358960B9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2556669"/>
            <a:ext cx="4086225" cy="2705100"/>
          </a:xfrm>
          <a:prstGeom prst="rect">
            <a:avLst/>
          </a:prstGeom>
        </p:spPr>
      </p:pic>
      <p:pic>
        <p:nvPicPr>
          <p:cNvPr id="4099" name="Picture 3" descr="image0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96208"/>
            <a:ext cx="4870850" cy="20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415069"/>
            <a:ext cx="8229600" cy="4525963"/>
          </a:xfrm>
        </p:spPr>
        <p:txBody>
          <a:bodyPr/>
          <a:lstStyle/>
          <a:p>
            <a:r>
              <a:rPr lang="en-US" sz="2800" dirty="0"/>
              <a:t>Be careful of dimension mismatch </a:t>
            </a:r>
          </a:p>
          <a:p>
            <a:endParaRPr lang="en-US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2659CB-02AE-409A-9A19-07FEBD83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58821"/>
            <a:ext cx="5143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2000" y="1485146"/>
            <a:ext cx="79248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([1, 4, 3, 5, 2, 3])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</a:t>
            </a:r>
            <a:r>
              <a:rPr lang="en-US" sz="2000" dirty="0" err="1"/>
              <a:t>np.array</a:t>
            </a:r>
            <a:r>
              <a:rPr lang="en-US" sz="2000" dirty="0"/>
              <a:t>([1, 2, 4, 5, 2, 1])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a==b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2000" dirty="0">
                <a:solidFill>
                  <a:srgbClr val="0000FF"/>
                </a:solidFill>
              </a:rPr>
              <a:t>array([ True, False, False, True, True, False], dtype=bool)</a:t>
            </a:r>
            <a:r>
              <a:rPr lang="en-US" sz="2000" dirty="0"/>
              <a:t>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comp=a==b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873B-57D8-4A16-AA87-B9C5796799E0}"/>
              </a:ext>
            </a:extLst>
          </p:cNvPr>
          <p:cNvSpPr txBox="1"/>
          <p:nvPr/>
        </p:nvSpPr>
        <p:spPr>
          <a:xfrm>
            <a:off x="1295400" y="3476717"/>
            <a:ext cx="554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# </a:t>
            </a:r>
            <a:r>
              <a:rPr lang="en-US" sz="2400" b="1" dirty="0">
                <a:solidFill>
                  <a:srgbClr val="FFC000"/>
                </a:solidFill>
              </a:rPr>
              <a:t>array</a:t>
            </a:r>
            <a:r>
              <a:rPr lang="en-US" sz="2000" dirty="0">
                <a:solidFill>
                  <a:srgbClr val="C00000"/>
                </a:solidFill>
              </a:rPr>
              <a:t> of Booleans, elementwise comparison</a:t>
            </a:r>
            <a:endParaRPr lang="en-US" sz="2000" dirty="0"/>
          </a:p>
        </p:txBody>
      </p:sp>
      <p:sp>
        <p:nvSpPr>
          <p:cNvPr id="10" name="Right Brace 3">
            <a:extLst>
              <a:ext uri="{FF2B5EF4-FFF2-40B4-BE49-F238E27FC236}">
                <a16:creationId xmlns:a16="http://schemas.microsoft.com/office/drawing/2014/main" id="{90AAED2D-08D1-44B2-82D2-5708254A5478}"/>
              </a:ext>
            </a:extLst>
          </p:cNvPr>
          <p:cNvSpPr/>
          <p:nvPr/>
        </p:nvSpPr>
        <p:spPr bwMode="auto">
          <a:xfrm rot="5400000">
            <a:off x="2400300" y="4300162"/>
            <a:ext cx="152400" cy="68580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23195"/>
          <a:stretch/>
        </p:blipFill>
        <p:spPr>
          <a:xfrm>
            <a:off x="1219200" y="-61639"/>
            <a:ext cx="6791498" cy="6919639"/>
          </a:xfr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2000" y="1485146"/>
            <a:ext cx="7924800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 = a==b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2000" dirty="0">
                <a:solidFill>
                  <a:srgbClr val="0000FF"/>
                </a:solidFill>
              </a:rPr>
              <a:t>array([ True, False, False, True, True, False], dtype=bool)</a:t>
            </a:r>
            <a:r>
              <a:rPr lang="en-US" sz="2000" dirty="0"/>
              <a:t>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10" name="Right Brace 3">
            <a:extLst>
              <a:ext uri="{FF2B5EF4-FFF2-40B4-BE49-F238E27FC236}">
                <a16:creationId xmlns:a16="http://schemas.microsoft.com/office/drawing/2014/main" id="{90AAED2D-08D1-44B2-82D2-5708254A5478}"/>
              </a:ext>
            </a:extLst>
          </p:cNvPr>
          <p:cNvSpPr/>
          <p:nvPr/>
        </p:nvSpPr>
        <p:spPr bwMode="auto">
          <a:xfrm rot="5400000">
            <a:off x="2480854" y="1571448"/>
            <a:ext cx="152400" cy="68580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4AE0C55-90DB-430F-9C45-C3E7085B819D}"/>
              </a:ext>
            </a:extLst>
          </p:cNvPr>
          <p:cNvSpPr/>
          <p:nvPr/>
        </p:nvSpPr>
        <p:spPr>
          <a:xfrm>
            <a:off x="762000" y="3061962"/>
            <a:ext cx="4572000" cy="2577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comp.any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comp.all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comp.nonzero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(array([0, 3, 4], </a:t>
            </a:r>
            <a:r>
              <a:rPr lang="en-US" dirty="0" err="1">
                <a:solidFill>
                  <a:srgbClr val="0000FF"/>
                </a:solidFill>
              </a:rPr>
              <a:t>dtype</a:t>
            </a:r>
            <a:r>
              <a:rPr lang="en-US" dirty="0">
                <a:solidFill>
                  <a:srgbClr val="0000FF"/>
                </a:solidFill>
              </a:rPr>
              <a:t>=int64),)</a:t>
            </a:r>
          </a:p>
        </p:txBody>
      </p:sp>
      <p:sp>
        <p:nvSpPr>
          <p:cNvPr id="13" name="הסבר אליפטי 27">
            <a:extLst>
              <a:ext uri="{FF2B5EF4-FFF2-40B4-BE49-F238E27FC236}">
                <a16:creationId xmlns:a16="http://schemas.microsoft.com/office/drawing/2014/main" id="{73277613-6551-431D-8CD3-9E133128C191}"/>
              </a:ext>
            </a:extLst>
          </p:cNvPr>
          <p:cNvSpPr/>
          <p:nvPr/>
        </p:nvSpPr>
        <p:spPr bwMode="auto">
          <a:xfrm>
            <a:off x="2971800" y="3266038"/>
            <a:ext cx="17526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true?</a:t>
            </a:r>
          </a:p>
        </p:txBody>
      </p:sp>
      <p:sp>
        <p:nvSpPr>
          <p:cNvPr id="14" name="הסבר אליפטי 27">
            <a:extLst>
              <a:ext uri="{FF2B5EF4-FFF2-40B4-BE49-F238E27FC236}">
                <a16:creationId xmlns:a16="http://schemas.microsoft.com/office/drawing/2014/main" id="{0D3D8C4F-6AE4-4E75-BF89-0D9BB9017F2A}"/>
              </a:ext>
            </a:extLst>
          </p:cNvPr>
          <p:cNvSpPr/>
          <p:nvPr/>
        </p:nvSpPr>
        <p:spPr bwMode="auto">
          <a:xfrm>
            <a:off x="2884714" y="4189409"/>
            <a:ext cx="17526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all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true?</a:t>
            </a:r>
          </a:p>
        </p:txBody>
      </p:sp>
      <p:sp>
        <p:nvSpPr>
          <p:cNvPr id="15" name="הסבר אליפטי 27">
            <a:extLst>
              <a:ext uri="{FF2B5EF4-FFF2-40B4-BE49-F238E27FC236}">
                <a16:creationId xmlns:a16="http://schemas.microsoft.com/office/drawing/2014/main" id="{963A201C-CCCF-4D61-AE59-6353FF0F4199}"/>
              </a:ext>
            </a:extLst>
          </p:cNvPr>
          <p:cNvSpPr/>
          <p:nvPr/>
        </p:nvSpPr>
        <p:spPr bwMode="auto">
          <a:xfrm>
            <a:off x="3886200" y="5112780"/>
            <a:ext cx="31242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Indices of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9846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Applying a logical operation to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497874" y="3206942"/>
            <a:ext cx="60960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result?</a:t>
            </a: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type of the new object?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93EEAC9-0616-4FA1-8596-25DDD3B7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" y="1288675"/>
            <a:ext cx="8664708" cy="194688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220BBE7-DE2B-4048-83A3-25A11684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" y="4228539"/>
            <a:ext cx="9230700" cy="713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427"/>
          </a:xfrm>
        </p:spPr>
        <p:txBody>
          <a:bodyPr/>
          <a:lstStyle/>
          <a:p>
            <a:pPr rtl="0"/>
            <a:r>
              <a:rPr lang="en-US" dirty="0"/>
              <a:t>Using logic for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27584" y="1371600"/>
            <a:ext cx="7200800" cy="457348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50E6FD-D9C1-473C-A04B-963C8FA8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4" y="1125065"/>
            <a:ext cx="8669359" cy="140176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E6F3182-7B69-4E18-BA0E-08CB9E9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0" y="2602415"/>
            <a:ext cx="4106080" cy="91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93D98-7F82-4BF0-95EC-9AE705042E49}"/>
              </a:ext>
            </a:extLst>
          </p:cNvPr>
          <p:cNvSpPr txBox="1"/>
          <p:nvPr/>
        </p:nvSpPr>
        <p:spPr>
          <a:xfrm>
            <a:off x="591835" y="3740212"/>
            <a:ext cx="720079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Extremely useful –</a:t>
            </a:r>
          </a:p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 for getting only the array elements you want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1FB8BED-3E4C-483F-B1E7-C32E978FF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48" y="5421893"/>
            <a:ext cx="7800975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674651-250F-430D-A1ED-F96244706340}"/>
              </a:ext>
            </a:extLst>
          </p:cNvPr>
          <p:cNvSpPr txBox="1"/>
          <p:nvPr/>
        </p:nvSpPr>
        <p:spPr>
          <a:xfrm>
            <a:off x="2612577" y="4927571"/>
            <a:ext cx="346164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Also for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a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F187BD7-652F-4B2F-B129-9361DD75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403566" cy="10668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8826343-B7C2-4AF8-89E9-E2795C94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99593"/>
            <a:ext cx="3702424" cy="1066800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435D2507-AFC2-4943-A273-DC3B20CC9C04}"/>
              </a:ext>
            </a:extLst>
          </p:cNvPr>
          <p:cNvSpPr/>
          <p:nvPr/>
        </p:nvSpPr>
        <p:spPr bwMode="auto">
          <a:xfrm>
            <a:off x="3048000" y="2993630"/>
            <a:ext cx="1752600" cy="409244"/>
          </a:xfrm>
          <a:prstGeom prst="wedgeEllipseCallout">
            <a:avLst>
              <a:gd name="adj1" fmla="val -94106"/>
              <a:gd name="adj2" fmla="val 4368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Note the  [ [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stacking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How to concatenate arrays?</a:t>
            </a:r>
          </a:p>
          <a:p>
            <a:pPr lvl="1"/>
            <a:r>
              <a:rPr lang="en-US" dirty="0" err="1"/>
              <a:t>a+b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: doesn’t work…</a:t>
            </a:r>
          </a:p>
          <a:p>
            <a:pPr lvl="1"/>
            <a:r>
              <a:rPr lang="en-US" dirty="0" err="1"/>
              <a:t>a.append</a:t>
            </a:r>
            <a:r>
              <a:rPr lang="en-US" dirty="0"/>
              <a:t>(b) </a:t>
            </a:r>
            <a:r>
              <a:rPr lang="en-US" dirty="0">
                <a:solidFill>
                  <a:srgbClr val="CC0000"/>
                </a:solidFill>
              </a:rPr>
              <a:t>: bad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hstack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BCDDC8D-EFE7-4C7F-A384-1D148FE2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60284"/>
            <a:ext cx="3048000" cy="2360705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8548994D-A661-4990-861A-AF659261EF41}"/>
              </a:ext>
            </a:extLst>
          </p:cNvPr>
          <p:cNvSpPr/>
          <p:nvPr/>
        </p:nvSpPr>
        <p:spPr bwMode="auto">
          <a:xfrm>
            <a:off x="3198223" y="5640636"/>
            <a:ext cx="1752600" cy="409244"/>
          </a:xfrm>
          <a:prstGeom prst="wedgeEllipseCallout">
            <a:avLst>
              <a:gd name="adj1" fmla="val -94106"/>
              <a:gd name="adj2" fmla="val 4368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Tuple or list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A4A2583-82E7-49C3-B6A4-8E01E9D4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984863"/>
            <a:ext cx="3600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Stacking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B04F8B-3ADC-4EF7-974D-DF630618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3" y="1447800"/>
            <a:ext cx="3251563" cy="148706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932E35C-0969-41D4-A6C8-5F58A013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74096"/>
            <a:ext cx="3925109" cy="20059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DF9CCB1-A68A-4406-8118-58CFA4CBA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" y="3429000"/>
            <a:ext cx="2937257" cy="148706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009ACDA-7EF4-4DC4-A84A-50591DE1D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3416715"/>
            <a:ext cx="2627750" cy="25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–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058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two arrays with 0…99 and add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array with all even numbers between 1000 and 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Crate 3 matrices of size 4x4: ones, zeros, random, diagonal of (5,6,7,8), and add them to a matrix. Print the Transpose of the matrix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Create an array of 1, 3, 5, …, 201, and reshape it to 10x10</a:t>
            </a:r>
          </a:p>
          <a:p>
            <a:pPr lvl="1"/>
            <a:r>
              <a:rPr lang="en-US" dirty="0"/>
              <a:t>Slice this array to get only the 4 middle elements</a:t>
            </a:r>
          </a:p>
          <a:p>
            <a:pPr lvl="1"/>
            <a:r>
              <a:rPr lang="en-US" dirty="0"/>
              <a:t>Print the sum of the rows	</a:t>
            </a:r>
          </a:p>
          <a:p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[2]–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05801"/>
            <a:ext cx="8229600" cy="4525963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dirty="0"/>
              <a:t>Create two arrays with 0…99 and add them</a:t>
            </a:r>
          </a:p>
          <a:p>
            <a:pPr marL="514350" indent="-514350">
              <a:buAutoNum type="arabicPeriod" startAt="6"/>
            </a:pPr>
            <a:r>
              <a:rPr lang="en-US" dirty="0"/>
              <a:t>Using broadcasting, multiple the array 0,1,…,99 by 100</a:t>
            </a:r>
          </a:p>
          <a:p>
            <a:pPr marL="514350" indent="-514350">
              <a:buAutoNum type="arabicPeriod" startAt="6"/>
            </a:pPr>
            <a:r>
              <a:rPr lang="en-US" dirty="0"/>
              <a:t>Create a random array with 100 elements, and count how many are bigger than 50</a:t>
            </a:r>
          </a:p>
          <a:p>
            <a:pPr marL="0" indent="0">
              <a:buNone/>
            </a:pPr>
            <a:r>
              <a:rPr lang="en-US" dirty="0"/>
              <a:t>9. Create two random arrays of 1000 elements and count how many equal elements there are 	</a:t>
            </a:r>
          </a:p>
          <a:p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09600" y="2210756"/>
            <a:ext cx="8229600" cy="1143000"/>
          </a:xfrm>
        </p:spPr>
        <p:txBody>
          <a:bodyPr/>
          <a:lstStyle/>
          <a:p>
            <a:r>
              <a:rPr lang="en-US" sz="6600" dirty="0"/>
              <a:t>Plotting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122" name="Picture 2" descr="matplotli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72592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../../_images/scatter_dem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7" y="4536342"/>
            <a:ext cx="2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../_images/path_patch_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5146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../../_images/errorbar_limi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0580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291977" y="4263056"/>
            <a:ext cx="4756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“A plot </a:t>
            </a:r>
            <a:r>
              <a:rPr lang="he-IL" sz="3200" dirty="0" err="1">
                <a:latin typeface="Agency FB" panose="020B0503020202020204" pitchFamily="34" charset="0"/>
              </a:rPr>
              <a:t>is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worth</a:t>
            </a:r>
            <a:r>
              <a:rPr lang="he-IL" sz="3200" dirty="0">
                <a:latin typeface="Agency FB" panose="020B0503020202020204" pitchFamily="34" charset="0"/>
              </a:rPr>
              <a:t> a </a:t>
            </a:r>
            <a:r>
              <a:rPr lang="he-IL" sz="3200" dirty="0" err="1">
                <a:latin typeface="Agency FB" panose="020B0503020202020204" pitchFamily="34" charset="0"/>
              </a:rPr>
              <a:t>thousand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words</a:t>
            </a:r>
            <a:r>
              <a:rPr lang="en-US" sz="3200" dirty="0">
                <a:latin typeface="Agency FB" panose="020B0503020202020204" pitchFamily="34" charset="0"/>
              </a:rPr>
              <a:t>"</a:t>
            </a:r>
            <a:endParaRPr lang="he-IL" sz="3200" dirty="0">
              <a:latin typeface="Agency FB" panose="020B0503020202020204" pitchFamily="34" charset="0"/>
            </a:endParaRPr>
          </a:p>
        </p:txBody>
      </p:sp>
      <p:pic>
        <p:nvPicPr>
          <p:cNvPr id="5130" name="Picture 10" descr="screensho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8784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3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dirty="0"/>
              <a:t> is a python 2D plotting library which produces publication quality figures in a variety of hardcopy formats and in an interactive manner.</a:t>
            </a:r>
          </a:p>
          <a:p>
            <a:r>
              <a:rPr lang="en-US" dirty="0"/>
              <a:t>You can generate plots, histograms, power spectra, bar charts, </a:t>
            </a:r>
            <a:r>
              <a:rPr lang="en-US" dirty="0" err="1"/>
              <a:t>errorcharts</a:t>
            </a:r>
            <a:r>
              <a:rPr lang="en-US" dirty="0"/>
              <a:t>, scatterplots, </a:t>
            </a:r>
            <a:r>
              <a:rPr lang="en-US" dirty="0" err="1"/>
              <a:t>etc</a:t>
            </a:r>
            <a:r>
              <a:rPr lang="en-US" dirty="0"/>
              <a:t>, with just a few lines of code. </a:t>
            </a:r>
          </a:p>
          <a:p>
            <a:r>
              <a:rPr lang="en-US" dirty="0"/>
              <a:t>Check this out: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3156854" y="4800600"/>
            <a:ext cx="4463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hlinkClick r:id="rId2"/>
              </a:rPr>
              <a:t>http://matplotlib.org/gallery.html</a:t>
            </a:r>
            <a:endParaRPr lang="en-US" sz="2400" dirty="0"/>
          </a:p>
          <a:p>
            <a:endParaRPr lang="he-IL" dirty="0"/>
          </a:p>
        </p:txBody>
      </p:sp>
      <p:pic>
        <p:nvPicPr>
          <p:cNvPr id="6" name="Picture 2" descr="matplotli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61" y="512191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creensho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95586"/>
            <a:ext cx="6233182" cy="1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9971" y="25256"/>
            <a:ext cx="8229600" cy="361363"/>
          </a:xfrm>
        </p:spPr>
        <p:txBody>
          <a:bodyPr/>
          <a:lstStyle/>
          <a:p>
            <a:r>
              <a:rPr lang="en-US" sz="2000" dirty="0"/>
              <a:t>Programming skills for data analysis are essential in the era of data explosion</a:t>
            </a:r>
            <a:endParaRPr lang="he-IL" sz="2000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" y="386619"/>
            <a:ext cx="9153698" cy="6471381"/>
          </a:xfr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 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176CAF7-9C15-4835-8466-2363DAAC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72" y="3428999"/>
            <a:ext cx="4861134" cy="318733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9FFBF66-6A60-45C4-9BD2-B52DC3F0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576"/>
            <a:ext cx="6882380" cy="17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7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line styles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1DE8AF-2B47-43E2-9E31-03A7439E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14475"/>
            <a:ext cx="7375667" cy="22193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0E02BA3-D845-4AD7-80D2-E00BCF4A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05150"/>
            <a:ext cx="54483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Sin and Cos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24247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matplotlib.pyplot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plt</a:t>
            </a: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numpy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np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x = </a:t>
            </a:r>
            <a:r>
              <a:rPr lang="en-US" sz="2800" dirty="0" err="1">
                <a:latin typeface="+mn-lt"/>
              </a:rPr>
              <a:t>np.linspace</a:t>
            </a:r>
            <a:r>
              <a:rPr lang="en-US" sz="2800" dirty="0">
                <a:latin typeface="+mn-lt"/>
              </a:rPr>
              <a:t>(-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y, z = </a:t>
            </a:r>
            <a:r>
              <a:rPr lang="en-US" sz="2800" dirty="0" err="1">
                <a:latin typeface="+mn-lt"/>
              </a:rPr>
              <a:t>np.</a:t>
            </a:r>
            <a:r>
              <a:rPr lang="en-US" sz="2800" b="1" dirty="0" err="1">
                <a:latin typeface="+mn-lt"/>
              </a:rPr>
              <a:t>cos</a:t>
            </a:r>
            <a:r>
              <a:rPr lang="en-US" sz="2800" dirty="0">
                <a:latin typeface="+mn-lt"/>
              </a:rPr>
              <a:t>(x), </a:t>
            </a:r>
            <a:r>
              <a:rPr lang="en-US" sz="2800" dirty="0" err="1">
                <a:latin typeface="+mn-lt"/>
              </a:rPr>
              <a:t>np.</a:t>
            </a:r>
            <a:r>
              <a:rPr lang="en-US" sz="2800" b="1" dirty="0" err="1">
                <a:latin typeface="+mn-lt"/>
              </a:rPr>
              <a:t>sin</a:t>
            </a:r>
            <a:r>
              <a:rPr lang="en-US" sz="2800" dirty="0">
                <a:latin typeface="+mn-lt"/>
              </a:rPr>
              <a:t>(x)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y, color = 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'green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z, color = </a:t>
            </a:r>
            <a:r>
              <a:rPr lang="en-US" sz="2800" b="1" dirty="0">
                <a:solidFill>
                  <a:srgbClr val="0070C0"/>
                </a:solidFill>
                <a:latin typeface="+mn-lt"/>
              </a:rPr>
              <a:t>'blue'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plt.show</a:t>
            </a:r>
            <a:r>
              <a:rPr lang="en-US" sz="2800" dirty="0">
                <a:latin typeface="+mn-lt"/>
              </a:rPr>
              <a:t>()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6FD9BA8-C5C3-424C-A4BC-B3225142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551736"/>
            <a:ext cx="50577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2b- Sin and Cos with </a:t>
            </a:r>
            <a:r>
              <a:rPr lang="en-US" dirty="0">
                <a:solidFill>
                  <a:srgbClr val="0070C0"/>
                </a:solidFill>
              </a:rPr>
              <a:t>Style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BF70EDA-A989-470A-9443-181BFD7C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" y="1315630"/>
            <a:ext cx="6488425" cy="277336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8D1F7D-2C9A-4719-8B40-97E5091E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557492"/>
            <a:ext cx="5011783" cy="324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Axes in same Figure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1626487-10BC-4609-9724-94CCCD59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417638"/>
            <a:ext cx="7956222" cy="21201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83435C3-89D9-4312-85EE-D5DE2B34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3821951"/>
            <a:ext cx="4696097" cy="28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652" y="228600"/>
            <a:ext cx="3429000" cy="1143000"/>
          </a:xfrm>
        </p:spPr>
        <p:txBody>
          <a:bodyPr/>
          <a:lstStyle/>
          <a:p>
            <a:r>
              <a:rPr lang="en-US" dirty="0"/>
              <a:t>Result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424A06-1AFD-4450-AC45-B1387D09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7" y="2834641"/>
            <a:ext cx="6321305" cy="418598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4BE3A36-6E3E-4EDC-BFF1-3C1183EB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5044"/>
            <a:ext cx="4191000" cy="2505489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E9F6E974-B2E2-4A70-8FBA-705B598EF0A0}"/>
              </a:ext>
            </a:extLst>
          </p:cNvPr>
          <p:cNvSpPr/>
          <p:nvPr/>
        </p:nvSpPr>
        <p:spPr bwMode="auto">
          <a:xfrm>
            <a:off x="1028701" y="2867298"/>
            <a:ext cx="2133600" cy="838200"/>
          </a:xfrm>
          <a:prstGeom prst="wedgeEllipseCallout">
            <a:avLst>
              <a:gd name="adj1" fmla="val 54057"/>
              <a:gd name="adj2" fmla="val 5771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X as a function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Of Y...</a:t>
            </a:r>
          </a:p>
        </p:txBody>
      </p:sp>
    </p:spTree>
    <p:extLst>
      <p:ext uri="{BB962C8B-B14F-4D97-AF65-F5344CB8AC3E}">
        <p14:creationId xmlns:p14="http://schemas.microsoft.com/office/powerpoint/2010/main" val="2426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 &amp; Labels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5B2BA55-3151-49D3-8D33-C7D58778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684"/>
            <a:ext cx="5380089" cy="220948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F285C9-2B4A-4907-9955-7340FD3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49313"/>
            <a:ext cx="5791039" cy="3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Annotating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D345982-37B6-4039-9723-3537178E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8" y="1600200"/>
            <a:ext cx="8327511" cy="51448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7F337B5-C8BA-4DA3-8C1F-BD298AD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54287"/>
            <a:ext cx="5791200" cy="4029075"/>
          </a:xfrm>
          <a:prstGeom prst="rect">
            <a:avLst/>
          </a:prstGeom>
        </p:spPr>
      </p:pic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773F74C5-C839-4C82-8E64-BF3861E50A84}"/>
              </a:ext>
            </a:extLst>
          </p:cNvPr>
          <p:cNvSpPr/>
          <p:nvPr/>
        </p:nvSpPr>
        <p:spPr bwMode="auto">
          <a:xfrm>
            <a:off x="359288" y="427038"/>
            <a:ext cx="2133600" cy="838200"/>
          </a:xfrm>
          <a:prstGeom prst="wedgeEllipseCallout">
            <a:avLst>
              <a:gd name="adj1" fmla="val 43649"/>
              <a:gd name="adj2" fmla="val 74855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Values on Axes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6" y="1600200"/>
            <a:ext cx="9027334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40" y="2575242"/>
            <a:ext cx="5852160" cy="39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Figure size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ED3A7A-DE83-455D-B002-48BBA117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767070" cy="21717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0AA8D4E-D97C-47F0-81F6-174CCB5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50821"/>
            <a:ext cx="4352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Figure size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9AB9D6F-562E-4E6B-98B3-A9B6839E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" y="1676400"/>
            <a:ext cx="75499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5068CF-EF0A-4412-A16C-81A391C3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767584-E11B-4F1F-AA0E-21524368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679D78-DCA0-4113-86EC-24B37817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30" name="Picture 6" descr="http://www.ibmbigdatahub.com/sites/default/files/infographic_file/4-Vs-of-big-data.jpg">
            <a:extLst>
              <a:ext uri="{FF2B5EF4-FFF2-40B4-BE49-F238E27FC236}">
                <a16:creationId xmlns:a16="http://schemas.microsoft.com/office/drawing/2014/main" id="{53D1D262-D9FA-4EC6-99B1-56AE6009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75481"/>
            <a:ext cx="8963135" cy="55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24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Figures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8D5A7C6-973F-416B-8EB7-9618BB3B914D}"/>
              </a:ext>
            </a:extLst>
          </p:cNvPr>
          <p:cNvSpPr/>
          <p:nvPr/>
        </p:nvSpPr>
        <p:spPr>
          <a:xfrm>
            <a:off x="489857" y="1569238"/>
            <a:ext cx="674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Multiple picture formats supported, including </a:t>
            </a:r>
            <a:r>
              <a:rPr lang="en-US" sz="2400" b="1" dirty="0"/>
              <a:t>PDF</a:t>
            </a:r>
            <a:endParaRPr lang="en-US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19775F1-71E1-477E-B533-848B6A6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9" y="2560637"/>
            <a:ext cx="5588831" cy="13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2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Some Useful Plots: </a:t>
            </a:r>
            <a:r>
              <a:rPr lang="en-US" b="1" dirty="0"/>
              <a:t>Scatter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473857D-DDB5-4274-929D-D6CF1A20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3795712"/>
            <a:ext cx="474345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6" y="914400"/>
            <a:ext cx="5943600" cy="28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Plots: </a:t>
            </a:r>
            <a:r>
              <a:rPr lang="en-US" b="1" dirty="0"/>
              <a:t>Histogram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C7CE610-2034-4162-AF1A-15CD9756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2" y="2868887"/>
            <a:ext cx="8461358" cy="229620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Generate 100 values from Normal distribution (with </a:t>
            </a:r>
            <a:r>
              <a:rPr lang="en-US" sz="2000" b="1" dirty="0" err="1"/>
              <a:t>randn</a:t>
            </a:r>
            <a:r>
              <a:rPr lang="en-US" sz="2000" b="1" dirty="0"/>
              <a:t>)</a:t>
            </a:r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/>
              <a:t>Insert them into 10 bins and plot</a:t>
            </a:r>
          </a:p>
          <a:p>
            <a:pPr algn="l" rtl="0"/>
            <a:endParaRPr lang="en-US" sz="2000" dirty="0"/>
          </a:p>
        </p:txBody>
      </p:sp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776543C5-E7EA-403F-B881-275369795C6E}"/>
              </a:ext>
            </a:extLst>
          </p:cNvPr>
          <p:cNvSpPr/>
          <p:nvPr/>
        </p:nvSpPr>
        <p:spPr bwMode="auto">
          <a:xfrm>
            <a:off x="5257800" y="2091354"/>
            <a:ext cx="2133600" cy="838200"/>
          </a:xfrm>
          <a:prstGeom prst="wedgeEllipseCallout">
            <a:avLst>
              <a:gd name="adj1" fmla="val -81249"/>
              <a:gd name="adj2" fmla="val -20210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Remember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bucket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2941"/>
            <a:ext cx="4187952" cy="28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4572000" cy="31555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26063"/>
            <a:ext cx="4572000" cy="3074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</a:t>
            </a:r>
            <a:r>
              <a:rPr lang="en-US" dirty="0"/>
              <a:t>more bins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Same values – 50 bins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CB12A69-4385-48DE-805C-41EDCFE1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2240113"/>
            <a:ext cx="4953000" cy="660400"/>
          </a:xfrm>
          <a:prstGeom prst="rect">
            <a:avLst/>
          </a:prstGeom>
        </p:spPr>
      </p:pic>
      <p:sp>
        <p:nvSpPr>
          <p:cNvPr id="11" name="הסבר אליפטי 27">
            <a:extLst>
              <a:ext uri="{FF2B5EF4-FFF2-40B4-BE49-F238E27FC236}">
                <a16:creationId xmlns:a16="http://schemas.microsoft.com/office/drawing/2014/main" id="{C42FC10A-9947-43C0-AEAE-7DCE216425F7}"/>
              </a:ext>
            </a:extLst>
          </p:cNvPr>
          <p:cNvSpPr/>
          <p:nvPr/>
        </p:nvSpPr>
        <p:spPr bwMode="auto">
          <a:xfrm>
            <a:off x="6934200" y="2909495"/>
            <a:ext cx="1371600" cy="371059"/>
          </a:xfrm>
          <a:prstGeom prst="wedgeEllipseCallout">
            <a:avLst>
              <a:gd name="adj1" fmla="val -82201"/>
              <a:gd name="adj2" fmla="val 131168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10 bins</a:t>
            </a:r>
          </a:p>
        </p:txBody>
      </p:sp>
      <p:sp>
        <p:nvSpPr>
          <p:cNvPr id="12" name="הסבר אליפטי 27">
            <a:extLst>
              <a:ext uri="{FF2B5EF4-FFF2-40B4-BE49-F238E27FC236}">
                <a16:creationId xmlns:a16="http://schemas.microsoft.com/office/drawing/2014/main" id="{990D3FEB-945C-4BCE-9026-E10B7E699BBB}"/>
              </a:ext>
            </a:extLst>
          </p:cNvPr>
          <p:cNvSpPr/>
          <p:nvPr/>
        </p:nvSpPr>
        <p:spPr bwMode="auto">
          <a:xfrm>
            <a:off x="3211286" y="2862815"/>
            <a:ext cx="1371600" cy="371059"/>
          </a:xfrm>
          <a:prstGeom prst="wedgeEllipseCallout">
            <a:avLst>
              <a:gd name="adj1" fmla="val -82201"/>
              <a:gd name="adj2" fmla="val 131168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50 bins</a:t>
            </a:r>
          </a:p>
        </p:txBody>
      </p:sp>
    </p:spTree>
    <p:extLst>
      <p:ext uri="{BB962C8B-B14F-4D97-AF65-F5344CB8AC3E}">
        <p14:creationId xmlns:p14="http://schemas.microsoft.com/office/powerpoint/2010/main" val="33652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–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0580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array with the values 0,1,2,…,49,50,49,…,2,1 and plot it:</a:t>
            </a:r>
          </a:p>
          <a:p>
            <a:pPr marL="914400" lvl="1" indent="-514350"/>
            <a:r>
              <a:rPr lang="en-US" dirty="0"/>
              <a:t>As a graph</a:t>
            </a:r>
          </a:p>
          <a:p>
            <a:pPr marL="914400" lvl="1" indent="-514350"/>
            <a:r>
              <a:rPr lang="en-US" dirty="0"/>
              <a:t>As a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function sin(x)+2*cos(y) </a:t>
            </a:r>
            <a:r>
              <a:rPr lang="en-US" dirty="0" err="1"/>
              <a:t>netween</a:t>
            </a:r>
            <a:r>
              <a:rPr lang="en-US" dirty="0"/>
              <a:t> -2*pi and +2*pi. Use </a:t>
            </a:r>
            <a:r>
              <a:rPr lang="en-US" dirty="0" err="1"/>
              <a:t>linspace</a:t>
            </a:r>
            <a:endParaRPr lang="en-US" dirty="0"/>
          </a:p>
          <a:p>
            <a:pPr marL="914400" lvl="1" indent="-514350"/>
            <a:r>
              <a:rPr lang="en-US" dirty="0"/>
              <a:t>Save the image</a:t>
            </a:r>
          </a:p>
          <a:p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228600" y="3155211"/>
            <a:ext cx="751114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Need to define 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Imports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Figure with 3d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X and Y, Z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Surface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Optional: Colors for surface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8C7101-1A1F-4E78-9885-7659CAF9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63" y="1411107"/>
            <a:ext cx="49443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1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Data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6E7C244-55A6-4F92-AF00-834A12BD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89573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8733A48-FE64-4365-8DAC-DFA917E4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2105"/>
            <a:ext cx="5448116" cy="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meshgrid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C8BB4D-6A40-48FF-9FC1-F18FBE34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" y="1219200"/>
            <a:ext cx="8380952" cy="5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9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meshgrid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63A553E-AA68-4694-B6E5-D1128289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6" y="1417638"/>
            <a:ext cx="7809524" cy="7492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BCFC4FD-944B-4903-8292-A82FF7A8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86" y="2461790"/>
            <a:ext cx="6311111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imports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367DA2E-F0E0-49B7-BD90-61436FE0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1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 scientific computing</a:t>
            </a:r>
            <a:r>
              <a:rPr lang="en-US" b="1" dirty="0"/>
              <a:t>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</a:p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using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Example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4" y="3718719"/>
            <a:ext cx="22819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Num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90789"/>
            <a:ext cx="2815335" cy="954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Image result for big data">
            <a:extLst>
              <a:ext uri="{FF2B5EF4-FFF2-40B4-BE49-F238E27FC236}">
                <a16:creationId xmlns:a16="http://schemas.microsoft.com/office/drawing/2014/main" id="{1385C968-55C0-40A5-A3D2-E112CCC7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83" y="3665668"/>
            <a:ext cx="3377129" cy="28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13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data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7047092-BD6E-493D-94FB-E529FAAC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34834"/>
            <a:ext cx="5465316" cy="2051365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B0D8D3A0-C361-4CEE-A6E5-81A20556BD41}"/>
              </a:ext>
            </a:extLst>
          </p:cNvPr>
          <p:cNvSpPr/>
          <p:nvPr/>
        </p:nvSpPr>
        <p:spPr>
          <a:xfrm>
            <a:off x="489856" y="4701810"/>
            <a:ext cx="7511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Z = sin ( sqrt ( x^2  + y^2) 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2635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surface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A3B041-CA5E-4E2B-AA6A-D3369A5F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63920"/>
            <a:ext cx="816507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2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colorbar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3275A2-C5EA-4474-875E-E697B1B7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13390"/>
            <a:ext cx="6349206" cy="71111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755CD60-7F7C-437A-9B90-5A740A7C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32" y="800418"/>
            <a:ext cx="214146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3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– final plot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C31F9C-CAEF-46D9-8106-0B323EDF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9" y="1882180"/>
            <a:ext cx="2444931" cy="4208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14F5043-4E44-43BA-8112-48F9FE9B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4" y="2461790"/>
            <a:ext cx="49443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8519" y="4572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data analysis using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medical data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66AE7B97-14D1-4C19-A167-C92E7E0C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" y="0"/>
            <a:ext cx="6172200" cy="4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64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analysis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file inflammation-01.csv </a:t>
            </a:r>
          </a:p>
          <a:p>
            <a:pPr lvl="1"/>
            <a:r>
              <a:rPr lang="en-US" dirty="0"/>
              <a:t>(download the lecture’s code)</a:t>
            </a:r>
          </a:p>
          <a:p>
            <a:r>
              <a:rPr lang="en-US" dirty="0"/>
              <a:t>Tables as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SV files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Each row holds the same number of columns</a:t>
            </a:r>
          </a:p>
          <a:p>
            <a:pPr lvl="1"/>
            <a:r>
              <a:rPr lang="en-US" dirty="0"/>
              <a:t>Values are separated by </a:t>
            </a:r>
            <a:r>
              <a:rPr lang="en-US" b="1" dirty="0">
                <a:solidFill>
                  <a:srgbClr val="FF0000"/>
                </a:solidFill>
              </a:rPr>
              <a:t>commas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953000"/>
            <a:ext cx="7258050" cy="119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analysis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the file inflammation-01.csv</a:t>
            </a:r>
          </a:p>
          <a:p>
            <a:r>
              <a:rPr lang="en-US" sz="2800" dirty="0"/>
              <a:t>The data: inflammation level in patients after a treatment (CSV) format</a:t>
            </a:r>
          </a:p>
          <a:p>
            <a:pPr lvl="1"/>
            <a:r>
              <a:rPr lang="en-US" sz="2400" dirty="0"/>
              <a:t>Each row holds information for a single patient</a:t>
            </a:r>
          </a:p>
          <a:p>
            <a:pPr lvl="1"/>
            <a:r>
              <a:rPr lang="en-US" sz="2400" dirty="0"/>
              <a:t>The columns represent successive days. </a:t>
            </a:r>
          </a:p>
          <a:p>
            <a:pPr lvl="1"/>
            <a:r>
              <a:rPr lang="en-US" sz="2400" dirty="0"/>
              <a:t>The first few lines in the file: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180868"/>
            <a:ext cx="6496050" cy="106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>
            <a:off x="1371600" y="5180868"/>
            <a:ext cx="0" cy="1066800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5333268"/>
            <a:ext cx="1066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Patients</a:t>
            </a:r>
            <a:endParaRPr lang="he-IL" sz="16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600200" y="4953000"/>
            <a:ext cx="5943600" cy="0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0" y="4572000"/>
            <a:ext cx="1066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Days</a:t>
            </a:r>
            <a:endParaRPr lang="he-IL" sz="1600" dirty="0"/>
          </a:p>
        </p:txBody>
      </p:sp>
      <p:pic>
        <p:nvPicPr>
          <p:cNvPr id="2050" name="Picture 2" descr="https://www.womentowomen.com/wp-content/uploads/2013/10/Woman-Lab-Technic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0480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 using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1475"/>
              </p:ext>
            </p:extLst>
          </p:nvPr>
        </p:nvGraphicFramePr>
        <p:xfrm>
          <a:off x="990600" y="1447800"/>
          <a:ext cx="5410200" cy="4064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53474" marR="53474" marT="26737" marB="2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29CD1080-756D-46A1-B7B1-5DDA8AE3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" y="1516565"/>
            <a:ext cx="6069841" cy="402539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data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447800"/>
          <a:ext cx="5410200" cy="4064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53474" marR="53474" marT="26737" marB="2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945C44D8-9FB4-4E5E-A4A7-8DB92503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08" y="1930587"/>
            <a:ext cx="6526984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first and last 10 days</a:t>
            </a:r>
          </a:p>
          <a:p>
            <a:r>
              <a:rPr lang="en-US" dirty="0"/>
              <a:t>Plot the average, min, and max inflammation score per day</a:t>
            </a:r>
          </a:p>
          <a:p>
            <a:r>
              <a:rPr lang="en-US" dirty="0"/>
              <a:t>Find the patient with the largest sum of </a:t>
            </a:r>
            <a:r>
              <a:rPr lang="en-US" dirty="0" err="1"/>
              <a:t>inflamations</a:t>
            </a:r>
            <a:endParaRPr lang="en-US" dirty="0"/>
          </a:p>
          <a:p>
            <a:r>
              <a:rPr lang="en-US" dirty="0"/>
              <a:t>Find the patient who was sick (value&gt;= 5) for the longest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C000"/>
                </a:solidFill>
              </a:rPr>
              <a:t>SciPy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 for scientific computing that provide fast pre-compiled mathematical and numerical functions.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Num</a:t>
            </a:r>
            <a:r>
              <a:rPr lang="en-US" dirty="0"/>
              <a:t>eric </a:t>
            </a:r>
            <a:r>
              <a:rPr lang="en-US" dirty="0">
                <a:solidFill>
                  <a:srgbClr val="00B0F0"/>
                </a:solidFill>
              </a:rPr>
              <a:t>Py</a:t>
            </a:r>
            <a:r>
              <a:rPr lang="en-US" dirty="0"/>
              <a:t>thon) - good for manipulating large arrays and matrices of numeric data.</a:t>
            </a:r>
          </a:p>
          <a:p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Sci</a:t>
            </a:r>
            <a:r>
              <a:rPr lang="en-US" dirty="0"/>
              <a:t>entific </a:t>
            </a:r>
            <a:r>
              <a:rPr lang="en-US" dirty="0">
                <a:solidFill>
                  <a:srgbClr val="FFC000"/>
                </a:solidFill>
              </a:rPr>
              <a:t>Py</a:t>
            </a:r>
            <a:r>
              <a:rPr lang="en-US" dirty="0"/>
              <a:t>thon) - extends </a:t>
            </a:r>
            <a:r>
              <a:rPr lang="en-US" dirty="0">
                <a:solidFill>
                  <a:srgbClr val="00B0F0"/>
                </a:solidFill>
              </a:rPr>
              <a:t>NumPy</a:t>
            </a:r>
            <a:r>
              <a:rPr lang="en-US" dirty="0"/>
              <a:t> with  many useful algorithms, e.g.: </a:t>
            </a:r>
          </a:p>
          <a:p>
            <a:pPr lvl="1"/>
            <a:r>
              <a:rPr lang="en-US" dirty="0"/>
              <a:t>minimization, regression, and other math techniques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trimming and plots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23775"/>
              </p:ext>
            </p:extLst>
          </p:nvPr>
        </p:nvGraphicFramePr>
        <p:xfrm>
          <a:off x="914400" y="1676400"/>
          <a:ext cx="6096000" cy="118872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DC143C"/>
                          </a:solidFill>
                        </a:rPr>
                        <a:t># remove the 10 first and last days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n,m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data.shape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data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data[:,10:(m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-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 dirty="0"/>
                        <a:t>)]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3352800"/>
            <a:ext cx="678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How can we get the average/min/max of each day?</a:t>
            </a:r>
            <a:endParaRPr lang="he-IL" dirty="0"/>
          </a:p>
        </p:txBody>
      </p:sp>
      <p:sp>
        <p:nvSpPr>
          <p:cNvPr id="100354" name="AutoShape 2" descr="axis example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0356" name="AutoShape 4" descr="axis example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86200"/>
            <a:ext cx="4876800" cy="254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Removing first and last 10 days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49263"/>
            <a:ext cx="8321040" cy="46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Inflammation values per day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06456"/>
              </p:ext>
            </p:extLst>
          </p:nvPr>
        </p:nvGraphicFramePr>
        <p:xfrm>
          <a:off x="381000" y="1570269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9390310C-5F80-4641-86C5-8D669ED4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952"/>
            <a:ext cx="5879365" cy="260317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2543700-D4FC-4FFC-93BF-F2E375F6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184208"/>
            <a:ext cx="5587178" cy="3667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scientific computing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library for math</a:t>
            </a:r>
          </a:p>
          <a:p>
            <a:r>
              <a:rPr lang="en-US" dirty="0"/>
              <a:t>Matplotlib – Library for plotting graphs</a:t>
            </a:r>
          </a:p>
          <a:p>
            <a:r>
              <a:rPr lang="en-US" dirty="0"/>
              <a:t>Used for data analysis</a:t>
            </a:r>
          </a:p>
          <a:p>
            <a:r>
              <a:rPr lang="en-US" dirty="0"/>
              <a:t>We will return to these libraries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are open-source, and therefore provide a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alternative.</a:t>
            </a:r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widely used, but expensive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are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opular among scientists &amp; researchers applying math to large datasets.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more here: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hlinkClick r:id="rId2"/>
              </a:rPr>
              <a:t>http://docs.scipy.org/doc/numpy/reference/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required modules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in Anaconda.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need to import at the beginning of your 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מלבן 6"/>
          <p:cNvSpPr/>
          <p:nvPr/>
        </p:nvSpPr>
        <p:spPr>
          <a:xfrm>
            <a:off x="1447800" y="50292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import </a:t>
            </a:r>
            <a:r>
              <a:rPr lang="he-IL" sz="2800" dirty="0">
                <a:solidFill>
                  <a:srgbClr val="FF0000"/>
                </a:solidFill>
              </a:rPr>
              <a:t>numpy </a:t>
            </a:r>
            <a:r>
              <a:rPr lang="he-IL" sz="2800" dirty="0">
                <a:solidFill>
                  <a:srgbClr val="0070C0"/>
                </a:solidFill>
              </a:rPr>
              <a:t>as</a:t>
            </a:r>
            <a:r>
              <a:rPr lang="he-IL" sz="2800" dirty="0">
                <a:solidFill>
                  <a:srgbClr val="FF0000"/>
                </a:solidFill>
              </a:rPr>
              <a:t> np</a:t>
            </a:r>
            <a:r>
              <a:rPr lang="he-IL" sz="2800" dirty="0"/>
              <a:t>, matplotlib, scipy 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95800" y="5638800"/>
            <a:ext cx="609600" cy="457200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הסבר אליפטי 27">
            <a:extLst>
              <a:ext uri="{FF2B5EF4-FFF2-40B4-BE49-F238E27FC236}">
                <a16:creationId xmlns:a16="http://schemas.microsoft.com/office/drawing/2014/main" id="{18F66379-7FA3-4268-B8DE-A4059817015B}"/>
              </a:ext>
            </a:extLst>
          </p:cNvPr>
          <p:cNvSpPr/>
          <p:nvPr/>
        </p:nvSpPr>
        <p:spPr bwMode="auto">
          <a:xfrm>
            <a:off x="5257800" y="5661818"/>
            <a:ext cx="1028700" cy="601663"/>
          </a:xfrm>
          <a:prstGeom prst="wedgeEllipseCallout">
            <a:avLst>
              <a:gd name="adj1" fmla="val -103956"/>
              <a:gd name="adj2" fmla="val -6534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50287</TotalTime>
  <Words>2543</Words>
  <Application>Microsoft Office PowerPoint</Application>
  <PresentationFormat>‫הצגה על המסך (4:3)</PresentationFormat>
  <Paragraphs>518</Paragraphs>
  <Slides>73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73</vt:i4>
      </vt:variant>
    </vt:vector>
  </HeadingPairs>
  <TitlesOfParts>
    <vt:vector size="83" baseType="lpstr">
      <vt:lpstr>Agency FB</vt:lpstr>
      <vt:lpstr>Aharoni</vt:lpstr>
      <vt:lpstr>Arial</vt:lpstr>
      <vt:lpstr>Arial Narrow</vt:lpstr>
      <vt:lpstr>Open Sans</vt:lpstr>
      <vt:lpstr>Times New Roman</vt:lpstr>
      <vt:lpstr>Times New Roman (Hebrew)</vt:lpstr>
      <vt:lpstr>Wingdings</vt:lpstr>
      <vt:lpstr>Default Design</vt:lpstr>
      <vt:lpstr>Custom Design</vt:lpstr>
      <vt:lpstr>The Big Data Revolution</vt:lpstr>
      <vt:lpstr>The Big Data Revolution is the result of great advancements in 4 areas:</vt:lpstr>
      <vt:lpstr>מצגת של PowerPoint‏</vt:lpstr>
      <vt:lpstr>Programming skills for data analysis are essential in the era of data explosion</vt:lpstr>
      <vt:lpstr>מצגת של PowerPoint‏</vt:lpstr>
      <vt:lpstr>Lecture plan: scientific computing </vt:lpstr>
      <vt:lpstr>NumPy and SciPy</vt:lpstr>
      <vt:lpstr>NumPy and SciPy</vt:lpstr>
      <vt:lpstr>Importing the required modules</vt:lpstr>
      <vt:lpstr>NumPy’s main object is the Array</vt:lpstr>
      <vt:lpstr>Python list vs. NumPy’s Array</vt:lpstr>
      <vt:lpstr>The Array object - Creation</vt:lpstr>
      <vt:lpstr>Creating an array of zeros or ones</vt:lpstr>
      <vt:lpstr>Creating arrays containing number sequences</vt:lpstr>
      <vt:lpstr>More array operations</vt:lpstr>
      <vt:lpstr>Array – Attributes &amp; Methods</vt:lpstr>
      <vt:lpstr>Reshaping an Array</vt:lpstr>
      <vt:lpstr>Creating an Array of a specific type</vt:lpstr>
      <vt:lpstr>Types of np arrays</vt:lpstr>
      <vt:lpstr>Indexing and slicing: similar to lists</vt:lpstr>
      <vt:lpstr>Indexing and slicing: matrices</vt:lpstr>
      <vt:lpstr>Indexing and slicing: matrices</vt:lpstr>
      <vt:lpstr>Reductions: Sum</vt:lpstr>
      <vt:lpstr>Sorting along an axis</vt:lpstr>
      <vt:lpstr>Array Arithmetic</vt:lpstr>
      <vt:lpstr>Broadcasting</vt:lpstr>
      <vt:lpstr>Broadcasting</vt:lpstr>
      <vt:lpstr>Broadcasting</vt:lpstr>
      <vt:lpstr>Comparisons and Boolean operations</vt:lpstr>
      <vt:lpstr>Comparisons and Boolean operations</vt:lpstr>
      <vt:lpstr>Applying a logical operation to an Array</vt:lpstr>
      <vt:lpstr>Using logic for indexing</vt:lpstr>
      <vt:lpstr>Indexing with a list</vt:lpstr>
      <vt:lpstr>Array stacking</vt:lpstr>
      <vt:lpstr>Vertical Stacking</vt:lpstr>
      <vt:lpstr>Exercises – with Numpy</vt:lpstr>
      <vt:lpstr>Exercises [2]– with Numpy</vt:lpstr>
      <vt:lpstr>Plotting</vt:lpstr>
      <vt:lpstr>מצגת של PowerPoint‏</vt:lpstr>
      <vt:lpstr>Example 1</vt:lpstr>
      <vt:lpstr>Different line styles</vt:lpstr>
      <vt:lpstr>Example 2 – Sin and Cos</vt:lpstr>
      <vt:lpstr>Example 2b- Sin and Cos with Style</vt:lpstr>
      <vt:lpstr>Multiple Axes in same Figure</vt:lpstr>
      <vt:lpstr>Result</vt:lpstr>
      <vt:lpstr>Legends &amp; Labels</vt:lpstr>
      <vt:lpstr>Annotating</vt:lpstr>
      <vt:lpstr>Controlling Figure size</vt:lpstr>
      <vt:lpstr>Controlling Figure size</vt:lpstr>
      <vt:lpstr>Saving Figures</vt:lpstr>
      <vt:lpstr>Some Useful Plots: Scatter</vt:lpstr>
      <vt:lpstr>Some Useful Plots: Histogram</vt:lpstr>
      <vt:lpstr>Histogram – more bins</vt:lpstr>
      <vt:lpstr>Exercises – with Numpy</vt:lpstr>
      <vt:lpstr>3D Plots</vt:lpstr>
      <vt:lpstr>3D Plots - Data</vt:lpstr>
      <vt:lpstr>3D Plots - meshgrid</vt:lpstr>
      <vt:lpstr>3D Plots - meshgrid</vt:lpstr>
      <vt:lpstr>3D Plots - imports</vt:lpstr>
      <vt:lpstr>3D Plots - data</vt:lpstr>
      <vt:lpstr>3D Plots - surface</vt:lpstr>
      <vt:lpstr>3D Plots - colorbar</vt:lpstr>
      <vt:lpstr>3D Plots – final plot</vt:lpstr>
      <vt:lpstr>Example:  Simple data analysis using Numpy Processing medical data</vt:lpstr>
      <vt:lpstr>Real data analysis example</vt:lpstr>
      <vt:lpstr>Real data analysis example</vt:lpstr>
      <vt:lpstr>Reading the data using NumPy</vt:lpstr>
      <vt:lpstr>Properties of the data</vt:lpstr>
      <vt:lpstr>Tasks</vt:lpstr>
      <vt:lpstr>Data trimming and plots</vt:lpstr>
      <vt:lpstr>Removing first and last 10 days</vt:lpstr>
      <vt:lpstr>Inflammation values per day</vt:lpstr>
      <vt:lpstr>Summary: scientific computing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</dc:title>
  <dc:creator>odersky</dc:creator>
  <cp:keywords>Python Programming for Engineers - Lesson 11</cp:keywords>
  <cp:lastModifiedBy>Ami Hauptman</cp:lastModifiedBy>
  <cp:revision>2073</cp:revision>
  <dcterms:created xsi:type="dcterms:W3CDTF">2007-03-25T12:09:30Z</dcterms:created>
  <dcterms:modified xsi:type="dcterms:W3CDTF">2019-11-01T01:58:55Z</dcterms:modified>
</cp:coreProperties>
</file>