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6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80B70-B10A-4C8C-BC04-5E65B035A8F6}" v="10" dt="2024-10-29T15:04:58.826"/>
  </p1510:revLst>
</p1510:revInfo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/>
    <p:restoredTop sz="94682"/>
  </p:normalViewPr>
  <p:slideViewPr>
    <p:cSldViewPr snapToGrid="0">
      <p:cViewPr>
        <p:scale>
          <a:sx n="100" d="100"/>
          <a:sy n="100" d="100"/>
        </p:scale>
        <p:origin x="-312" y="-768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Presented by: Amiksha Ghaghada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Presented by: Amiksha Ghaghada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Presented by: Amiksha Ghaghada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Presented by: Amiksha Ghaghada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Presented by: Amiksha Ghaghada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Presented by: Amiksha Ghaghada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Presented by: Amiksha Ghaghada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Presented by: Amiksha Ghaghada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Presented by: Amiksha Ghaghada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917E-922A-1054-6306-D37C378F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77" y="841248"/>
            <a:ext cx="11872395" cy="557784"/>
          </a:xfrm>
        </p:spPr>
        <p:txBody>
          <a:bodyPr/>
          <a:lstStyle/>
          <a:p>
            <a:pPr marL="514350" indent="-514350">
              <a:buFont typeface="Wingdings"/>
              <a:buChar char="Ø"/>
            </a:pPr>
            <a:r>
              <a:rPr lang="en-US" sz="4400" dirty="0">
                <a:ea typeface="+mj-lt"/>
                <a:cs typeface="+mj-lt"/>
              </a:rPr>
              <a:t>Understanding Corporate Culture</a:t>
            </a:r>
            <a:br>
              <a:rPr lang="en-US" sz="4400" dirty="0">
                <a:ea typeface="+mj-lt"/>
                <a:cs typeface="+mj-lt"/>
              </a:rPr>
            </a:br>
            <a:br>
              <a:rPr lang="en-US" sz="4400" dirty="0">
                <a:ea typeface="+mj-lt"/>
                <a:cs typeface="+mj-lt"/>
              </a:rPr>
            </a:br>
            <a:r>
              <a:rPr lang="en-US" sz="3500" b="0" dirty="0">
                <a:ea typeface="+mj-lt"/>
                <a:cs typeface="+mj-lt"/>
              </a:rPr>
              <a:t>Shaping the Values, Vision, and Success of Our Organization</a:t>
            </a:r>
            <a:br>
              <a:rPr lang="en-US" sz="3500" b="0" dirty="0">
                <a:ea typeface="+mj-lt"/>
                <a:cs typeface="+mj-lt"/>
              </a:rPr>
            </a:br>
            <a:br>
              <a:rPr lang="en-US" sz="3500" b="0" dirty="0">
                <a:ea typeface="+mj-lt"/>
                <a:cs typeface="+mj-lt"/>
              </a:rPr>
            </a:br>
            <a:endParaRPr lang="en-US" dirty="0"/>
          </a:p>
          <a:p>
            <a:r>
              <a:rPr lang="en-US" sz="3500" dirty="0">
                <a:ea typeface="+mj-lt"/>
                <a:cs typeface="+mj-lt"/>
              </a:rPr>
              <a:t>    Presented by:</a:t>
            </a:r>
            <a:r>
              <a:rPr lang="en-US" sz="3500" b="0" dirty="0">
                <a:ea typeface="+mj-lt"/>
                <a:cs typeface="+mj-lt"/>
              </a:rPr>
              <a:t> </a:t>
            </a:r>
            <a:r>
              <a:rPr lang="en-US" sz="3500" b="0" dirty="0" err="1">
                <a:ea typeface="+mj-lt"/>
                <a:cs typeface="+mj-lt"/>
              </a:rPr>
              <a:t>Amiksha</a:t>
            </a:r>
            <a:r>
              <a:rPr lang="en-US" sz="3500" b="0" dirty="0">
                <a:ea typeface="+mj-lt"/>
                <a:cs typeface="+mj-lt"/>
              </a:rPr>
              <a:t> </a:t>
            </a:r>
            <a:r>
              <a:rPr lang="en-US" sz="3500" b="0" dirty="0" err="1">
                <a:ea typeface="+mj-lt"/>
                <a:cs typeface="+mj-lt"/>
              </a:rPr>
              <a:t>Ghaghada</a:t>
            </a:r>
            <a:br>
              <a:rPr lang="en-US" sz="3500" b="0" dirty="0">
                <a:ea typeface="+mj-lt"/>
                <a:cs typeface="+mj-lt"/>
              </a:rPr>
            </a:br>
            <a:br>
              <a:rPr lang="en-US" sz="3500" b="0" dirty="0">
                <a:ea typeface="+mj-lt"/>
                <a:cs typeface="+mj-lt"/>
              </a:rPr>
            </a:br>
            <a:endParaRPr lang="en-US" sz="3500" b="0"/>
          </a:p>
          <a:p>
            <a:r>
              <a:rPr lang="en-US" sz="3500" dirty="0">
                <a:ea typeface="+mj-lt"/>
                <a:cs typeface="+mj-lt"/>
              </a:rPr>
              <a:t>    Date:</a:t>
            </a:r>
            <a:r>
              <a:rPr lang="en-US" sz="3500" b="0" dirty="0">
                <a:ea typeface="+mj-lt"/>
                <a:cs typeface="+mj-lt"/>
              </a:rPr>
              <a:t> 26 October 2024</a:t>
            </a:r>
            <a:endParaRPr lang="en-US" dirty="0"/>
          </a:p>
          <a:p>
            <a:br>
              <a:rPr lang="en-US" sz="4000" b="0" dirty="0">
                <a:ea typeface="+mj-lt"/>
                <a:cs typeface="+mj-lt"/>
              </a:rPr>
            </a:br>
            <a:br>
              <a:rPr lang="en-US" sz="3500" b="0" dirty="0">
                <a:ea typeface="+mj-lt"/>
                <a:cs typeface="+mj-lt"/>
              </a:rPr>
            </a:br>
            <a:br>
              <a:rPr lang="en-US" sz="3500" b="0" dirty="0">
                <a:ea typeface="+mj-lt"/>
                <a:cs typeface="+mj-lt"/>
              </a:rPr>
            </a:br>
            <a:endParaRPr lang="en-US" sz="3500" b="0"/>
          </a:p>
          <a:p>
            <a:pPr marL="285750" indent="-285750">
              <a:buFont typeface="Wingdings"/>
              <a:buChar char="Ø"/>
            </a:pPr>
            <a:endParaRPr lang="en-US" sz="4000" b="0"/>
          </a:p>
          <a:p>
            <a:endParaRPr lang="en-US" sz="4000" b="0" dirty="0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B20A-89F5-0E83-2FBB-597A9E58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4000" b="0" dirty="0">
                <a:ea typeface="+mj-lt"/>
                <a:cs typeface="+mj-lt"/>
              </a:rPr>
              <a:t>Conclusion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1F25F4-9D5B-F843-24A2-BF1F692DF9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482072" cy="4654096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500" dirty="0">
                <a:ea typeface="+mn-lt"/>
                <a:cs typeface="+mn-lt"/>
              </a:rPr>
              <a:t>Recap:</a:t>
            </a:r>
            <a:r>
              <a:rPr lang="en-US" sz="3500" b="0" dirty="0">
                <a:ea typeface="+mn-lt"/>
                <a:cs typeface="+mn-lt"/>
              </a:rPr>
              <a:t> Importance of corporate culture and its benefits.</a:t>
            </a:r>
            <a:endParaRPr lang="en-US" sz="3500"/>
          </a:p>
          <a:p>
            <a:pPr marL="285750" indent="-285750">
              <a:buFont typeface="Arial"/>
              <a:buChar char="•"/>
            </a:pPr>
            <a:r>
              <a:rPr lang="en-US" sz="3500" dirty="0">
                <a:ea typeface="+mn-lt"/>
                <a:cs typeface="+mn-lt"/>
              </a:rPr>
              <a:t>Final Thought:</a:t>
            </a:r>
            <a:r>
              <a:rPr lang="en-US" sz="3500" b="0" dirty="0">
                <a:ea typeface="+mn-lt"/>
                <a:cs typeface="+mn-lt"/>
              </a:rPr>
              <a:t> Corporate culture is a living part of the organization and should be actively nurtured to foster growth and success.</a:t>
            </a:r>
            <a:endParaRPr lang="en-US" sz="3500"/>
          </a:p>
          <a:p>
            <a:pPr marL="285750" indent="-285750">
              <a:buFont typeface="Arial"/>
              <a:buChar char="•"/>
            </a:pPr>
            <a:r>
              <a:rPr lang="en-US" sz="3500" dirty="0">
                <a:ea typeface="+mn-lt"/>
                <a:cs typeface="+mn-lt"/>
              </a:rPr>
              <a:t>Q&amp;A:</a:t>
            </a:r>
            <a:r>
              <a:rPr lang="en-US" sz="3500" b="0" dirty="0">
                <a:ea typeface="+mn-lt"/>
                <a:cs typeface="+mn-lt"/>
              </a:rPr>
              <a:t> Open floor for any questions.</a:t>
            </a:r>
            <a:endParaRPr lang="en-US" sz="350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C7653-EFAB-0C16-752E-EDCB871886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Presented by: Amiksha Ghaghada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FE671-CF4D-9ED3-8774-5B6E63EB11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CC25EE42-B3D5-AD1E-48BE-54CEFF2E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/>
              <a:t>Thank You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027D16-8477-9439-2912-A02011AD8A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err="1"/>
              <a:t>Amiksha</a:t>
            </a:r>
            <a:r>
              <a:rPr lang="en-US" dirty="0"/>
              <a:t> </a:t>
            </a:r>
            <a:r>
              <a:rPr lang="en-US" dirty="0" err="1"/>
              <a:t>Ghaghada</a:t>
            </a:r>
            <a:br>
              <a:rPr lang="en-US" dirty="0"/>
            </a:br>
            <a:r>
              <a:rPr lang="en-US" dirty="0"/>
              <a:t>Student of Tops Technology</a:t>
            </a:r>
          </a:p>
          <a:p>
            <a:r>
              <a:rPr lang="en-US" dirty="0"/>
              <a:t>2024 Batch</a:t>
            </a:r>
          </a:p>
        </p:txBody>
      </p:sp>
    </p:spTree>
    <p:extLst>
      <p:ext uri="{BB962C8B-B14F-4D97-AF65-F5344CB8AC3E}">
        <p14:creationId xmlns:p14="http://schemas.microsoft.com/office/powerpoint/2010/main" val="198843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23F-2B95-8D5A-8578-DBC0FC0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pPr marL="571500" indent="-571500">
              <a:buFont typeface="Wingdings"/>
              <a:buChar char="Ø"/>
            </a:pPr>
            <a:r>
              <a:rPr lang="en-US" sz="3500" b="0" dirty="0">
                <a:ea typeface="+mj-lt"/>
                <a:cs typeface="+mj-lt"/>
              </a:rPr>
              <a:t>Elements of Corporate Culture</a:t>
            </a:r>
            <a:endParaRPr lang="en-US" sz="3500">
              <a:ea typeface="+mj-lt"/>
              <a:cs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7AA9-7C16-A939-67C8-DF700FEF7D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406199"/>
            <a:ext cx="8657315" cy="4969782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b="1" dirty="0">
                <a:ea typeface="+mn-lt"/>
                <a:cs typeface="+mn-lt"/>
              </a:rPr>
              <a:t>Definition:</a:t>
            </a:r>
            <a:r>
              <a:rPr lang="en-US" dirty="0">
                <a:ea typeface="+mn-lt"/>
                <a:cs typeface="+mn-lt"/>
              </a:rPr>
              <a:t> Corporate culture encompasses the beliefs, values, and behaviors that determine how a company’s employees and management interact and handle business.</a:t>
            </a:r>
            <a:endParaRPr lang="en-US" b="1" dirty="0"/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Components: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Shared values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Company vision and mission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Workplace practices and norms</a:t>
            </a:r>
            <a:endParaRPr lang="en-US" dirty="0"/>
          </a:p>
          <a:p>
            <a:pPr marL="347345" indent="-347345"/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27F5E-032D-8E8A-1F2E-36E26AA7C0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Presented by: Amiksha Ghaghada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5368-CB09-4A2F-6107-397CE95FF4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3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F36F11-A50A-4347-9430-9522EAFC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1263666" cy="557784"/>
          </a:xfrm>
        </p:spPr>
        <p:txBody>
          <a:bodyPr/>
          <a:lstStyle/>
          <a:p>
            <a:pPr marL="571500" indent="-571500">
              <a:buFont typeface="Wingdings" panose="020B0604020202020204" pitchFamily="34" charset="0"/>
              <a:buChar char="Ø"/>
            </a:pPr>
            <a:r>
              <a:rPr lang="en-US" sz="3500" b="0" dirty="0">
                <a:ea typeface="+mj-lt"/>
                <a:cs typeface="+mj-lt"/>
              </a:rPr>
              <a:t>Importance of Corporate Culture</a:t>
            </a:r>
            <a:endParaRPr lang="en-US" sz="35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E0E93-C6B0-0C8B-16D2-354982229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5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500" b="1" dirty="0">
                <a:ea typeface="+mn-lt"/>
                <a:cs typeface="+mn-lt"/>
              </a:rPr>
              <a:t>Sets the Tone for Behavior:</a:t>
            </a:r>
            <a:r>
              <a:rPr lang="en-US" sz="2500" dirty="0">
                <a:ea typeface="+mn-lt"/>
                <a:cs typeface="+mn-lt"/>
              </a:rPr>
              <a:t> Shapes how employees interact and handle decisions.</a:t>
            </a:r>
            <a:endParaRPr lang="en-US" sz="2500"/>
          </a:p>
          <a:p>
            <a:pPr marL="285750" indent="-285750">
              <a:buFont typeface="Arial"/>
              <a:buChar char="•"/>
            </a:pPr>
            <a:r>
              <a:rPr lang="en-US" sz="2500" b="1" dirty="0">
                <a:ea typeface="+mn-lt"/>
                <a:cs typeface="+mn-lt"/>
              </a:rPr>
              <a:t>Enhances Engagement &amp; Retention:</a:t>
            </a:r>
            <a:r>
              <a:rPr lang="en-US" sz="2500" dirty="0">
                <a:ea typeface="+mn-lt"/>
                <a:cs typeface="+mn-lt"/>
              </a:rPr>
              <a:t> Employees feel connected to a strong, positive culture.</a:t>
            </a:r>
            <a:endParaRPr lang="en-US" sz="2500" dirty="0"/>
          </a:p>
          <a:p>
            <a:pPr marL="285750" indent="-285750">
              <a:buFont typeface="Arial"/>
              <a:buChar char="•"/>
            </a:pPr>
            <a:r>
              <a:rPr lang="en-US" sz="2500" b="1" dirty="0">
                <a:ea typeface="+mn-lt"/>
                <a:cs typeface="+mn-lt"/>
              </a:rPr>
              <a:t>Improves Performance:</a:t>
            </a:r>
            <a:r>
              <a:rPr lang="en-US" sz="2500" dirty="0">
                <a:ea typeface="+mn-lt"/>
                <a:cs typeface="+mn-lt"/>
              </a:rPr>
              <a:t> Aligns everyone towards common goals, boosting productivity.</a:t>
            </a:r>
            <a:endParaRPr lang="en-US" sz="2500" dirty="0"/>
          </a:p>
          <a:p>
            <a:pPr marL="285750" indent="-285750">
              <a:buFont typeface="Arial"/>
              <a:buChar char="•"/>
            </a:pPr>
            <a:r>
              <a:rPr lang="en-US" sz="2500" b="1" dirty="0">
                <a:ea typeface="+mn-lt"/>
                <a:cs typeface="+mn-lt"/>
              </a:rPr>
              <a:t>Strengthens Brand Image:</a:t>
            </a:r>
            <a:r>
              <a:rPr lang="en-US" sz="2500" dirty="0">
                <a:ea typeface="+mn-lt"/>
                <a:cs typeface="+mn-lt"/>
              </a:rPr>
              <a:t> Builds reputation with clients and potential talent.</a:t>
            </a:r>
            <a:endParaRPr lang="en-US" sz="2500" dirty="0"/>
          </a:p>
          <a:p>
            <a:endParaRPr lang="en-US" sz="2500" dirty="0"/>
          </a:p>
        </p:txBody>
      </p:sp>
      <p:pic>
        <p:nvPicPr>
          <p:cNvPr id="10" name="Picture Placeholder 9" descr="A group of people standing on gears&#10;&#10;Description automatically generated">
            <a:extLst>
              <a:ext uri="{FF2B5EF4-FFF2-40B4-BE49-F238E27FC236}">
                <a16:creationId xmlns:a16="http://schemas.microsoft.com/office/drawing/2014/main" id="{239CE7E6-A368-7C73-55BC-518E45A66BC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2799" r="12799"/>
          <a:stretch/>
        </p:blipFill>
        <p:spPr>
          <a:xfrm>
            <a:off x="7101841" y="3156422"/>
            <a:ext cx="5384074" cy="4082579"/>
          </a:xfrm>
        </p:spPr>
      </p:pic>
    </p:spTree>
    <p:extLst>
      <p:ext uri="{BB962C8B-B14F-4D97-AF65-F5344CB8AC3E}">
        <p14:creationId xmlns:p14="http://schemas.microsoft.com/office/powerpoint/2010/main" val="174652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4DAF-F207-3061-24D6-6AFF5524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914452" cy="557784"/>
          </a:xfrm>
        </p:spPr>
        <p:txBody>
          <a:bodyPr/>
          <a:lstStyle/>
          <a:p>
            <a:pPr marL="342900" indent="-342900">
              <a:buFont typeface="Wingdings"/>
              <a:buChar char="Ø"/>
            </a:pPr>
            <a:r>
              <a:rPr lang="en-US" sz="3500" b="0" dirty="0">
                <a:ea typeface="+mj-lt"/>
                <a:cs typeface="+mj-lt"/>
              </a:rPr>
              <a:t>Elements of Corporate Culture</a:t>
            </a:r>
            <a:endParaRPr lang="en-US" sz="35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4AC61-4F6E-98E2-D42B-F2114BBA12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9756775" cy="4316640"/>
          </a:xfrm>
        </p:spPr>
        <p:txBody>
          <a:bodyPr vert="horz" lIns="0" tIns="0" rIns="0" bIns="0" rtlCol="0" anchor="t">
            <a:noAutofit/>
          </a:bodyPr>
          <a:lstStyle/>
          <a:p>
            <a:pPr marL="347345" indent="-347345"/>
            <a:r>
              <a:rPr lang="en-US" sz="2500" b="1" dirty="0"/>
              <a:t>Values:</a:t>
            </a:r>
            <a:r>
              <a:rPr lang="en-US" sz="2500" dirty="0"/>
              <a:t> Core principles guiding the company (e.g., innovation, integrity).</a:t>
            </a:r>
          </a:p>
          <a:p>
            <a:pPr marL="347345" indent="-347345"/>
            <a:r>
              <a:rPr lang="en-US" sz="2500" b="1" dirty="0"/>
              <a:t>Leadership Style:</a:t>
            </a:r>
            <a:r>
              <a:rPr lang="en-US" sz="2500" dirty="0"/>
              <a:t> Approaches and communication methods leaders use.</a:t>
            </a:r>
          </a:p>
          <a:p>
            <a:pPr marL="347345" indent="-347345"/>
            <a:r>
              <a:rPr lang="en-US" sz="2500" b="1" dirty="0"/>
              <a:t>Communication Patterns:</a:t>
            </a:r>
            <a:r>
              <a:rPr lang="en-US" sz="2500" dirty="0"/>
              <a:t> Formal vs. informal, open-door policies, etc.</a:t>
            </a:r>
          </a:p>
          <a:p>
            <a:pPr marL="347345" indent="-347345"/>
            <a:r>
              <a:rPr lang="en-US" sz="2500" b="1" dirty="0"/>
              <a:t>Work Environment:</a:t>
            </a:r>
            <a:r>
              <a:rPr lang="en-US" sz="2500" dirty="0"/>
              <a:t> Physical and psychological aspects (e.g., open office, remote-friendly).</a:t>
            </a:r>
          </a:p>
          <a:p>
            <a:pPr marL="347345" indent="-347345"/>
            <a:r>
              <a:rPr lang="en-US" sz="2500" b="1" dirty="0"/>
              <a:t>Rituals &amp; Traditions:</a:t>
            </a:r>
            <a:r>
              <a:rPr lang="en-US" sz="2500" dirty="0"/>
              <a:t> Events or habits that build a sense of community.</a:t>
            </a:r>
          </a:p>
          <a:p>
            <a:pPr marL="347345" indent="-347345"/>
            <a:endParaRPr lang="en-US" dirty="0"/>
          </a:p>
          <a:p>
            <a:pPr marL="347345" indent="-347345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B95C8-724E-A0E6-BED5-2DD121DA88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Presented by: Amiksha Ghaghada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3E72-79FD-E020-8363-7EF8F40C99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CB087B-CB5E-35C5-3AD8-D1A6E1AF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805595" cy="557784"/>
          </a:xfrm>
        </p:spPr>
        <p:txBody>
          <a:bodyPr/>
          <a:lstStyle/>
          <a:p>
            <a:pPr marL="457200" indent="-457200">
              <a:buFont typeface="Wingdings"/>
              <a:buChar char="Ø"/>
            </a:pPr>
            <a:r>
              <a:rPr lang="en-US" sz="3500" b="0" dirty="0">
                <a:ea typeface="+mj-lt"/>
                <a:cs typeface="+mj-lt"/>
              </a:rPr>
              <a:t>Types of Corporate Culture</a:t>
            </a:r>
            <a:endParaRPr lang="en-US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6DA25-1172-208C-2C26-5E3AF67E1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b="1" dirty="0">
                <a:ea typeface="+mn-lt"/>
                <a:cs typeface="+mn-lt"/>
              </a:rPr>
              <a:t>Clan Culture:</a:t>
            </a:r>
            <a:r>
              <a:rPr lang="en-US" sz="2500" dirty="0">
                <a:ea typeface="+mn-lt"/>
                <a:cs typeface="+mn-lt"/>
              </a:rPr>
              <a:t> Emphasizes collaboration, employee development, and a family-like environment.</a:t>
            </a:r>
            <a:endParaRPr lang="en-US" sz="2500" dirty="0"/>
          </a:p>
          <a:p>
            <a:pPr marL="285750" indent="-285750">
              <a:buFont typeface="Arial"/>
              <a:buChar char="•"/>
            </a:pPr>
            <a:r>
              <a:rPr lang="en-US" sz="2500" b="1" dirty="0">
                <a:ea typeface="+mn-lt"/>
                <a:cs typeface="+mn-lt"/>
              </a:rPr>
              <a:t>Adhocracy Culture:</a:t>
            </a:r>
            <a:r>
              <a:rPr lang="en-US" sz="2500" dirty="0">
                <a:ea typeface="+mn-lt"/>
                <a:cs typeface="+mn-lt"/>
              </a:rPr>
              <a:t> Focuses on innovation, creativity, and taking risks.</a:t>
            </a:r>
            <a:endParaRPr lang="en-US" sz="2500" dirty="0"/>
          </a:p>
          <a:p>
            <a:pPr marL="285750" indent="-285750">
              <a:buFont typeface="Arial"/>
              <a:buChar char="•"/>
            </a:pPr>
            <a:r>
              <a:rPr lang="en-US" sz="2500" b="1" dirty="0">
                <a:ea typeface="+mn-lt"/>
                <a:cs typeface="+mn-lt"/>
              </a:rPr>
              <a:t>Market Culture:</a:t>
            </a:r>
            <a:r>
              <a:rPr lang="en-US" sz="2500" dirty="0">
                <a:ea typeface="+mn-lt"/>
                <a:cs typeface="+mn-lt"/>
              </a:rPr>
              <a:t> Results-oriented, emphasizing competition and achievement.</a:t>
            </a:r>
            <a:endParaRPr lang="en-US" sz="2500" dirty="0"/>
          </a:p>
          <a:p>
            <a:pPr marL="285750" indent="-285750">
              <a:buFont typeface="Arial"/>
              <a:buChar char="•"/>
            </a:pPr>
            <a:r>
              <a:rPr lang="en-US" sz="2500" b="1" dirty="0">
                <a:ea typeface="+mn-lt"/>
                <a:cs typeface="+mn-lt"/>
              </a:rPr>
              <a:t>Hierarchy Culture:</a:t>
            </a:r>
            <a:r>
              <a:rPr lang="en-US" sz="2500" dirty="0">
                <a:ea typeface="+mn-lt"/>
                <a:cs typeface="+mn-lt"/>
              </a:rPr>
              <a:t> Structured and controlled, with clear processes and efficiency-focused.</a:t>
            </a:r>
            <a:endParaRPr lang="en-US" sz="2500" dirty="0"/>
          </a:p>
          <a:p>
            <a:endParaRPr lang="en-US" sz="2500" dirty="0"/>
          </a:p>
        </p:txBody>
      </p:sp>
      <p:pic>
        <p:nvPicPr>
          <p:cNvPr id="7" name="Picture 6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8A981026-3372-276F-44F0-1C40D2BE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62" y="3596368"/>
            <a:ext cx="5139417" cy="37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D1FD-9CC8-4CB0-8247-CFAB9069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1338995" cy="557784"/>
          </a:xfrm>
        </p:spPr>
        <p:txBody>
          <a:bodyPr/>
          <a:lstStyle/>
          <a:p>
            <a:pPr marL="457200" indent="-457200">
              <a:buFont typeface="Wingdings"/>
              <a:buChar char="Ø"/>
            </a:pPr>
            <a:r>
              <a:rPr lang="en-US" sz="3500" b="0" dirty="0">
                <a:ea typeface="+mj-lt"/>
                <a:cs typeface="+mj-lt"/>
              </a:rPr>
              <a:t>Building a Positive Corporate Culture</a:t>
            </a:r>
            <a:br>
              <a:rPr lang="en-US" sz="3500" dirty="0"/>
            </a:br>
            <a:endParaRPr lang="en-US" sz="350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8ADA0A60-3DF4-3072-D1D4-C1DD99B50E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Presented by: Amiksha Ghaghada</a:t>
            </a:r>
            <a:endParaRPr lang="en-US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CB50D422-1DE9-72A7-B456-F58774384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457EF17D-BC48-FA09-CB7F-100FEBBD85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1102557" cy="4479925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sz="2500" b="1" dirty="0">
                <a:ea typeface="+mn-lt"/>
                <a:cs typeface="+mn-lt"/>
              </a:rPr>
              <a:t>Define and Communicate Values:</a:t>
            </a:r>
            <a:r>
              <a:rPr lang="en-US" sz="2500" dirty="0">
                <a:ea typeface="+mn-lt"/>
                <a:cs typeface="+mn-lt"/>
              </a:rPr>
              <a:t> Clear, consistent messaging of values.</a:t>
            </a:r>
            <a:endParaRPr lang="en-US" sz="2500" dirty="0"/>
          </a:p>
          <a:p>
            <a:pPr marL="347345" indent="-347345"/>
            <a:r>
              <a:rPr lang="en-US" sz="2500" b="1" dirty="0">
                <a:ea typeface="+mn-lt"/>
                <a:cs typeface="+mn-lt"/>
              </a:rPr>
              <a:t>Empower Leadership:</a:t>
            </a:r>
            <a:r>
              <a:rPr lang="en-US" sz="2500" dirty="0">
                <a:ea typeface="+mn-lt"/>
                <a:cs typeface="+mn-lt"/>
              </a:rPr>
              <a:t> Leaders model desired behaviors.</a:t>
            </a:r>
            <a:endParaRPr lang="en-US" sz="2500" dirty="0"/>
          </a:p>
          <a:p>
            <a:pPr marL="347345" indent="-347345"/>
            <a:r>
              <a:rPr lang="en-US" sz="2500" b="1" dirty="0">
                <a:ea typeface="+mn-lt"/>
                <a:cs typeface="+mn-lt"/>
              </a:rPr>
              <a:t>Foster Open Communication:</a:t>
            </a:r>
            <a:r>
              <a:rPr lang="en-US" sz="2500" dirty="0">
                <a:ea typeface="+mn-lt"/>
                <a:cs typeface="+mn-lt"/>
              </a:rPr>
              <a:t> Encourage transparency and feedback.</a:t>
            </a:r>
            <a:endParaRPr lang="en-US" sz="2500" dirty="0"/>
          </a:p>
          <a:p>
            <a:pPr marL="347345" indent="-347345"/>
            <a:r>
              <a:rPr lang="en-US" sz="2500" b="1" dirty="0">
                <a:ea typeface="+mn-lt"/>
                <a:cs typeface="+mn-lt"/>
              </a:rPr>
              <a:t>Recognize and Reward Alignment with Culture:</a:t>
            </a:r>
            <a:r>
              <a:rPr lang="en-US" sz="2500" dirty="0">
                <a:ea typeface="+mn-lt"/>
                <a:cs typeface="+mn-lt"/>
              </a:rPr>
              <a:t> Celebrating behaviors that embody company values.</a:t>
            </a:r>
            <a:endParaRPr lang="en-US" sz="2500" dirty="0"/>
          </a:p>
          <a:p>
            <a:pPr marL="347345" indent="-347345"/>
            <a:r>
              <a:rPr lang="en-US" sz="2500" b="1" dirty="0">
                <a:ea typeface="+mn-lt"/>
                <a:cs typeface="+mn-lt"/>
              </a:rPr>
              <a:t>Invest in Employee Well-being:</a:t>
            </a:r>
            <a:r>
              <a:rPr lang="en-US" sz="2500" dirty="0">
                <a:ea typeface="+mn-lt"/>
                <a:cs typeface="+mn-lt"/>
              </a:rPr>
              <a:t> Prioritize health, growth, and a balanced work-life approach.</a:t>
            </a:r>
            <a:endParaRPr lang="en-US" sz="2500" dirty="0"/>
          </a:p>
          <a:p>
            <a:pPr marL="347345" indent="-34734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5D67-56B9-4DBB-5270-4A51BFCD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39" y="841248"/>
            <a:ext cx="11095590" cy="971441"/>
          </a:xfrm>
        </p:spPr>
        <p:txBody>
          <a:bodyPr/>
          <a:lstStyle/>
          <a:p>
            <a:pPr marL="342900" indent="-342900">
              <a:buFont typeface="Wingdings"/>
              <a:buChar char="Ø"/>
            </a:pPr>
            <a:r>
              <a:rPr lang="en-US" sz="3500" b="0" dirty="0">
                <a:ea typeface="+mj-lt"/>
                <a:cs typeface="+mj-lt"/>
              </a:rPr>
              <a:t>Benefits of a Strong Corporate Culture</a:t>
            </a:r>
            <a:br>
              <a:rPr lang="en-US" sz="3500" b="0" dirty="0">
                <a:ea typeface="+mj-lt"/>
                <a:cs typeface="+mj-lt"/>
              </a:rPr>
            </a:br>
            <a:br>
              <a:rPr lang="en-US" sz="3500" b="0" dirty="0">
                <a:ea typeface="+mj-lt"/>
                <a:cs typeface="+mj-lt"/>
              </a:rPr>
            </a:br>
            <a:endParaRPr lang="en-US" sz="3500" b="0" dirty="0">
              <a:ea typeface="+mj-lt"/>
              <a:cs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A99276-CD22-5991-4B69-10020DC796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1510" y="1536827"/>
            <a:ext cx="5184646" cy="3685268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>
              <a:spcAft>
                <a:spcPts val="1800"/>
              </a:spcAft>
            </a:pPr>
            <a:r>
              <a:rPr lang="en-US" b="1" dirty="0">
                <a:ea typeface="+mn-lt"/>
                <a:cs typeface="+mn-lt"/>
              </a:rPr>
              <a:t>Higher Employee Satisfaction and Retention</a:t>
            </a:r>
            <a:endParaRPr lang="en-US" b="1" dirty="0"/>
          </a:p>
          <a:p>
            <a:pPr marL="347345" indent="-347345">
              <a:spcAft>
                <a:spcPts val="1800"/>
              </a:spcAft>
            </a:pPr>
            <a:r>
              <a:rPr lang="en-US" b="1" dirty="0">
                <a:ea typeface="+mn-lt"/>
                <a:cs typeface="+mn-lt"/>
              </a:rPr>
              <a:t>Increased Productivity and Efficiency</a:t>
            </a:r>
            <a:endParaRPr lang="en-US" dirty="0"/>
          </a:p>
          <a:p>
            <a:pPr marL="347345" indent="-347345">
              <a:spcAft>
                <a:spcPts val="1800"/>
              </a:spcAft>
            </a:pPr>
            <a:r>
              <a:rPr lang="en-US" b="1" dirty="0">
                <a:ea typeface="+mn-lt"/>
                <a:cs typeface="+mn-lt"/>
              </a:rPr>
              <a:t>Improved Customer Satisfaction</a:t>
            </a:r>
            <a:endParaRPr lang="en-US" dirty="0"/>
          </a:p>
          <a:p>
            <a:pPr marL="347345" indent="-347345">
              <a:spcAft>
                <a:spcPts val="1800"/>
              </a:spcAft>
            </a:pPr>
            <a:r>
              <a:rPr lang="en-US" b="1" dirty="0">
                <a:ea typeface="+mn-lt"/>
                <a:cs typeface="+mn-lt"/>
              </a:rPr>
              <a:t>Enhanced Brand Loyalty and Reputation</a:t>
            </a:r>
            <a:endParaRPr lang="en-US" dirty="0"/>
          </a:p>
          <a:p>
            <a:pPr marL="347345" indent="-347345">
              <a:spcAft>
                <a:spcPts val="1800"/>
              </a:spcAft>
            </a:pPr>
            <a:r>
              <a:rPr lang="en-US" b="1" dirty="0">
                <a:ea typeface="+mn-lt"/>
                <a:cs typeface="+mn-lt"/>
              </a:rPr>
              <a:t>Stronger Adaptability to Change</a:t>
            </a:r>
            <a:endParaRPr lang="en-US" dirty="0"/>
          </a:p>
          <a:p>
            <a:pPr lvl="1" indent="-347345">
              <a:spcAft>
                <a:spcPts val="1800"/>
              </a:spcAft>
              <a:buFont typeface="Courier New" panose="020B0604020202020204" pitchFamily="34" charset="0"/>
              <a:buChar char="o"/>
            </a:pP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37431-7BCE-9E36-3550-500BB44BE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Presented by: Amiksha Ghaghada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DAEF9-6E92-909E-06A5-9DC51FC7F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3" name="Picture 12" descr="A group of people in circles with text&#10;&#10;Description automatically generated">
            <a:extLst>
              <a:ext uri="{FF2B5EF4-FFF2-40B4-BE49-F238E27FC236}">
                <a16:creationId xmlns:a16="http://schemas.microsoft.com/office/drawing/2014/main" id="{E4CD3650-EC4F-E8B8-175A-1FC402B8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653" y="1821317"/>
            <a:ext cx="6283778" cy="382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9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ACF3-596C-92A5-7AD1-A2B11C03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" y="841248"/>
            <a:ext cx="12188080" cy="557784"/>
          </a:xfrm>
        </p:spPr>
        <p:txBody>
          <a:bodyPr/>
          <a:lstStyle/>
          <a:p>
            <a:pPr marL="342900" indent="-342900">
              <a:buFont typeface="Wingdings"/>
              <a:buChar char="Ø"/>
            </a:pPr>
            <a:r>
              <a:rPr lang="en-US" sz="3000" b="0" dirty="0">
                <a:ea typeface="+mj-lt"/>
                <a:cs typeface="+mj-lt"/>
              </a:rPr>
              <a:t>Examples of Successful Corporate Cultures</a:t>
            </a:r>
            <a:br>
              <a:rPr lang="en-US" sz="3000" dirty="0"/>
            </a:br>
            <a:endParaRPr lang="en-US" sz="3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75BAFA-03AB-7B89-1CA0-DC09783ECB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DD977-4332-7D76-F599-EBBFE0504DF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0828" y="1536827"/>
            <a:ext cx="9591620" cy="4480560"/>
          </a:xfrm>
        </p:spPr>
        <p:txBody>
          <a:bodyPr vert="horz" lIns="0" tIns="0" rIns="0" bIns="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83A26-A25E-63DF-D6F1-BBA228BF95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Presented by: Amiksha Ghaghada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FB0CD-15F7-F0CD-C525-62696DF7B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0F0CF-2C19-B550-D857-0CCC71720BEF}"/>
              </a:ext>
            </a:extLst>
          </p:cNvPr>
          <p:cNvSpPr txBox="1"/>
          <p:nvPr/>
        </p:nvSpPr>
        <p:spPr>
          <a:xfrm>
            <a:off x="304800" y="1534887"/>
            <a:ext cx="117347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700" b="1" dirty="0"/>
              <a:t>Google:</a:t>
            </a:r>
            <a:r>
              <a:rPr lang="en-US" sz="2700" dirty="0"/>
              <a:t> Innovation and employee empowerment.</a:t>
            </a:r>
          </a:p>
          <a:p>
            <a:pPr>
              <a:buFont typeface=""/>
              <a:buChar char="•"/>
            </a:pPr>
            <a:r>
              <a:rPr lang="en-US" sz="2700" b="1" dirty="0"/>
              <a:t>Zappos:</a:t>
            </a:r>
            <a:r>
              <a:rPr lang="en-US" sz="2700" dirty="0"/>
              <a:t> Customer service-driven culture.</a:t>
            </a:r>
          </a:p>
          <a:p>
            <a:pPr>
              <a:buFont typeface=""/>
              <a:buChar char="•"/>
            </a:pPr>
            <a:r>
              <a:rPr lang="en-US" sz="2700" b="1" dirty="0"/>
              <a:t>Patagonia:</a:t>
            </a:r>
            <a:r>
              <a:rPr lang="en-US" sz="2700" dirty="0"/>
              <a:t> Environmental responsibility and sustainable practices.</a:t>
            </a:r>
          </a:p>
          <a:p>
            <a:pPr>
              <a:buFont typeface=""/>
              <a:buChar char="•"/>
            </a:pPr>
            <a:r>
              <a:rPr lang="en-US" sz="2700" b="1" dirty="0"/>
              <a:t>Netflix:</a:t>
            </a:r>
            <a:r>
              <a:rPr lang="en-US" sz="2700" dirty="0"/>
              <a:t> Freedom and responsibility culture.</a:t>
            </a:r>
          </a:p>
        </p:txBody>
      </p:sp>
      <p:pic>
        <p:nvPicPr>
          <p:cNvPr id="9" name="Picture 8" descr="A close-up of a building&#10;&#10;Description automatically generated">
            <a:extLst>
              <a:ext uri="{FF2B5EF4-FFF2-40B4-BE49-F238E27FC236}">
                <a16:creationId xmlns:a16="http://schemas.microsoft.com/office/drawing/2014/main" id="{16D959B5-748D-078F-1E35-181048EC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58" y="3580835"/>
            <a:ext cx="7130142" cy="32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8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F643-9DF2-B730-72CE-75663E4F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pPr marL="457200" indent="-457200">
              <a:buFont typeface="Wingdings"/>
              <a:buChar char="Ø"/>
            </a:pPr>
            <a:r>
              <a:rPr lang="en-US" sz="3500" b="0" dirty="0">
                <a:ea typeface="+mj-lt"/>
                <a:cs typeface="+mj-lt"/>
              </a:rPr>
              <a:t>Measuring Corporate Culture</a:t>
            </a:r>
            <a:br>
              <a:rPr lang="en-US" dirty="0"/>
            </a:b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29AD4-BB7A-FB89-7276-12ECA4CCCE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482072" cy="493712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3000" b="1" dirty="0">
                <a:ea typeface="+mn-lt"/>
                <a:cs typeface="+mn-lt"/>
              </a:rPr>
              <a:t>Surveys and Feedback:</a:t>
            </a:r>
            <a:r>
              <a:rPr lang="en-US" sz="3000" dirty="0">
                <a:ea typeface="+mn-lt"/>
                <a:cs typeface="+mn-lt"/>
              </a:rPr>
              <a:t> Regular feedback from employees.</a:t>
            </a:r>
            <a:endParaRPr lang="en-US" sz="3000"/>
          </a:p>
          <a:p>
            <a:r>
              <a:rPr lang="en-US" sz="3000" b="1" dirty="0">
                <a:ea typeface="+mn-lt"/>
                <a:cs typeface="+mn-lt"/>
              </a:rPr>
              <a:t>Employee Engagement Metrics:</a:t>
            </a:r>
            <a:r>
              <a:rPr lang="en-US" sz="3000" dirty="0">
                <a:ea typeface="+mn-lt"/>
                <a:cs typeface="+mn-lt"/>
              </a:rPr>
              <a:t> Satisfaction, turnover rates, etc.</a:t>
            </a:r>
            <a:endParaRPr lang="en-US" sz="3000"/>
          </a:p>
          <a:p>
            <a:r>
              <a:rPr lang="en-US" sz="3000" b="1" dirty="0">
                <a:ea typeface="+mn-lt"/>
                <a:cs typeface="+mn-lt"/>
              </a:rPr>
              <a:t>Performance Indicators:</a:t>
            </a:r>
            <a:r>
              <a:rPr lang="en-US" sz="3000" dirty="0">
                <a:ea typeface="+mn-lt"/>
                <a:cs typeface="+mn-lt"/>
              </a:rPr>
              <a:t> Efficiency, productivity, and goal alignment.</a:t>
            </a:r>
            <a:endParaRPr lang="en-US" sz="3000"/>
          </a:p>
          <a:p>
            <a:r>
              <a:rPr lang="en-US" sz="3000" b="1" dirty="0">
                <a:ea typeface="+mn-lt"/>
                <a:cs typeface="+mn-lt"/>
              </a:rPr>
              <a:t>Customer Feedback:</a:t>
            </a:r>
            <a:r>
              <a:rPr lang="en-US" sz="3000" dirty="0">
                <a:ea typeface="+mn-lt"/>
                <a:cs typeface="+mn-lt"/>
              </a:rPr>
              <a:t> External perception and brand image.</a:t>
            </a:r>
            <a:endParaRPr lang="en-US" sz="300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1407E-640F-6AFF-EA81-D438D2F165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Presented by: Amiksha Ghaghada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A2C7-E269-8E71-3366-0684DB6243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812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6EB691-4DD5-4558-B7D1-3EA8CC81E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417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Understanding Corporate Culture  Shaping the Values, Vision, and Success of Our Organization       Presented by: Amiksha Ghaghada       Date: 26 October 2024      </vt:lpstr>
      <vt:lpstr>Elements of Corporate Culture</vt:lpstr>
      <vt:lpstr>Importance of Corporate Culture</vt:lpstr>
      <vt:lpstr>Elements of Corporate Culture</vt:lpstr>
      <vt:lpstr>Types of Corporate Culture</vt:lpstr>
      <vt:lpstr>Building a Positive Corporate Culture </vt:lpstr>
      <vt:lpstr>Benefits of a Strong Corporate Culture  </vt:lpstr>
      <vt:lpstr>Examples of Successful Corporate Cultures </vt:lpstr>
      <vt:lpstr>Measuring Corporate Culture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204</cp:revision>
  <dcterms:created xsi:type="dcterms:W3CDTF">2024-10-26T11:02:40Z</dcterms:created>
  <dcterms:modified xsi:type="dcterms:W3CDTF">2024-10-29T15:05:02Z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