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5" r:id="rId7"/>
    <p:sldId id="262" r:id="rId8"/>
    <p:sldId id="268" r:id="rId9"/>
    <p:sldId id="263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F5975-5F04-48A3-87DD-E651B9ACB61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5C34-116F-4850-AA7A-BFA0B3EB1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2B05-2E91-8513-6B07-60F431785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42A789-CC91-87A3-B312-D9C3A2C74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3B71D-2891-502F-5884-FC46D867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3E00-26BB-49DB-8E5B-B6C4212ABF7E}" type="datetime3">
              <a:rPr lang="en-US" smtClean="0"/>
              <a:t>19 September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5EA03-5F0C-F3CE-C120-85C76E70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612FD-D106-875C-53E8-D270C4A0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CECB-38DA-4873-826C-325261D4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FA6D-16DE-45E8-A82C-8E2FBDC9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0EB4C-A6CA-D080-D079-1DE7098D6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638C1-3068-4920-1AAF-E9594124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BC9B-832E-4E47-88C6-62FAE10D64D0}" type="datetime3">
              <a:rPr lang="en-US" smtClean="0"/>
              <a:t>19 September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4435C-35D5-F4CE-27BA-BEB82F00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ED78B-F473-A22C-ED27-9B1CC808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CECB-38DA-4873-826C-325261D4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8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3BC53-D8D9-16DB-3BBB-4D818F6A4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30715-8DEA-46D5-0B3F-B9140C338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68E06-295A-56DD-1968-2C6003D5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C5E2-CA7A-4DCF-87C3-707F2DBEAF2F}" type="datetime3">
              <a:rPr lang="en-US" smtClean="0"/>
              <a:t>19 September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03B62-CEB6-AC43-E77E-D60ABCE9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56AE0-84D1-35CC-A7E7-39DAC276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CECB-38DA-4873-826C-325261D4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8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8EAA-776E-862C-8F4A-052578B3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EA0D0-90DA-A479-B91B-7E7FC590C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A7275-8B57-0EB0-2741-C98DFA77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BE63-4720-42A4-BB80-48AA4342CA6D}" type="datetime3">
              <a:rPr lang="en-US" smtClean="0"/>
              <a:t>19 September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F8A5C-1DB3-A38E-6EFA-0DF25C7B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C88BF-3260-FF3F-B2B3-9DD4C9A2C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CECB-38DA-4873-826C-325261D4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4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06CF-86CB-BF52-C1D2-5D22A402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70E6C-190D-AB73-EB90-0F8B924F5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AB02F-238F-BE38-3394-9B02996D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8B82-822C-4B34-B091-1C7CE25080D9}" type="datetime3">
              <a:rPr lang="en-US" smtClean="0"/>
              <a:t>19 September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4E801-6D0E-D1EA-616D-A4A014E1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86BD8-38BC-86C1-373E-5A14D58F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CECB-38DA-4873-826C-325261D4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5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CDE7-1377-E3EB-EB66-BA493425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58CB-E732-AF1A-D04D-2B29A9D8F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5CBAF-A0FE-E6D0-AD91-33994A0C9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73F0B-BF86-6612-7CD2-3E844AF5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A90E-5BB4-48D2-BCFA-6332A01C7269}" type="datetime3">
              <a:rPr lang="en-US" smtClean="0"/>
              <a:t>19 September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3ED29-9541-0512-13E7-9FDA8C020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31DFD-2A81-5EEF-4E5B-04A2C7D9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CECB-38DA-4873-826C-325261D4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F89E-382B-347A-CF17-D6B2D55DC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B0527-9957-E53F-516A-1751B6291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D424F-22AE-971B-D218-551F766A4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566CC-5C7E-2FA1-E79D-E8E057A00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C4C15-E7CC-9803-37D7-ADA365040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BB399-9AD1-FB13-EF12-CAACE8C8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24D00-C89F-48E9-B131-C00A16DA58AA}" type="datetime3">
              <a:rPr lang="en-US" smtClean="0"/>
              <a:t>19 September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529A7-2621-36B1-8A32-4A6E0DA8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53BCE-782D-2638-A37D-44C88192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CECB-38DA-4873-826C-325261D4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8A8E-C5F6-4D45-1E44-9BF69770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2E8EE-8B81-F0B3-26EA-DE51B386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686A6-164B-424B-AFBA-7E21BFCBD37A}" type="datetime3">
              <a:rPr lang="en-US" smtClean="0"/>
              <a:t>19 September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C3D73-3900-D253-E4AF-51C2E70A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488C6-DE0B-619B-CC2A-EB8D5A48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CECB-38DA-4873-826C-325261D4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0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E377B-8184-2AF5-ABC8-C5B90264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EAE63-300C-4F80-9E2E-8F7ED8A4B59E}" type="datetime3">
              <a:rPr lang="en-US" smtClean="0"/>
              <a:t>19 September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CBEAB-6CFF-AC70-1FB6-C09C20DE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77A71-A6E3-024A-533B-D77BFE29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CECB-38DA-4873-826C-325261D4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9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F942-2EE5-1D12-26B4-9DE7039D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D598A-F7C7-CF8F-9CB7-FA4F0973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A200E-5743-A974-CE21-562287078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67CA9-984A-DE69-F2DF-85617E7A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6F28-6F59-4459-8D3E-77D0A396D224}" type="datetime3">
              <a:rPr lang="en-US" smtClean="0"/>
              <a:t>19 September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845A1-C6BC-793F-ABF4-B022C002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07AA4-D4C8-E6CD-51F3-3D96B978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CECB-38DA-4873-826C-325261D4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7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C2AD-4CB5-4947-10B2-4F54C03D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8D4820-1A56-6274-410E-9F422E836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2F8D8-DD3F-6119-6F71-BC32EE13D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54E35-08F9-FC3A-F33C-3BE30D89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F11D4-CB50-4715-AEAB-9125771DD1A5}" type="datetime3">
              <a:rPr lang="en-US" smtClean="0"/>
              <a:t>19 September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6752D-4F51-2CB1-E9FB-E7FEAF8C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CF3D2-3EF2-9B11-C7D7-34F7F29F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0CECB-38DA-4873-826C-325261D4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1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43515-A5AD-F7A9-1CCA-F75B3B9F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39DB8-9C62-4E9E-8C9E-18EDB837A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C7334-1D0C-1670-A4C9-FA4CFB97B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583E41-EC03-4025-B494-CE4827BE1998}" type="datetime3">
              <a:rPr lang="en-US" smtClean="0"/>
              <a:t>19 September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74590-7C70-4E22-0B5C-592577471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53393-5F78-B522-FFD8-97358B9B8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C0CECB-38DA-4873-826C-325261D4C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6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record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7.svg"/><Relationship Id="rId4" Type="http://schemas.openxmlformats.org/officeDocument/2006/relationships/hyperlink" Target="Housekeeping_tracker.xlsm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planday/timesheet" TargetMode="Externa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F560-2F26-C758-9859-7F1FF569C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Housekeeping Tracking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389B8-BA4C-3E1E-AB4E-BE571C5F5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Highlander Hotel</a:t>
            </a:r>
          </a:p>
        </p:txBody>
      </p:sp>
    </p:spTree>
    <p:extLst>
      <p:ext uri="{BB962C8B-B14F-4D97-AF65-F5344CB8AC3E}">
        <p14:creationId xmlns:p14="http://schemas.microsoft.com/office/powerpoint/2010/main" val="206098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CC405C-B8FE-603A-C672-67C07B506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32" y="420611"/>
            <a:ext cx="10615443" cy="59996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7C0540-320B-26E9-DFBB-C3901D79D4EE}"/>
              </a:ext>
            </a:extLst>
          </p:cNvPr>
          <p:cNvSpPr/>
          <p:nvPr/>
        </p:nvSpPr>
        <p:spPr>
          <a:xfrm>
            <a:off x="5692521" y="3930374"/>
            <a:ext cx="211554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Planday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538C8-6259-4F20-3D04-EE86AE2A1565}"/>
              </a:ext>
            </a:extLst>
          </p:cNvPr>
          <p:cNvSpPr/>
          <p:nvPr/>
        </p:nvSpPr>
        <p:spPr>
          <a:xfrm>
            <a:off x="5815738" y="5541923"/>
            <a:ext cx="211554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Estimated  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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353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3CA31-B045-6556-B657-1400D22A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Suggestions</a:t>
            </a:r>
          </a:p>
        </p:txBody>
      </p:sp>
      <p:pic>
        <p:nvPicPr>
          <p:cNvPr id="5" name="Picture 4" descr="A screen shot of a device&#10;&#10;Description automatically generated">
            <a:extLst>
              <a:ext uri="{FF2B5EF4-FFF2-40B4-BE49-F238E27FC236}">
                <a16:creationId xmlns:a16="http://schemas.microsoft.com/office/drawing/2014/main" id="{03BB5218-EE26-52C6-E841-4B8C62A7D0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8" t="5324"/>
          <a:stretch/>
        </p:blipFill>
        <p:spPr>
          <a:xfrm>
            <a:off x="8864321" y="575683"/>
            <a:ext cx="3132327" cy="592358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768CB0-AAEA-26AD-25A7-102006CE7033}"/>
              </a:ext>
            </a:extLst>
          </p:cNvPr>
          <p:cNvSpPr txBox="1"/>
          <p:nvPr/>
        </p:nvSpPr>
        <p:spPr>
          <a:xfrm>
            <a:off x="4346678" y="2619266"/>
            <a:ext cx="42296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Real time monitoring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Ensure accuracy of clock-in and clock-out times in </a:t>
            </a:r>
            <a:r>
              <a:rPr lang="en-US" dirty="0" err="1"/>
              <a:t>PlanDay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Enter daily housekeeping records each day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9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3CBA21-7552-456E-3129-F05D9CCC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! </a:t>
            </a:r>
          </a:p>
        </p:txBody>
      </p:sp>
    </p:spTree>
    <p:extLst>
      <p:ext uri="{BB962C8B-B14F-4D97-AF65-F5344CB8AC3E}">
        <p14:creationId xmlns:p14="http://schemas.microsoft.com/office/powerpoint/2010/main" val="491368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972A-9BAA-2300-09C1-44CE65DC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4FDED-7102-D374-2DD1-FFB45373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Excel Macro Template for Housekeeping Records and Data Archiving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Assign Estimated Times for Room Departures and Stays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Determine Expected Shift Duration for Each Employee by Date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Modeling, Analyzing, and Comparing Daily Actual Time Durations with Expected Durations</a:t>
            </a:r>
          </a:p>
        </p:txBody>
      </p:sp>
    </p:spTree>
    <p:extLst>
      <p:ext uri="{BB962C8B-B14F-4D97-AF65-F5344CB8AC3E}">
        <p14:creationId xmlns:p14="http://schemas.microsoft.com/office/powerpoint/2010/main" val="190656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7BCE8-AC32-CFAB-4809-500E77665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Record Daily Housekeeping Allocation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C3A08-922D-4C22-BC08-83069F54D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439" r="18673" b="11199"/>
          <a:stretch/>
        </p:blipFill>
        <p:spPr>
          <a:xfrm>
            <a:off x="4346678" y="218505"/>
            <a:ext cx="7225748" cy="3027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74CF30-720B-19F1-8FD9-40422B365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678" y="3557831"/>
            <a:ext cx="7112648" cy="1212383"/>
          </a:xfrm>
          <a:prstGeom prst="rect">
            <a:avLst/>
          </a:prstGeom>
        </p:spPr>
      </p:pic>
      <p:pic>
        <p:nvPicPr>
          <p:cNvPr id="11" name="Picture 10">
            <a:hlinkClick r:id="rId4" action="ppaction://hlinkfile"/>
            <a:extLst>
              <a:ext uri="{FF2B5EF4-FFF2-40B4-BE49-F238E27FC236}">
                <a16:creationId xmlns:a16="http://schemas.microsoft.com/office/drawing/2014/main" id="{55A17D8A-9E52-A8AB-3B62-D91A71662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496" y="5263808"/>
            <a:ext cx="2105025" cy="32385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3" name="Picture 12">
            <a:hlinkClick r:id="rId6" action="ppaction://hlinkfile"/>
            <a:extLst>
              <a:ext uri="{FF2B5EF4-FFF2-40B4-BE49-F238E27FC236}">
                <a16:creationId xmlns:a16="http://schemas.microsoft.com/office/drawing/2014/main" id="{D44C1D43-109C-369E-2D31-89BAC06A8D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5810" y="5263808"/>
            <a:ext cx="828675" cy="3048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6C66BB-EF61-46A8-96F5-B7850FCCB341}"/>
              </a:ext>
            </a:extLst>
          </p:cNvPr>
          <p:cNvCxnSpPr>
            <a:cxnSpLocks/>
          </p:cNvCxnSpPr>
          <p:nvPr/>
        </p:nvCxnSpPr>
        <p:spPr>
          <a:xfrm>
            <a:off x="7884840" y="5416208"/>
            <a:ext cx="7206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346DDE-AF1C-6A52-3397-F45B0C34AB2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424485" y="5406683"/>
            <a:ext cx="924927" cy="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B425C6E9-7297-7569-68CA-F21F0C42E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1832" y="5163796"/>
            <a:ext cx="1000125" cy="390525"/>
          </a:xfrm>
          <a:prstGeom prst="rect">
            <a:avLst/>
          </a:prstGeom>
        </p:spPr>
      </p:pic>
      <p:sp>
        <p:nvSpPr>
          <p:cNvPr id="24" name="Subtitle 2">
            <a:extLst>
              <a:ext uri="{FF2B5EF4-FFF2-40B4-BE49-F238E27FC236}">
                <a16:creationId xmlns:a16="http://schemas.microsoft.com/office/drawing/2014/main" id="{7EBCB793-88FC-A768-9D33-C7066ED66555}"/>
              </a:ext>
            </a:extLst>
          </p:cNvPr>
          <p:cNvSpPr txBox="1">
            <a:spLocks/>
          </p:cNvSpPr>
          <p:nvPr/>
        </p:nvSpPr>
        <p:spPr>
          <a:xfrm>
            <a:off x="4495807" y="6088276"/>
            <a:ext cx="5844014" cy="46071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Comprehensive and precise records for housekeeping allocations are now available</a:t>
            </a:r>
          </a:p>
        </p:txBody>
      </p:sp>
      <p:pic>
        <p:nvPicPr>
          <p:cNvPr id="28" name="Graphic 27" descr="Open book outline">
            <a:extLst>
              <a:ext uri="{FF2B5EF4-FFF2-40B4-BE49-F238E27FC236}">
                <a16:creationId xmlns:a16="http://schemas.microsoft.com/office/drawing/2014/main" id="{8600248F-6921-8A96-C0BF-23C79702E9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41442" y="5252658"/>
            <a:ext cx="345081" cy="34508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5E3419D-440F-48BD-D7FD-8C5476E2CE5F}"/>
              </a:ext>
            </a:extLst>
          </p:cNvPr>
          <p:cNvSpPr txBox="1"/>
          <p:nvPr/>
        </p:nvSpPr>
        <p:spPr>
          <a:xfrm>
            <a:off x="3992252" y="5460679"/>
            <a:ext cx="1430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Daily Record book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4F3F15-B209-2B5C-3BA6-98E76A091912}"/>
              </a:ext>
            </a:extLst>
          </p:cNvPr>
          <p:cNvCxnSpPr>
            <a:cxnSpLocks/>
          </p:cNvCxnSpPr>
          <p:nvPr/>
        </p:nvCxnSpPr>
        <p:spPr>
          <a:xfrm flipV="1">
            <a:off x="4707306" y="5425198"/>
            <a:ext cx="866643" cy="14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78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0689F-E601-B88A-0314-E0FF5853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Estimated 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2C03-3435-C75C-A14C-EF394AAB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678262"/>
            <a:ext cx="6002636" cy="1463040"/>
          </a:xfrm>
        </p:spPr>
        <p:txBody>
          <a:bodyPr anchor="ctr">
            <a:normAutofit fontScale="25000" lnSpcReduction="20000"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8000" dirty="0"/>
              <a:t>Using the recorded data, it is possible to estimate the time allocation for each individual per shift</a:t>
            </a:r>
          </a:p>
          <a:p>
            <a:r>
              <a:rPr lang="en-US" sz="8000" dirty="0"/>
              <a:t>Assumption: Each person spends time only in their allocated rooms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BA12D-A696-662F-1ED9-E17E9BB79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6" y="3071257"/>
            <a:ext cx="11164824" cy="2763294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5E169C3E-3795-4348-9B22-9E1FEF728097}"/>
              </a:ext>
            </a:extLst>
          </p:cNvPr>
          <p:cNvSpPr/>
          <p:nvPr/>
        </p:nvSpPr>
        <p:spPr>
          <a:xfrm rot="16200000">
            <a:off x="8872928" y="2690524"/>
            <a:ext cx="340468" cy="494878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0A928-7792-7756-C5B3-DCBAB0E2FFEF}"/>
              </a:ext>
            </a:extLst>
          </p:cNvPr>
          <p:cNvSpPr txBox="1"/>
          <p:nvPr/>
        </p:nvSpPr>
        <p:spPr>
          <a:xfrm>
            <a:off x="7412477" y="5372886"/>
            <a:ext cx="345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min × 8 rooms = 120 min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B1F20AB-EE04-FF3D-6A06-D95B507A8926}"/>
              </a:ext>
            </a:extLst>
          </p:cNvPr>
          <p:cNvSpPr/>
          <p:nvPr/>
        </p:nvSpPr>
        <p:spPr>
          <a:xfrm rot="16200000">
            <a:off x="7302562" y="2555458"/>
            <a:ext cx="263946" cy="174577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2B0CE6E-D66C-A1D1-FB63-D9C787782662}"/>
              </a:ext>
            </a:extLst>
          </p:cNvPr>
          <p:cNvSpPr/>
          <p:nvPr/>
        </p:nvSpPr>
        <p:spPr>
          <a:xfrm rot="16200000">
            <a:off x="8869191" y="2779665"/>
            <a:ext cx="263946" cy="12973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6F42BEA-FF33-65B0-5C8A-223253F1EA31}"/>
              </a:ext>
            </a:extLst>
          </p:cNvPr>
          <p:cNvSpPr/>
          <p:nvPr/>
        </p:nvSpPr>
        <p:spPr>
          <a:xfrm rot="16200000">
            <a:off x="10474255" y="2515834"/>
            <a:ext cx="263949" cy="182264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6AB664-E960-8DD2-30D5-1D433C8F98FB}"/>
              </a:ext>
            </a:extLst>
          </p:cNvPr>
          <p:cNvSpPr txBox="1"/>
          <p:nvPr/>
        </p:nvSpPr>
        <p:spPr>
          <a:xfrm>
            <a:off x="6561646" y="2819567"/>
            <a:ext cx="218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25 min × 3 rooms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A800A7-4EEF-1B94-AE55-1CD19B751BDC}"/>
              </a:ext>
            </a:extLst>
          </p:cNvPr>
          <p:cNvSpPr txBox="1"/>
          <p:nvPr/>
        </p:nvSpPr>
        <p:spPr>
          <a:xfrm>
            <a:off x="8231227" y="2819567"/>
            <a:ext cx="153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 min × 2 rooms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02EE0E-021B-D780-5761-2DC8123E83C8}"/>
              </a:ext>
            </a:extLst>
          </p:cNvPr>
          <p:cNvSpPr txBox="1"/>
          <p:nvPr/>
        </p:nvSpPr>
        <p:spPr>
          <a:xfrm>
            <a:off x="9872297" y="2827976"/>
            <a:ext cx="1539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 min × 3 rooms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3565D9-4BD1-46CE-2707-0818446A7FDE}"/>
              </a:ext>
            </a:extLst>
          </p:cNvPr>
          <p:cNvSpPr txBox="1"/>
          <p:nvPr/>
        </p:nvSpPr>
        <p:spPr>
          <a:xfrm>
            <a:off x="807396" y="5834551"/>
            <a:ext cx="1071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Estimated Time = Departs Time  +  Stays Time  + Buffer 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DD328B-EF2F-5A75-B17C-ADEF18BD413A}"/>
              </a:ext>
            </a:extLst>
          </p:cNvPr>
          <p:cNvSpPr txBox="1"/>
          <p:nvPr/>
        </p:nvSpPr>
        <p:spPr>
          <a:xfrm>
            <a:off x="807396" y="6139351"/>
            <a:ext cx="1071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Estimated Time = 225 min +  120min + 30min  = 375 min        ---------&gt; 6hrs : 15min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C11510-0DE7-544C-C23C-6A5E27530CDB}"/>
              </a:ext>
            </a:extLst>
          </p:cNvPr>
          <p:cNvSpPr txBox="1"/>
          <p:nvPr/>
        </p:nvSpPr>
        <p:spPr>
          <a:xfrm>
            <a:off x="687424" y="2643310"/>
            <a:ext cx="345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:- 6/28/2024</a:t>
            </a:r>
          </a:p>
        </p:txBody>
      </p:sp>
    </p:spTree>
    <p:extLst>
      <p:ext uri="{BB962C8B-B14F-4D97-AF65-F5344CB8AC3E}">
        <p14:creationId xmlns:p14="http://schemas.microsoft.com/office/powerpoint/2010/main" val="71773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1" grpId="0" animBg="1"/>
      <p:bldP spid="13" grpId="0"/>
      <p:bldP spid="15" grpId="0"/>
      <p:bldP spid="18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689F-E601-B88A-0314-E0FF5853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2C03-3435-C75C-A14C-EF394AAB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 in and out times can be extracted from </a:t>
            </a:r>
            <a:r>
              <a:rPr lang="en-US" dirty="0" err="1"/>
              <a:t>Planday</a:t>
            </a:r>
            <a:r>
              <a:rPr lang="en-US" dirty="0"/>
              <a:t> to compare actual time with estimated time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70EB9-EF27-1BE6-23C4-77C4F6EF7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4969"/>
            <a:ext cx="3114675" cy="1076325"/>
          </a:xfrm>
          <a:prstGeom prst="rect">
            <a:avLst/>
          </a:prstGeom>
        </p:spPr>
      </p:pic>
      <p:pic>
        <p:nvPicPr>
          <p:cNvPr id="1026" name="Picture 2" descr="intellij-support.jetbrains.com/hc/user_images/Sg7S...">
            <a:extLst>
              <a:ext uri="{FF2B5EF4-FFF2-40B4-BE49-F238E27FC236}">
                <a16:creationId xmlns:a16="http://schemas.microsoft.com/office/drawing/2014/main" id="{6F049109-B32D-60E0-A0A5-2CDA883A4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447" y="3095016"/>
            <a:ext cx="1025255" cy="102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61B0B7-C7AF-030A-176A-6713C3393B53}"/>
              </a:ext>
            </a:extLst>
          </p:cNvPr>
          <p:cNvCxnSpPr/>
          <p:nvPr/>
        </p:nvCxnSpPr>
        <p:spPr>
          <a:xfrm>
            <a:off x="3764604" y="3463131"/>
            <a:ext cx="1332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2F480A-A195-DF2E-B4AF-AB12B6496B81}"/>
              </a:ext>
            </a:extLst>
          </p:cNvPr>
          <p:cNvCxnSpPr/>
          <p:nvPr/>
        </p:nvCxnSpPr>
        <p:spPr>
          <a:xfrm>
            <a:off x="6319736" y="3463131"/>
            <a:ext cx="13326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uy &amp; Download Excel Home &amp; Student ...">
            <a:extLst>
              <a:ext uri="{FF2B5EF4-FFF2-40B4-BE49-F238E27FC236}">
                <a16:creationId xmlns:a16="http://schemas.microsoft.com/office/drawing/2014/main" id="{840CB095-C0D5-1FC7-407F-116C49405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882" y="2565670"/>
            <a:ext cx="1726659" cy="172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6AFADE-293A-AE82-EC39-6073FA291E8C}"/>
              </a:ext>
            </a:extLst>
          </p:cNvPr>
          <p:cNvSpPr txBox="1"/>
          <p:nvPr/>
        </p:nvSpPr>
        <p:spPr>
          <a:xfrm>
            <a:off x="4849745" y="4120271"/>
            <a:ext cx="172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Scrapping</a:t>
            </a:r>
          </a:p>
        </p:txBody>
      </p:sp>
      <p:pic>
        <p:nvPicPr>
          <p:cNvPr id="11" name="Picture 10">
            <a:hlinkClick r:id="rId5" action="ppaction://hlinkfile"/>
            <a:extLst>
              <a:ext uri="{FF2B5EF4-FFF2-40B4-BE49-F238E27FC236}">
                <a16:creationId xmlns:a16="http://schemas.microsoft.com/office/drawing/2014/main" id="{C23781F1-274D-D87D-1779-F923B18037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8786" y="3314699"/>
            <a:ext cx="1219200" cy="2286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3B0ACB-DBF4-07CF-DDA2-B9AE1C3484CE}"/>
              </a:ext>
            </a:extLst>
          </p:cNvPr>
          <p:cNvCxnSpPr>
            <a:cxnSpLocks/>
          </p:cNvCxnSpPr>
          <p:nvPr/>
        </p:nvCxnSpPr>
        <p:spPr>
          <a:xfrm>
            <a:off x="9281200" y="3428999"/>
            <a:ext cx="9036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F01E0A-1449-AA00-A696-05CE3BC05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665741"/>
              </p:ext>
            </p:extLst>
          </p:nvPr>
        </p:nvGraphicFramePr>
        <p:xfrm>
          <a:off x="1449422" y="4914521"/>
          <a:ext cx="5791200" cy="146304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846877167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390939918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80259091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630635678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99529382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5779036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70AD47"/>
                          </a:highlight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70AD47"/>
                          </a:highlight>
                          <a:latin typeface="Calibri" panose="020F0502020204030204" pitchFamily="34" charset="0"/>
                        </a:rPr>
                        <a:t>EmpName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70AD47"/>
                          </a:highlight>
                          <a:latin typeface="Calibri" panose="020F0502020204030204" pitchFamily="34" charset="0"/>
                        </a:rPr>
                        <a:t>InOutTime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70AD47"/>
                          </a:highlight>
                          <a:latin typeface="Calibri" panose="020F0502020204030204" pitchFamily="34" charset="0"/>
                        </a:rPr>
                        <a:t>InTime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70AD47"/>
                          </a:highlight>
                          <a:latin typeface="Calibri" panose="020F0502020204030204" pitchFamily="34" charset="0"/>
                        </a:rPr>
                        <a:t>OutTime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70AD47"/>
                          </a:highlight>
                          <a:latin typeface="Calibri" panose="020F0502020204030204" pitchFamily="34" charset="0"/>
                        </a:rPr>
                        <a:t>Actual_hrs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8479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6/28/2024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Dalia Stupuriene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08:30-14:41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8:30:00 AM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2:41:00 PM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6:11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7809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6/28/2024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Marjorie  Macdonald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08:30-15:13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8:30:00 AM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3:13:00 PM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6:43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0373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6/28/2024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Lydia Mensah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09:00-15:31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9:00:00 AM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3:31:00 PM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6:31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1401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6/28/2024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Millicent Yamoah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09:00-15:31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9:00:00 AM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3:31:00 PM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6:31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8096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6/28/2024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Jumoke Ilemobola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09:01-16:11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9:01:00 AM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4:11:00 PM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7:10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898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6/28/2024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Aline Vieira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09:02-15:25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9:02:00 AM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3:25:00 PM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6:23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6712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6/28/2024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Eduardo Adomaitis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09:02-15:25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9:02:00 AM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3:25:00 PM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E2EFDA"/>
                          </a:highlight>
                          <a:latin typeface="Calibri" panose="020F0502020204030204" pitchFamily="34" charset="0"/>
                        </a:rPr>
                        <a:t>6:23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52880"/>
                  </a:ext>
                </a:extLst>
              </a:tr>
            </a:tbl>
          </a:graphicData>
        </a:graphic>
      </p:graphicFrame>
      <p:sp>
        <p:nvSpPr>
          <p:cNvPr id="15" name="Right Brace 14">
            <a:extLst>
              <a:ext uri="{FF2B5EF4-FFF2-40B4-BE49-F238E27FC236}">
                <a16:creationId xmlns:a16="http://schemas.microsoft.com/office/drawing/2014/main" id="{A53D5F86-C12D-2103-F5B9-9DE17D45893E}"/>
              </a:ext>
            </a:extLst>
          </p:cNvPr>
          <p:cNvSpPr/>
          <p:nvPr/>
        </p:nvSpPr>
        <p:spPr>
          <a:xfrm>
            <a:off x="7412477" y="5136204"/>
            <a:ext cx="155642" cy="12413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1733C8-2D52-5800-686F-4858DC411A9D}"/>
              </a:ext>
            </a:extLst>
          </p:cNvPr>
          <p:cNvSpPr txBox="1"/>
          <p:nvPr/>
        </p:nvSpPr>
        <p:spPr>
          <a:xfrm>
            <a:off x="7652425" y="5573949"/>
            <a:ext cx="387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Actual Time = 45 </a:t>
            </a:r>
            <a:r>
              <a:rPr lang="en-US" dirty="0" err="1"/>
              <a:t>hrs</a:t>
            </a:r>
            <a:r>
              <a:rPr lang="en-US" dirty="0"/>
              <a:t> :52  min</a:t>
            </a:r>
          </a:p>
        </p:txBody>
      </p:sp>
    </p:spTree>
    <p:extLst>
      <p:ext uri="{BB962C8B-B14F-4D97-AF65-F5344CB8AC3E}">
        <p14:creationId xmlns:p14="http://schemas.microsoft.com/office/powerpoint/2010/main" val="316716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3CA31-B045-6556-B657-1400D22A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Modeling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7072B-E01C-F918-D82A-0EDED5B56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3" y="2143468"/>
            <a:ext cx="11007503" cy="410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7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689F-E601-B88A-0314-E0FF5853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2C03-3435-C75C-A14C-EF394AAB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Some employees' attendance not recorded on </a:t>
            </a:r>
            <a:r>
              <a:rPr lang="en-US" sz="2400" dirty="0" err="1"/>
              <a:t>planday</a:t>
            </a:r>
            <a:r>
              <a:rPr lang="en-US" sz="2400" dirty="0"/>
              <a:t>, thus unable to determine total actual working hours for several days.</a:t>
            </a:r>
          </a:p>
          <a:p>
            <a:r>
              <a:rPr lang="en-US" sz="2400" dirty="0"/>
              <a:t>Unable to track time spent on activities other than room-related tasks.</a:t>
            </a:r>
          </a:p>
          <a:p>
            <a:r>
              <a:rPr lang="en-US" sz="2400" dirty="0"/>
              <a:t>Using </a:t>
            </a:r>
            <a:r>
              <a:rPr lang="en-US" sz="2400" dirty="0" err="1"/>
              <a:t>Planday</a:t>
            </a:r>
            <a:r>
              <a:rPr lang="en-US" sz="2400" dirty="0"/>
              <a:t> comments, it's not possible to determine the actual clock-in and clock-out times after approval.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22A1D-A2A3-E3D1-EA76-22C144A6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71" y="3844925"/>
            <a:ext cx="37338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1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0689F-E601-B88A-0314-E0FF5853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023754"/>
            <a:ext cx="4900144" cy="27369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Data Model &amp; Measures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682699-8517-5462-7C9C-ADBCBE1FA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162" y="839533"/>
            <a:ext cx="4324849" cy="181643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FFA416-093D-57FA-A8A6-B26CE1B0A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162" y="4173761"/>
            <a:ext cx="4324849" cy="155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6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CA31-B045-6556-B657-1400D22A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D138-CEB5-8AD1-D25A-35A9D9D76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12" y="1370063"/>
            <a:ext cx="10515600" cy="4351338"/>
          </a:xfrm>
        </p:spPr>
        <p:txBody>
          <a:bodyPr/>
          <a:lstStyle/>
          <a:p>
            <a:r>
              <a:rPr lang="en-US" dirty="0"/>
              <a:t>Apple to apple Comparison </a:t>
            </a:r>
            <a:r>
              <a:rPr lang="en-US" dirty="0" err="1"/>
              <a:t>Planday</a:t>
            </a:r>
            <a:r>
              <a:rPr lang="en-US" dirty="0"/>
              <a:t> vs Estimated Time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6F212C-4496-2F50-90F0-A55275E3F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9761"/>
            <a:ext cx="11094552" cy="30984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8BCF7C-0E08-FDF6-E3C4-382797057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468" y="4897615"/>
            <a:ext cx="2584472" cy="1828724"/>
          </a:xfrm>
          <a:prstGeom prst="rect">
            <a:avLst/>
          </a:prstGeom>
        </p:spPr>
      </p:pic>
      <p:sp>
        <p:nvSpPr>
          <p:cNvPr id="20" name="Rectangle 6">
            <a:extLst>
              <a:ext uri="{FF2B5EF4-FFF2-40B4-BE49-F238E27FC236}">
                <a16:creationId xmlns:a16="http://schemas.microsoft.com/office/drawing/2014/main" id="{7C6EA716-8ABD-A29C-1799-308E0FD8B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043" y="5325699"/>
            <a:ext cx="77949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Additional Hours for the six days</a:t>
            </a:r>
          </a:p>
        </p:txBody>
      </p:sp>
    </p:spTree>
    <p:extLst>
      <p:ext uri="{BB962C8B-B14F-4D97-AF65-F5344CB8AC3E}">
        <p14:creationId xmlns:p14="http://schemas.microsoft.com/office/powerpoint/2010/main" val="228514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355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Wingdings</vt:lpstr>
      <vt:lpstr>Office Theme</vt:lpstr>
      <vt:lpstr>Housekeeping Tracking System </vt:lpstr>
      <vt:lpstr>Objective &amp; Methods</vt:lpstr>
      <vt:lpstr>Record Daily Housekeeping Allocation </vt:lpstr>
      <vt:lpstr>Estimated Time</vt:lpstr>
      <vt:lpstr>Actual Time</vt:lpstr>
      <vt:lpstr>Data Modeling</vt:lpstr>
      <vt:lpstr>Drawbacks</vt:lpstr>
      <vt:lpstr>Data Model &amp; Measures</vt:lpstr>
      <vt:lpstr>Analysis</vt:lpstr>
      <vt:lpstr>PowerPoint Presentation</vt:lpstr>
      <vt:lpstr>Suggestions</vt:lpstr>
      <vt:lpstr>THANK YOU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Amila Indika</dc:creator>
  <cp:lastModifiedBy>Amila Indika</cp:lastModifiedBy>
  <cp:revision>38</cp:revision>
  <dcterms:created xsi:type="dcterms:W3CDTF">2024-07-08T12:04:26Z</dcterms:created>
  <dcterms:modified xsi:type="dcterms:W3CDTF">2024-09-19T07:21:35Z</dcterms:modified>
</cp:coreProperties>
</file>