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Academics\MSc%20in%20Computer%20Science\Semester%2001\CS%205229%20-%20Big%20Data%20Analytics%20Technologies\MapReduce-vs-Spark\UoM_MapReduce-vs-Spark\Result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Academics\MSc%20in%20Computer%20Science\Semester%2001\CS%205229%20-%20Big%20Data%20Analytics%20Technologies\MapReduce-vs-Spark\UoM_MapReduce-vs-Spark\Result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Execution Delay(in Seconds) Vs Iteration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Data!$A$10</c:f>
              <c:strCache>
                <c:ptCount val="1"/>
                <c:pt idx="0">
                  <c:v>MapReduce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Data!$B$9:$G$9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Average</c:v>
                </c:pt>
              </c:strCache>
            </c:strRef>
          </c:cat>
          <c:val>
            <c:numRef>
              <c:f>Data!$B$10:$G$10</c:f>
              <c:numCache>
                <c:formatCode>General</c:formatCode>
                <c:ptCount val="6"/>
                <c:pt idx="0">
                  <c:v>6.77</c:v>
                </c:pt>
                <c:pt idx="1">
                  <c:v>7.3289999999999997</c:v>
                </c:pt>
                <c:pt idx="2">
                  <c:v>6.76</c:v>
                </c:pt>
                <c:pt idx="3">
                  <c:v>7.1820000000000004</c:v>
                </c:pt>
                <c:pt idx="4">
                  <c:v>7.069</c:v>
                </c:pt>
                <c:pt idx="5">
                  <c:v>7.0220000000000011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D8-4068-A9C7-E3787138F124}"/>
            </c:ext>
          </c:extLst>
        </c:ser>
        <c:ser>
          <c:idx val="1"/>
          <c:order val="1"/>
          <c:tx>
            <c:strRef>
              <c:f>Data!$A$11</c:f>
              <c:strCache>
                <c:ptCount val="1"/>
                <c:pt idx="0">
                  <c:v>Spark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Data!$B$9:$G$9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Average</c:v>
                </c:pt>
              </c:strCache>
            </c:strRef>
          </c:cat>
          <c:val>
            <c:numRef>
              <c:f>Data!$B$11:$G$11</c:f>
              <c:numCache>
                <c:formatCode>General</c:formatCode>
                <c:ptCount val="6"/>
                <c:pt idx="0">
                  <c:v>7.4859999999999998</c:v>
                </c:pt>
                <c:pt idx="1">
                  <c:v>7.4470000000000001</c:v>
                </c:pt>
                <c:pt idx="2">
                  <c:v>0.60199999999999998</c:v>
                </c:pt>
                <c:pt idx="3">
                  <c:v>0.71699999999999997</c:v>
                </c:pt>
                <c:pt idx="4">
                  <c:v>0.40500000000000003</c:v>
                </c:pt>
                <c:pt idx="5">
                  <c:v>3.3313999999999999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D8-4068-A9C7-E3787138F1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11452559"/>
        <c:axId val="1112396927"/>
      </c:barChart>
      <c:catAx>
        <c:axId val="111145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2396927"/>
        <c:crosses val="autoZero"/>
        <c:auto val="1"/>
        <c:lblAlgn val="ctr"/>
        <c:lblOffset val="100"/>
        <c:noMultiLvlLbl val="0"/>
      </c:catAx>
      <c:valAx>
        <c:axId val="1112396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452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Average Execution Time (in Seconds) for Each Query Vs Method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Data!$K$6</c:f>
              <c:strCache>
                <c:ptCount val="1"/>
                <c:pt idx="0">
                  <c:v>MapReduce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Data!$L$5:$P$5</c:f>
              <c:strCache>
                <c:ptCount val="5"/>
                <c:pt idx="0">
                  <c:v>Carrier Delay Execution </c:v>
                </c:pt>
                <c:pt idx="1">
                  <c:v>Late Aircraft Delay Execution</c:v>
                </c:pt>
                <c:pt idx="2">
                  <c:v>NAS Delay Execution</c:v>
                </c:pt>
                <c:pt idx="3">
                  <c:v>Security Delay Execution</c:v>
                </c:pt>
                <c:pt idx="4">
                  <c:v>Weather Delay Execution </c:v>
                </c:pt>
              </c:strCache>
            </c:strRef>
          </c:cat>
          <c:val>
            <c:numRef>
              <c:f>Data!$L$6:$P$6</c:f>
              <c:numCache>
                <c:formatCode>General</c:formatCode>
                <c:ptCount val="5"/>
                <c:pt idx="0">
                  <c:v>10.589400000000001</c:v>
                </c:pt>
                <c:pt idx="1">
                  <c:v>7.0220000000000011</c:v>
                </c:pt>
                <c:pt idx="2">
                  <c:v>7.688600000000001</c:v>
                </c:pt>
                <c:pt idx="3">
                  <c:v>7.1324000000000014</c:v>
                </c:pt>
                <c:pt idx="4">
                  <c:v>6.9436000000000009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75-4554-8AC0-CF3E5E2968B8}"/>
            </c:ext>
          </c:extLst>
        </c:ser>
        <c:ser>
          <c:idx val="1"/>
          <c:order val="1"/>
          <c:tx>
            <c:strRef>
              <c:f>Data!$K$7</c:f>
              <c:strCache>
                <c:ptCount val="1"/>
                <c:pt idx="0">
                  <c:v>Spark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Data!$L$5:$P$5</c:f>
              <c:strCache>
                <c:ptCount val="5"/>
                <c:pt idx="0">
                  <c:v>Carrier Delay Execution </c:v>
                </c:pt>
                <c:pt idx="1">
                  <c:v>Late Aircraft Delay Execution</c:v>
                </c:pt>
                <c:pt idx="2">
                  <c:v>NAS Delay Execution</c:v>
                </c:pt>
                <c:pt idx="3">
                  <c:v>Security Delay Execution</c:v>
                </c:pt>
                <c:pt idx="4">
                  <c:v>Weather Delay Execution </c:v>
                </c:pt>
              </c:strCache>
            </c:strRef>
          </c:cat>
          <c:val>
            <c:numRef>
              <c:f>Data!$L$7:$P$7</c:f>
              <c:numCache>
                <c:formatCode>General</c:formatCode>
                <c:ptCount val="5"/>
                <c:pt idx="0">
                  <c:v>3.6730000000000005</c:v>
                </c:pt>
                <c:pt idx="1">
                  <c:v>3.3313999999999999</c:v>
                </c:pt>
                <c:pt idx="2">
                  <c:v>3.3886000000000003</c:v>
                </c:pt>
                <c:pt idx="3">
                  <c:v>1.9703999999999997</c:v>
                </c:pt>
                <c:pt idx="4">
                  <c:v>1.9094000000000002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75-4554-8AC0-CF3E5E2968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11947455"/>
        <c:axId val="1108453871"/>
      </c:barChart>
      <c:catAx>
        <c:axId val="1111947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8453871"/>
        <c:crosses val="autoZero"/>
        <c:auto val="1"/>
        <c:lblAlgn val="ctr"/>
        <c:lblOffset val="100"/>
        <c:noMultiLvlLbl val="0"/>
      </c:catAx>
      <c:valAx>
        <c:axId val="1108453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947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E7404-8415-4878-AF91-020C0C6B2E20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AFB3D-C6EB-469D-B3E2-3F6FC0F06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634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AFB3D-C6EB-469D-B3E2-3F6FC0F067B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940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1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9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1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7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0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6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6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2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4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5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9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85303E-1D59-4477-A849-22C7FEACD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BDF59-8D76-7F07-5EE1-5CE043709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5100" dirty="0">
                <a:solidFill>
                  <a:srgbClr val="FFFFFF"/>
                </a:solidFill>
              </a:rPr>
              <a:t>Spark vs Hadoop : A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06983-AB6D-A682-425C-E030E664A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3901736" cy="2240529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FFFFFF"/>
                </a:solidFill>
              </a:rPr>
              <a:t>A. C. Abeysundara</a:t>
            </a:r>
          </a:p>
          <a:p>
            <a:r>
              <a:rPr lang="en-GB" sz="2800" dirty="0">
                <a:solidFill>
                  <a:srgbClr val="FFFFFF"/>
                </a:solidFill>
              </a:rPr>
              <a:t>248202B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735CD-6402-7094-E78D-D10386482F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86" r="-1" b="-1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3951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8D77E-7414-095B-B9B8-3FD10B17E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61EA-520F-84EC-A36E-1B3FA7CC4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1647"/>
            <a:ext cx="10972800" cy="921813"/>
          </a:xfrm>
        </p:spPr>
        <p:txBody>
          <a:bodyPr>
            <a:normAutofit fontScale="90000"/>
          </a:bodyPr>
          <a:lstStyle/>
          <a:p>
            <a:r>
              <a:rPr lang="en-GB" b="1" i="0" dirty="0">
                <a:solidFill>
                  <a:schemeClr val="bg2">
                    <a:lumMod val="25000"/>
                  </a:schemeClr>
                </a:solidFill>
                <a:effectLst/>
                <a:latin typeface="DM Sans" panose="020F0502020204030204" pitchFamily="2" charset="0"/>
              </a:rPr>
              <a:t>Choosing the Right Tool for Big Data Processing: Hadoop vs. Apache Spark</a:t>
            </a:r>
            <a:endParaRPr lang="en-GB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41B0B-3C0E-C548-AB67-9ED376579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93460"/>
            <a:ext cx="11447282" cy="5529509"/>
          </a:xfrm>
        </p:spPr>
        <p:txBody>
          <a:bodyPr>
            <a:normAutofit/>
          </a:bodyPr>
          <a:lstStyle/>
          <a:p>
            <a:r>
              <a:rPr lang="en-GB" dirty="0"/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Hadoop offers simplicity and a wide range of tools for data processing, making it easier for beginners. However, its limited flexibility and complexity in complex scenarios can be challenging.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Apache Spark provides versatility and supports multiple data processing models, with a steeper learning curve but offering faster processing speeds and more flexibility.</a:t>
            </a:r>
          </a:p>
          <a:p>
            <a:r>
              <a:rPr lang="en-GB" dirty="0"/>
              <a:t>Conclusion: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choice between Hadoop and Apache Spark depends on the specific requirements of the project, including the complexity of the data processing tasks, the need for real-time processing, and the available resources.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Both technologies have their place in the big data ecosystem, and understanding their strengths and weaknesses can help in making an informed decision.</a:t>
            </a:r>
          </a:p>
        </p:txBody>
      </p:sp>
    </p:spTree>
    <p:extLst>
      <p:ext uri="{BB962C8B-B14F-4D97-AF65-F5344CB8AC3E}">
        <p14:creationId xmlns:p14="http://schemas.microsoft.com/office/powerpoint/2010/main" val="4185210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CA47-1FE1-825D-4170-9FED4D391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18777"/>
            <a:ext cx="10972800" cy="1325563"/>
          </a:xfrm>
        </p:spPr>
        <p:txBody>
          <a:bodyPr>
            <a:noAutofit/>
          </a:bodyPr>
          <a:lstStyle/>
          <a:p>
            <a:pPr algn="ctr"/>
            <a:r>
              <a:rPr lang="en-GB" sz="9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0068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893B5-4DBF-03D0-0BDB-7B22D6DA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85" y="339365"/>
            <a:ext cx="10972800" cy="921813"/>
          </a:xfrm>
        </p:spPr>
        <p:txBody>
          <a:bodyPr>
            <a:normAutofit/>
          </a:bodyPr>
          <a:lstStyle/>
          <a:p>
            <a:r>
              <a:rPr lang="en-GB" b="1" i="0" dirty="0">
                <a:solidFill>
                  <a:schemeClr val="bg2">
                    <a:lumMod val="25000"/>
                  </a:schemeClr>
                </a:solidFill>
                <a:effectLst/>
                <a:latin typeface="DM Sans" panose="020F0502020204030204" pitchFamily="2" charset="0"/>
              </a:rPr>
              <a:t>Why?</a:t>
            </a:r>
            <a:endParaRPr lang="en-GB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D51AA-7FB9-57FF-E64C-C40ED1775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93461"/>
            <a:ext cx="10972800" cy="4036534"/>
          </a:xfrm>
        </p:spPr>
        <p:txBody>
          <a:bodyPr>
            <a:normAutofit/>
          </a:bodyPr>
          <a:lstStyle/>
          <a:p>
            <a:r>
              <a:rPr lang="en-GB" dirty="0"/>
              <a:t>Big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exponential growth of data has made it increasingly difficult to store, process, and analyse.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Need for Big Data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need for tools that can handle large volumes of data efficiently and cost-effectively has led to the development of Hadoop and Spark.</a:t>
            </a:r>
          </a:p>
        </p:txBody>
      </p:sp>
    </p:spTree>
    <p:extLst>
      <p:ext uri="{BB962C8B-B14F-4D97-AF65-F5344CB8AC3E}">
        <p14:creationId xmlns:p14="http://schemas.microsoft.com/office/powerpoint/2010/main" val="238071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DDF31-6379-31CB-5799-07E0CB9E8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0D0B1-36FC-721C-44F1-4201A4E7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85" y="339365"/>
            <a:ext cx="10972800" cy="921813"/>
          </a:xfrm>
        </p:spPr>
        <p:txBody>
          <a:bodyPr>
            <a:normAutofit/>
          </a:bodyPr>
          <a:lstStyle/>
          <a:p>
            <a:r>
              <a:rPr lang="en-GB" b="1" i="0" dirty="0">
                <a:solidFill>
                  <a:schemeClr val="bg2">
                    <a:lumMod val="25000"/>
                  </a:schemeClr>
                </a:solidFill>
                <a:effectLst/>
                <a:latin typeface="DM Sans" panose="020F0502020204030204" pitchFamily="2" charset="0"/>
              </a:rPr>
              <a:t>What is Hadoop?</a:t>
            </a:r>
            <a:endParaRPr lang="en-GB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3A5B3-DBC0-C0D8-4DF0-41A5D3061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93461"/>
            <a:ext cx="10972800" cy="403653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Key Components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dirty="0"/>
              <a:t>HDFS (Hadoop Distributed File System): Provides high-throughput access to application data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dirty="0"/>
              <a:t>MapReduce: A programming model for processing large datasets in parallel across a Hadoop cluster.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dirty="0"/>
              <a:t>YARN (Yet Another Resource Negotiator): Manages resources and schedules users' applications.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How it works?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dirty="0"/>
              <a:t>Distributed Storage and Distributed Processing</a:t>
            </a:r>
          </a:p>
          <a:p>
            <a:r>
              <a:rPr lang="en-GB" dirty="0"/>
              <a:t>Advantages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dirty="0"/>
              <a:t>Scalability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dirty="0"/>
              <a:t>Cost Effective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dirty="0"/>
              <a:t>Fault Tolerance</a:t>
            </a:r>
          </a:p>
        </p:txBody>
      </p:sp>
    </p:spTree>
    <p:extLst>
      <p:ext uri="{BB962C8B-B14F-4D97-AF65-F5344CB8AC3E}">
        <p14:creationId xmlns:p14="http://schemas.microsoft.com/office/powerpoint/2010/main" val="367054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6122E-5C10-8E5A-ED81-BBFE9007C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3E48-C067-170D-8D84-CD212400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85" y="339365"/>
            <a:ext cx="10972800" cy="921813"/>
          </a:xfrm>
        </p:spPr>
        <p:txBody>
          <a:bodyPr>
            <a:normAutofit/>
          </a:bodyPr>
          <a:lstStyle/>
          <a:p>
            <a:r>
              <a:rPr lang="en-GB" b="1" i="0" dirty="0">
                <a:solidFill>
                  <a:schemeClr val="bg2">
                    <a:lumMod val="25000"/>
                  </a:schemeClr>
                </a:solidFill>
                <a:effectLst/>
                <a:latin typeface="DM Sans" panose="020F0502020204030204" pitchFamily="2" charset="0"/>
              </a:rPr>
              <a:t>What is Spark?</a:t>
            </a:r>
            <a:endParaRPr lang="en-GB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64282-DBB7-E5FF-4227-BFCEEF27B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93460"/>
            <a:ext cx="10972800" cy="481307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Key Components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dirty="0"/>
              <a:t>Spark Core: The foundation of Spark, providing an interface for distributed data processing.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dirty="0"/>
              <a:t>Spark SQL: Allows processing structured and semi-structured data using SQL queries.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dirty="0"/>
              <a:t>Spark Streaming: Enables processing of live data streams in real-time</a:t>
            </a:r>
          </a:p>
          <a:p>
            <a:r>
              <a:rPr lang="en-GB" dirty="0"/>
              <a:t>How it works?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dirty="0"/>
              <a:t>In-Memory Processing - Stores data in memory rather than on disk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dirty="0"/>
              <a:t>Resilient Distributed Datasets (RDDs) – Parallel Processing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dirty="0"/>
              <a:t>Support for Multiple Data Processing Models -  Batch processing, interactive processing, and stream processing</a:t>
            </a:r>
          </a:p>
          <a:p>
            <a:r>
              <a:rPr lang="en-GB" dirty="0"/>
              <a:t>Advantages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dirty="0"/>
              <a:t>Speed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dirty="0"/>
              <a:t>Flexibility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dirty="0"/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62549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D4ECA-E6AC-C9A2-6277-078871EB1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8A70-432E-3AD2-CF92-F196E514B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91" y="970961"/>
            <a:ext cx="2479250" cy="1093509"/>
          </a:xfrm>
        </p:spPr>
        <p:txBody>
          <a:bodyPr>
            <a:normAutofit/>
          </a:bodyPr>
          <a:lstStyle/>
          <a:p>
            <a:pPr algn="ctr"/>
            <a:r>
              <a:rPr lang="en-GB" b="1" i="0" dirty="0">
                <a:solidFill>
                  <a:schemeClr val="bg2">
                    <a:lumMod val="25000"/>
                  </a:schemeClr>
                </a:solidFill>
                <a:effectLst/>
                <a:latin typeface="DM Sans" panose="020F0502020204030204" pitchFamily="2" charset="0"/>
              </a:rPr>
              <a:t>Demo</a:t>
            </a:r>
            <a:endParaRPr lang="en-GB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88E83-8BB2-4857-8D25-A18019865216}"/>
              </a:ext>
            </a:extLst>
          </p:cNvPr>
          <p:cNvSpPr txBox="1"/>
          <p:nvPr/>
        </p:nvSpPr>
        <p:spPr>
          <a:xfrm>
            <a:off x="669303" y="2505670"/>
            <a:ext cx="10360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Pre-Requisites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S3 bucket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EMR Cluster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SSH connection to EMR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Table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Querying</a:t>
            </a:r>
          </a:p>
        </p:txBody>
      </p:sp>
    </p:spTree>
    <p:extLst>
      <p:ext uri="{BB962C8B-B14F-4D97-AF65-F5344CB8AC3E}">
        <p14:creationId xmlns:p14="http://schemas.microsoft.com/office/powerpoint/2010/main" val="2574428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9C858-3D56-14BE-67C7-466EE95BA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8A01-0212-0184-0E9E-B174D90F1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85" y="339365"/>
            <a:ext cx="10972800" cy="921813"/>
          </a:xfrm>
        </p:spPr>
        <p:txBody>
          <a:bodyPr>
            <a:normAutofit/>
          </a:bodyPr>
          <a:lstStyle/>
          <a:p>
            <a:r>
              <a:rPr lang="en-GB" b="1" i="0" dirty="0">
                <a:solidFill>
                  <a:schemeClr val="bg2">
                    <a:lumMod val="25000"/>
                  </a:schemeClr>
                </a:solidFill>
                <a:effectLst/>
                <a:latin typeface="DM Sans" panose="020F0502020204030204" pitchFamily="2" charset="0"/>
              </a:rPr>
              <a:t>Spark Vs Hadoop Performance</a:t>
            </a:r>
            <a:endParaRPr lang="en-GB" b="1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72C2F31-97D9-493D-ABDD-E2FA8403D5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436065"/>
              </p:ext>
            </p:extLst>
          </p:nvPr>
        </p:nvGraphicFramePr>
        <p:xfrm>
          <a:off x="609600" y="1493838"/>
          <a:ext cx="10972800" cy="4035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7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2BAB32-FD00-C13E-5E29-CD081C2F0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13B2A7-A44E-4940-9367-4788F2807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DBF9A7D-DF04-4422-981B-76DFC7208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759370" y="0"/>
            <a:ext cx="2432630" cy="2848482"/>
          </a:xfrm>
          <a:custGeom>
            <a:avLst/>
            <a:gdLst>
              <a:gd name="connsiteX0" fmla="*/ 1193013 w 2432630"/>
              <a:gd name="connsiteY0" fmla="*/ 1609830 h 2848482"/>
              <a:gd name="connsiteX1" fmla="*/ 1452520 w 2432630"/>
              <a:gd name="connsiteY1" fmla="*/ 1771993 h 2848482"/>
              <a:gd name="connsiteX2" fmla="*/ 1333256 w 2432630"/>
              <a:gd name="connsiteY2" fmla="*/ 2217094 h 2848482"/>
              <a:gd name="connsiteX3" fmla="*/ 888154 w 2432630"/>
              <a:gd name="connsiteY3" fmla="*/ 2097829 h 2848482"/>
              <a:gd name="connsiteX4" fmla="*/ 1007419 w 2432630"/>
              <a:gd name="connsiteY4" fmla="*/ 1652728 h 2848482"/>
              <a:gd name="connsiteX5" fmla="*/ 1193013 w 2432630"/>
              <a:gd name="connsiteY5" fmla="*/ 1609830 h 2848482"/>
              <a:gd name="connsiteX6" fmla="*/ 1721013 w 2432630"/>
              <a:gd name="connsiteY6" fmla="*/ 1345937 h 2848482"/>
              <a:gd name="connsiteX7" fmla="*/ 1880524 w 2432630"/>
              <a:gd name="connsiteY7" fmla="*/ 1425334 h 2848482"/>
              <a:gd name="connsiteX8" fmla="*/ 1821528 w 2432630"/>
              <a:gd name="connsiteY8" fmla="*/ 1645511 h 2848482"/>
              <a:gd name="connsiteX9" fmla="*/ 1601350 w 2432630"/>
              <a:gd name="connsiteY9" fmla="*/ 1586514 h 2848482"/>
              <a:gd name="connsiteX10" fmla="*/ 1660347 w 2432630"/>
              <a:gd name="connsiteY10" fmla="*/ 1366337 h 2848482"/>
              <a:gd name="connsiteX11" fmla="*/ 1721013 w 2432630"/>
              <a:gd name="connsiteY11" fmla="*/ 1345937 h 2848482"/>
              <a:gd name="connsiteX12" fmla="*/ 0 w 2432630"/>
              <a:gd name="connsiteY12" fmla="*/ 0 h 2848482"/>
              <a:gd name="connsiteX13" fmla="*/ 2420476 w 2432630"/>
              <a:gd name="connsiteY13" fmla="*/ 0 h 2848482"/>
              <a:gd name="connsiteX14" fmla="*/ 2431096 w 2432630"/>
              <a:gd name="connsiteY14" fmla="*/ 94052 h 2848482"/>
              <a:gd name="connsiteX15" fmla="*/ 2426545 w 2432630"/>
              <a:gd name="connsiteY15" fmla="*/ 261706 h 2848482"/>
              <a:gd name="connsiteX16" fmla="*/ 1347411 w 2432630"/>
              <a:gd name="connsiteY16" fmla="*/ 1289202 h 2848482"/>
              <a:gd name="connsiteX17" fmla="*/ 678423 w 2432630"/>
              <a:gd name="connsiteY17" fmla="*/ 1606118 h 2848482"/>
              <a:gd name="connsiteX18" fmla="*/ 284014 w 2432630"/>
              <a:gd name="connsiteY18" fmla="*/ 2398976 h 2848482"/>
              <a:gd name="connsiteX19" fmla="*/ 97407 w 2432630"/>
              <a:gd name="connsiteY19" fmla="*/ 2742323 h 2848482"/>
              <a:gd name="connsiteX20" fmla="*/ 0 w 2432630"/>
              <a:gd name="connsiteY20" fmla="*/ 2848482 h 284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2630" h="2848482">
                <a:moveTo>
                  <a:pt x="1193013" y="1609830"/>
                </a:moveTo>
                <a:cubicBezTo>
                  <a:pt x="1297352" y="1617205"/>
                  <a:pt x="1396284" y="1674588"/>
                  <a:pt x="1452520" y="1771993"/>
                </a:cubicBezTo>
                <a:cubicBezTo>
                  <a:pt x="1542498" y="1927838"/>
                  <a:pt x="1489101" y="2127117"/>
                  <a:pt x="1333256" y="2217094"/>
                </a:cubicBezTo>
                <a:cubicBezTo>
                  <a:pt x="1177410" y="2307071"/>
                  <a:pt x="978131" y="2253675"/>
                  <a:pt x="888154" y="2097829"/>
                </a:cubicBezTo>
                <a:cubicBezTo>
                  <a:pt x="798176" y="1941984"/>
                  <a:pt x="851572" y="1742705"/>
                  <a:pt x="1007419" y="1652728"/>
                </a:cubicBezTo>
                <a:cubicBezTo>
                  <a:pt x="1065861" y="1618986"/>
                  <a:pt x="1130410" y="1605406"/>
                  <a:pt x="1193013" y="1609830"/>
                </a:cubicBezTo>
                <a:close/>
                <a:moveTo>
                  <a:pt x="1721013" y="1345937"/>
                </a:moveTo>
                <a:cubicBezTo>
                  <a:pt x="1783347" y="1338202"/>
                  <a:pt x="1847142" y="1367515"/>
                  <a:pt x="1880524" y="1425334"/>
                </a:cubicBezTo>
                <a:cubicBezTo>
                  <a:pt x="1925033" y="1502425"/>
                  <a:pt x="1898619" y="1601002"/>
                  <a:pt x="1821528" y="1645511"/>
                </a:cubicBezTo>
                <a:cubicBezTo>
                  <a:pt x="1744436" y="1690020"/>
                  <a:pt x="1645859" y="1663606"/>
                  <a:pt x="1601350" y="1586514"/>
                </a:cubicBezTo>
                <a:cubicBezTo>
                  <a:pt x="1556841" y="1509423"/>
                  <a:pt x="1583254" y="1410846"/>
                  <a:pt x="1660347" y="1366337"/>
                </a:cubicBezTo>
                <a:cubicBezTo>
                  <a:pt x="1679620" y="1355210"/>
                  <a:pt x="1700235" y="1348515"/>
                  <a:pt x="1721013" y="1345937"/>
                </a:cubicBezTo>
                <a:close/>
                <a:moveTo>
                  <a:pt x="0" y="0"/>
                </a:moveTo>
                <a:lnTo>
                  <a:pt x="2420476" y="0"/>
                </a:lnTo>
                <a:lnTo>
                  <a:pt x="2431096" y="94052"/>
                </a:lnTo>
                <a:cubicBezTo>
                  <a:pt x="2434004" y="150699"/>
                  <a:pt x="2432933" y="206775"/>
                  <a:pt x="2426545" y="261706"/>
                </a:cubicBezTo>
                <a:cubicBezTo>
                  <a:pt x="2360669" y="828256"/>
                  <a:pt x="1972176" y="1172577"/>
                  <a:pt x="1347411" y="1289202"/>
                </a:cubicBezTo>
                <a:cubicBezTo>
                  <a:pt x="1096744" y="1336043"/>
                  <a:pt x="825156" y="1376752"/>
                  <a:pt x="678423" y="1606118"/>
                </a:cubicBezTo>
                <a:cubicBezTo>
                  <a:pt x="520257" y="1853673"/>
                  <a:pt x="394149" y="2125038"/>
                  <a:pt x="284014" y="2398976"/>
                </a:cubicBezTo>
                <a:cubicBezTo>
                  <a:pt x="233465" y="2524954"/>
                  <a:pt x="173906" y="2641107"/>
                  <a:pt x="97407" y="2742323"/>
                </a:cubicBezTo>
                <a:lnTo>
                  <a:pt x="0" y="28484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AB5A5-62E0-E959-9431-C3AF74515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r>
              <a:rPr lang="en-GB" b="1" i="0">
                <a:effectLst/>
                <a:latin typeface="DM Sans" panose="020F0502020204030204" pitchFamily="2" charset="0"/>
              </a:rPr>
              <a:t>Spark Vs Hadoop Performance</a:t>
            </a:r>
            <a:endParaRPr lang="en-GB" b="1"/>
          </a:p>
        </p:txBody>
      </p:sp>
      <p:graphicFrame>
        <p:nvGraphicFramePr>
          <p:cNvPr id="21" name="Content Placeholder 5">
            <a:extLst>
              <a:ext uri="{FF2B5EF4-FFF2-40B4-BE49-F238E27FC236}">
                <a16:creationId xmlns:a16="http://schemas.microsoft.com/office/drawing/2014/main" id="{50A67F59-9119-4008-81AB-5FF9E0B11A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302602"/>
              </p:ext>
            </p:extLst>
          </p:nvPr>
        </p:nvGraphicFramePr>
        <p:xfrm>
          <a:off x="609600" y="2106613"/>
          <a:ext cx="10972800" cy="4035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1068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B8B69-49EF-A27B-0BF8-952D24B71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633A-B17F-14AD-3617-815C6C3FA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85" y="339365"/>
            <a:ext cx="10972800" cy="921813"/>
          </a:xfrm>
        </p:spPr>
        <p:txBody>
          <a:bodyPr>
            <a:normAutofit/>
          </a:bodyPr>
          <a:lstStyle/>
          <a:p>
            <a:r>
              <a:rPr lang="en-GB" b="1" i="0" dirty="0">
                <a:solidFill>
                  <a:schemeClr val="bg2">
                    <a:lumMod val="25000"/>
                  </a:schemeClr>
                </a:solidFill>
                <a:effectLst/>
                <a:latin typeface="DM Sans" panose="020F0502020204030204" pitchFamily="2" charset="0"/>
              </a:rPr>
              <a:t>Spark Vs Hadoop – Ease of Use</a:t>
            </a:r>
            <a:endParaRPr lang="en-GB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3CB27-D677-C96E-7E10-AA570B69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93460"/>
            <a:ext cx="11447282" cy="5208997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Hadoop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dirty="0"/>
              <a:t>Pros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GB" dirty="0"/>
              <a:t>Simplicity - Easier for beginners to grasp.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GB" dirty="0"/>
              <a:t>Tooling - Wide range of tools and utilities for data processing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dirty="0"/>
              <a:t>Cons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GB" dirty="0"/>
              <a:t>Limited Flexibility - less flexible compared to Spark, as it is designed for a specific type of computation (map and reduce).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GB" dirty="0"/>
              <a:t>Complexity in Complex Scenarios - complex data processing tasks can become cumbersome and require significant effort to implement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Spark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dirty="0"/>
              <a:t>Pros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GB" dirty="0"/>
              <a:t>Versatility - Supports multiple data processing models (batch, stream, interactive)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GB" dirty="0"/>
              <a:t>Scala and Python Support – Widely used and large community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dirty="0"/>
              <a:t>Cons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GB" dirty="0"/>
              <a:t>Steeper Learning Curve - API and concepts are more complex than MapReduce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GB" dirty="0"/>
              <a:t>Configuration - Setting up and configuring Spark clusters can be more complex compared to MapReduce</a:t>
            </a:r>
          </a:p>
        </p:txBody>
      </p:sp>
    </p:spTree>
    <p:extLst>
      <p:ext uri="{BB962C8B-B14F-4D97-AF65-F5344CB8AC3E}">
        <p14:creationId xmlns:p14="http://schemas.microsoft.com/office/powerpoint/2010/main" val="1039551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54830-937F-5B32-A169-44E31AEBF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5D27-A3C6-AE25-34CD-5116CB2C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85" y="339365"/>
            <a:ext cx="10972800" cy="921813"/>
          </a:xfrm>
        </p:spPr>
        <p:txBody>
          <a:bodyPr>
            <a:normAutofit/>
          </a:bodyPr>
          <a:lstStyle/>
          <a:p>
            <a:r>
              <a:rPr lang="en-GB" b="1" i="0" dirty="0">
                <a:solidFill>
                  <a:schemeClr val="bg2">
                    <a:lumMod val="25000"/>
                  </a:schemeClr>
                </a:solidFill>
                <a:effectLst/>
                <a:latin typeface="DM Sans" panose="020F0502020204030204" pitchFamily="2" charset="0"/>
              </a:rPr>
              <a:t>Spark Vs Hadoop – Speed</a:t>
            </a:r>
            <a:endParaRPr lang="en-GB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C58CD-9677-A187-863E-F4445AB62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85" y="1328491"/>
            <a:ext cx="11447282" cy="5529509"/>
          </a:xfrm>
        </p:spPr>
        <p:txBody>
          <a:bodyPr>
            <a:normAutofit/>
          </a:bodyPr>
          <a:lstStyle/>
          <a:p>
            <a:r>
              <a:rPr lang="en-GB" dirty="0"/>
              <a:t>Hadoop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dirty="0"/>
              <a:t>Pros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GB" dirty="0"/>
              <a:t>Scalability: Highly scalable, capable of processing large datasets efficiently across a cluster.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dirty="0"/>
              <a:t>Cons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GB" dirty="0"/>
              <a:t>Latency: Disk-based processing can lead to slower processing times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GB" dirty="0"/>
              <a:t>Data Shuffling: The process of shuffling data between nodes can be time-consuming, especially for complex computations.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Spark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dirty="0"/>
              <a:t>Pros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GB" dirty="0"/>
              <a:t>In-Memory Processing: Significantly reduces processing time by storing data in memory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GB" dirty="0"/>
              <a:t>Optimized Execution Engine: Spark's execution engine is optimized for speed.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GB" dirty="0"/>
              <a:t>Cons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GB" dirty="0"/>
              <a:t>Memory Usage: Requires sufficient memory to store data in memory, which can be a limitation for very large datasets.</a:t>
            </a:r>
          </a:p>
        </p:txBody>
      </p:sp>
    </p:spTree>
    <p:extLst>
      <p:ext uri="{BB962C8B-B14F-4D97-AF65-F5344CB8AC3E}">
        <p14:creationId xmlns:p14="http://schemas.microsoft.com/office/powerpoint/2010/main" val="2608893447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RegularSeedLeftStep">
      <a:dk1>
        <a:srgbClr val="000000"/>
      </a:dk1>
      <a:lt1>
        <a:srgbClr val="FFFFFF"/>
      </a:lt1>
      <a:dk2>
        <a:srgbClr val="1D311B"/>
      </a:dk2>
      <a:lt2>
        <a:srgbClr val="F3F1F0"/>
      </a:lt2>
      <a:accent1>
        <a:srgbClr val="46ADC4"/>
      </a:accent1>
      <a:accent2>
        <a:srgbClr val="34B395"/>
      </a:accent2>
      <a:accent3>
        <a:srgbClr val="41B76A"/>
      </a:accent3>
      <a:accent4>
        <a:srgbClr val="3EB735"/>
      </a:accent4>
      <a:accent5>
        <a:srgbClr val="75B03E"/>
      </a:accent5>
      <a:accent6>
        <a:srgbClr val="9DA931"/>
      </a:accent6>
      <a:hlink>
        <a:srgbClr val="C05942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628</Words>
  <Application>Microsoft Office PowerPoint</Application>
  <PresentationFormat>Widescreen</PresentationFormat>
  <Paragraphs>87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Calibri</vt:lpstr>
      <vt:lpstr>DM Sans</vt:lpstr>
      <vt:lpstr>Posterama</vt:lpstr>
      <vt:lpstr>SplashVTI</vt:lpstr>
      <vt:lpstr>Spark vs Hadoop : A Comparison</vt:lpstr>
      <vt:lpstr>Why?</vt:lpstr>
      <vt:lpstr>What is Hadoop?</vt:lpstr>
      <vt:lpstr>What is Spark?</vt:lpstr>
      <vt:lpstr>Demo</vt:lpstr>
      <vt:lpstr>Spark Vs Hadoop Performance</vt:lpstr>
      <vt:lpstr>Spark Vs Hadoop Performance</vt:lpstr>
      <vt:lpstr>Spark Vs Hadoop – Ease of Use</vt:lpstr>
      <vt:lpstr>Spark Vs Hadoop – Speed</vt:lpstr>
      <vt:lpstr>Choosing the Right Tool for Big Data Processing: Hadoop vs. Apache Spark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vs Hadoop : A Comparison</dc:title>
  <dc:creator>Amila Chinthaka Abeysundara</dc:creator>
  <cp:lastModifiedBy>Amila Chinthaka Abeysundara</cp:lastModifiedBy>
  <cp:revision>2</cp:revision>
  <dcterms:created xsi:type="dcterms:W3CDTF">2024-03-04T14:21:44Z</dcterms:created>
  <dcterms:modified xsi:type="dcterms:W3CDTF">2024-03-04T17:44:47Z</dcterms:modified>
</cp:coreProperties>
</file>