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uli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Poppins Light"/>
      <p:regular r:id="rId26"/>
      <p:bold r:id="rId27"/>
      <p:italic r:id="rId28"/>
      <p:boldItalic r:id="rId29"/>
    </p:embeddedFont>
    <p:embeddedFont>
      <p:font typeface="Muli Light"/>
      <p:regular r:id="rId30"/>
      <p:bold r:id="rId31"/>
      <p:italic r:id="rId32"/>
      <p:boldItalic r:id="rId33"/>
    </p:embeddedFon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Muli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Ligh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PoppinsLight-italic.fntdata"/><Relationship Id="rId27" Type="http://schemas.openxmlformats.org/officeDocument/2006/relationships/font" Target="fonts/Poppins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uliLight-bold.fntdata"/><Relationship Id="rId30" Type="http://schemas.openxmlformats.org/officeDocument/2006/relationships/font" Target="fonts/MuliLight-regular.fntdata"/><Relationship Id="rId11" Type="http://schemas.openxmlformats.org/officeDocument/2006/relationships/slide" Target="slides/slide7.xml"/><Relationship Id="rId33" Type="http://schemas.openxmlformats.org/officeDocument/2006/relationships/font" Target="fonts/Muli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MuliLight-italic.fntdata"/><Relationship Id="rId13" Type="http://schemas.openxmlformats.org/officeDocument/2006/relationships/slide" Target="slides/slide9.xml"/><Relationship Id="rId35" Type="http://schemas.openxmlformats.org/officeDocument/2006/relationships/font" Target="fonts/GillSans-bold.fntdata"/><Relationship Id="rId12" Type="http://schemas.openxmlformats.org/officeDocument/2006/relationships/slide" Target="slides/slide8.xml"/><Relationship Id="rId34" Type="http://schemas.openxmlformats.org/officeDocument/2006/relationships/font" Target="fonts/GillSans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uli-bold.fntdata"/><Relationship Id="rId18" Type="http://schemas.openxmlformats.org/officeDocument/2006/relationships/font" Target="fonts/Mul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0ddf83ff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0ddf83f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ab8fadbd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ab8fadb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9e71b5c8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9e71b5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3932e030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3932e03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3932e030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3932e0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9e71b5c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9e71b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0ddf83ff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0ddf83f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6287f73f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6287f7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99050" y="411325"/>
            <a:ext cx="6875700" cy="42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600">
                <a:solidFill>
                  <a:srgbClr val="274E13"/>
                </a:solidFill>
                <a:latin typeface="Gill Sans"/>
                <a:ea typeface="Gill Sans"/>
                <a:cs typeface="Gill Sans"/>
                <a:sym typeface="Gill Sans"/>
              </a:rPr>
              <a:t>GUI FOR</a:t>
            </a:r>
            <a:endParaRPr i="1" sz="5600">
              <a:solidFill>
                <a:srgbClr val="274E1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600">
                <a:solidFill>
                  <a:srgbClr val="274E13"/>
                </a:solidFill>
                <a:latin typeface="Gill Sans"/>
                <a:ea typeface="Gill Sans"/>
                <a:cs typeface="Gill Sans"/>
                <a:sym typeface="Gill Sans"/>
              </a:rPr>
              <a:t>SMART METERING FOR HOME AUTOMATION</a:t>
            </a:r>
            <a:endParaRPr i="1" sz="5600">
              <a:solidFill>
                <a:srgbClr val="274E1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49650" y="74375"/>
            <a:ext cx="8444700" cy="9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0124D"/>
                </a:solidFill>
                <a:latin typeface="Gill Sans"/>
                <a:ea typeface="Gill Sans"/>
                <a:cs typeface="Gill Sans"/>
                <a:sym typeface="Gill Sans"/>
              </a:rPr>
              <a:t>BENEFITS OF </a:t>
            </a:r>
            <a:r>
              <a:rPr lang="en" sz="4200">
                <a:solidFill>
                  <a:srgbClr val="20124D"/>
                </a:solidFill>
                <a:latin typeface="Gill Sans"/>
                <a:ea typeface="Gill Sans"/>
                <a:cs typeface="Gill Sans"/>
                <a:sym typeface="Gill Sans"/>
              </a:rPr>
              <a:t>AGILE</a:t>
            </a:r>
            <a:r>
              <a:rPr lang="en" sz="4200">
                <a:solidFill>
                  <a:srgbClr val="20124D"/>
                </a:solidFill>
                <a:latin typeface="Gill Sans"/>
                <a:ea typeface="Gill Sans"/>
                <a:cs typeface="Gill Sans"/>
                <a:sym typeface="Gill Sans"/>
              </a:rPr>
              <a:t> PROCESS</a:t>
            </a:r>
            <a:endParaRPr sz="4200">
              <a:solidFill>
                <a:srgbClr val="20124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86600" y="984875"/>
            <a:ext cx="6477000" cy="29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uli"/>
              <a:buChar char="●"/>
            </a:pPr>
            <a:r>
              <a:rPr b="1" lang="en" sz="2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Changed technology after communication with CEB    </a:t>
            </a:r>
            <a:endParaRPr b="1" sz="26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   MySQL,Php  -&gt;  firebase  -&gt;  MsSQL</a:t>
            </a:r>
            <a:endParaRPr b="1" sz="26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uli"/>
              <a:buChar char="●"/>
            </a:pPr>
            <a:r>
              <a:rPr b="1" lang="en" sz="2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After mid-evaluation, changed the GUI to simple,attractive theme</a:t>
            </a:r>
            <a:endParaRPr b="1" sz="26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uli"/>
              <a:buChar char="●"/>
            </a:pPr>
            <a:r>
              <a:rPr b="1" lang="en" sz="2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Soft switch implementation </a:t>
            </a:r>
            <a:endParaRPr b="1" sz="26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5" name="Google Shape;145;p24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146" name="Google Shape;146;p2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4"/>
          <p:cNvSpPr txBox="1"/>
          <p:nvPr>
            <p:ph type="title"/>
          </p:nvPr>
        </p:nvSpPr>
        <p:spPr>
          <a:xfrm>
            <a:off x="439875" y="1833425"/>
            <a:ext cx="6300300" cy="83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20124D"/>
                </a:solidFill>
                <a:latin typeface="Gill Sans"/>
                <a:ea typeface="Gill Sans"/>
                <a:cs typeface="Gill Sans"/>
                <a:sym typeface="Gill Sans"/>
              </a:rPr>
              <a:t>DEMONSTRATION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4294967295" type="ctrTitle"/>
          </p:nvPr>
        </p:nvSpPr>
        <p:spPr>
          <a:xfrm>
            <a:off x="2140050" y="1339775"/>
            <a:ext cx="5271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0124D"/>
                </a:solidFill>
              </a:rPr>
              <a:t>THANK YOU !</a:t>
            </a:r>
            <a:endParaRPr sz="6000">
              <a:solidFill>
                <a:srgbClr val="20124D"/>
              </a:solidFill>
            </a:endParaRPr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4294967295" type="ctrTitle"/>
          </p:nvPr>
        </p:nvSpPr>
        <p:spPr>
          <a:xfrm>
            <a:off x="685800" y="266850"/>
            <a:ext cx="551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GROUP MEMBERS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363550" y="1859525"/>
            <a:ext cx="59079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E/15/136     ILLANKOON  H.A.M.U</a:t>
            </a:r>
            <a:endParaRPr b="1"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E/15/209     MADHUSHANI  H.K.</a:t>
            </a:r>
            <a:endParaRPr b="1"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E/15/385     WEERASINGHE  S.P.A.P.E</a:t>
            </a:r>
            <a:endParaRPr b="1"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410375" y="587125"/>
            <a:ext cx="6070200" cy="127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20124D"/>
                </a:solidFill>
              </a:rPr>
              <a:t>WHY ???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12100" y="1405100"/>
            <a:ext cx="7680300" cy="34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"/>
              <a:buChar char="●"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How your energy consumption varies?</a:t>
            </a:r>
            <a:endParaRPr b="1" sz="3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"/>
              <a:buChar char="●"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Is your monthly bill accurate?</a:t>
            </a:r>
            <a:endParaRPr b="1" sz="3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"/>
              <a:buChar char="●"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How can make a quick contact?</a:t>
            </a:r>
            <a:endParaRPr b="1" sz="3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"/>
              <a:buChar char="●"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Is Payment troublesome? </a:t>
            </a:r>
            <a:endParaRPr b="1" sz="3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100" y="2841850"/>
            <a:ext cx="3248525" cy="2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4294967295" type="ctrTitle"/>
          </p:nvPr>
        </p:nvSpPr>
        <p:spPr>
          <a:xfrm>
            <a:off x="986575" y="676050"/>
            <a:ext cx="4973100" cy="125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0124D"/>
                </a:solidFill>
              </a:rPr>
              <a:t>SOLUTION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4294967295" type="subTitle"/>
          </p:nvPr>
        </p:nvSpPr>
        <p:spPr>
          <a:xfrm>
            <a:off x="685800" y="1459375"/>
            <a:ext cx="6292800" cy="24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"/>
              <a:buChar char="●"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Developing a user friendly mobile application to customers for satisfying customer </a:t>
            </a: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requirements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38657">
            <a:off x="6841193" y="1709088"/>
            <a:ext cx="1806914" cy="32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457200" y="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0124D"/>
                </a:solidFill>
              </a:rPr>
              <a:t>INTRODUCTION</a:t>
            </a:r>
            <a:endParaRPr sz="4500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27300" y="991575"/>
            <a:ext cx="1316100" cy="623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What</a:t>
            </a:r>
            <a:endParaRPr b="1" sz="3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257975" y="956925"/>
            <a:ext cx="5611200" cy="69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 mobile android application  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27300" y="2260050"/>
            <a:ext cx="1110300" cy="623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Why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27300" y="3715000"/>
            <a:ext cx="1110300" cy="69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How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257950" y="1840275"/>
            <a:ext cx="6500400" cy="1201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For R</a:t>
            </a: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epresenting data to the customers in a efficient way </a:t>
            </a:r>
            <a:endParaRPr b="1" sz="3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258000" y="3232450"/>
            <a:ext cx="6500400" cy="1517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By </a:t>
            </a:r>
            <a:r>
              <a:rPr b="1" lang="en" sz="3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creating a GUI for the automated data collecting system implemented by CEB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777588" y="1128225"/>
            <a:ext cx="346200" cy="35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622775" y="2396700"/>
            <a:ext cx="450000" cy="35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622788" y="3886300"/>
            <a:ext cx="450000" cy="35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2045325" y="22125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PROJECT  PLAN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475" r="475" t="1960"/>
          <a:stretch/>
        </p:blipFill>
        <p:spPr>
          <a:xfrm>
            <a:off x="0" y="1177425"/>
            <a:ext cx="9143999" cy="40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622975" y="3606650"/>
            <a:ext cx="3606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494500" y="229050"/>
            <a:ext cx="7524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THINGS </a:t>
            </a:r>
            <a:r>
              <a:rPr lang="en">
                <a:solidFill>
                  <a:srgbClr val="20124D"/>
                </a:solidFill>
              </a:rPr>
              <a:t>COMPLETED ...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373900" y="1086450"/>
            <a:ext cx="8274000" cy="4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●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Attractive, efficient user app has provided.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●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Bill page and Usage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●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User profile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●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Contact us page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○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Instant calling , Instant messaging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○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Google map service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●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Updates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○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Latest updates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○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Energy saving methods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uli"/>
              <a:buChar char="●"/>
            </a:pPr>
            <a:r>
              <a:rPr b="1" lang="en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Extra features - Login using QR Code, Access to payment</a:t>
            </a:r>
            <a:endParaRPr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39900" y="0"/>
            <a:ext cx="7264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USED  TECHNOLOGIES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52700" y="811900"/>
            <a:ext cx="8838600" cy="41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❖"/>
            </a:pPr>
            <a:r>
              <a:rPr b="1" lang="en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Microsoft sql as database language</a:t>
            </a:r>
            <a:endParaRPr b="1"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❖"/>
            </a:pPr>
            <a:r>
              <a:rPr b="1" lang="en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Services - Google play services,   Google maps</a:t>
            </a:r>
            <a:endParaRPr b="1"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❖"/>
            </a:pPr>
            <a:r>
              <a:rPr b="1" lang="en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JTDS,JDBC Drivers for database connection.</a:t>
            </a:r>
            <a:endParaRPr b="1"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❖"/>
            </a:pPr>
            <a:r>
              <a:rPr b="1" lang="en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Various API’s .</a:t>
            </a:r>
            <a:endParaRPr b="1"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uli"/>
              <a:buChar char="❖"/>
            </a:pPr>
            <a:r>
              <a:rPr b="1" lang="en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Libraries - Graphview,helloCharts for data Visualization, </a:t>
            </a:r>
            <a:r>
              <a:rPr b="1" lang="en"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Zxing for QR Code Scanner</a:t>
            </a:r>
            <a:endParaRPr b="1" sz="2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❖"/>
            </a:pPr>
            <a:r>
              <a:rPr b="1" lang="en"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Adobe XD , Adobe Photoshop CC</a:t>
            </a:r>
            <a:endParaRPr b="1" sz="2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❖"/>
            </a:pPr>
            <a:r>
              <a:rPr b="1" lang="en"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Android Studio</a:t>
            </a:r>
            <a:endParaRPr b="1" sz="2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❖"/>
            </a:pPr>
            <a:r>
              <a:rPr b="1" lang="en"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Programming language - java</a:t>
            </a:r>
            <a:endParaRPr b="1" sz="2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7376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 sz="2400">
              <a:solidFill>
                <a:srgbClr val="073763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494500" y="229050"/>
            <a:ext cx="7524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DIFFICULTIES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183400" y="1225000"/>
            <a:ext cx="6241800" cy="4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uli"/>
              <a:buChar char="●"/>
            </a:pPr>
            <a:r>
              <a:rPr b="1" lang="en" sz="2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Identifying technology was difficult initially.</a:t>
            </a:r>
            <a:endParaRPr b="1" sz="26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uli"/>
              <a:buChar char="●"/>
            </a:pPr>
            <a:r>
              <a:rPr b="1" lang="en" sz="2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Had to re-</a:t>
            </a:r>
            <a:r>
              <a:rPr b="1" lang="en" sz="2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establish</a:t>
            </a:r>
            <a:r>
              <a:rPr b="1" lang="en" sz="2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the hosting server</a:t>
            </a:r>
            <a:endParaRPr b="1" sz="26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