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8" r:id="rId41"/>
    <p:sldId id="295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7" r:id="rId53"/>
    <p:sldId id="318" r:id="rId54"/>
    <p:sldId id="319" r:id="rId55"/>
    <p:sldId id="308" r:id="rId56"/>
    <p:sldId id="309" r:id="rId57"/>
    <p:sldId id="311" r:id="rId58"/>
    <p:sldId id="312" r:id="rId59"/>
    <p:sldId id="313" r:id="rId60"/>
    <p:sldId id="314" r:id="rId61"/>
    <p:sldId id="316" r:id="rId62"/>
    <p:sldId id="310" r:id="rId63"/>
    <p:sldId id="315" r:id="rId6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AEAEA"/>
    <a:srgbClr val="E0E0E0"/>
    <a:srgbClr val="F0F0F0"/>
    <a:srgbClr val="E8E8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CC820-7FF1-4701-84EE-0908F3A51747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6AA41-5E7E-4EB8-B21B-8626D6AC0B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54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56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57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58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59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60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61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62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63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6AA41-5E7E-4EB8-B21B-8626D6AC0B58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Forma libre"/>
          <p:cNvSpPr/>
          <p:nvPr userDrawn="1"/>
        </p:nvSpPr>
        <p:spPr>
          <a:xfrm>
            <a:off x="147257" y="152400"/>
            <a:ext cx="6863159" cy="5158477"/>
          </a:xfrm>
          <a:custGeom>
            <a:avLst/>
            <a:gdLst>
              <a:gd name="connsiteX0" fmla="*/ 6306 w 6791785"/>
              <a:gd name="connsiteY0" fmla="*/ 0 h 5158477"/>
              <a:gd name="connsiteX1" fmla="*/ 4010747 w 6791785"/>
              <a:gd name="connsiteY1" fmla="*/ 1387366 h 5158477"/>
              <a:gd name="connsiteX2" fmla="*/ 2200866 w 6791785"/>
              <a:gd name="connsiteY2" fmla="*/ 2005374 h 5158477"/>
              <a:gd name="connsiteX3" fmla="*/ 6791785 w 6791785"/>
              <a:gd name="connsiteY3" fmla="*/ 2062130 h 5158477"/>
              <a:gd name="connsiteX4" fmla="*/ 5202620 w 6791785"/>
              <a:gd name="connsiteY4" fmla="*/ 5158477 h 5158477"/>
              <a:gd name="connsiteX5" fmla="*/ 0 w 6791785"/>
              <a:gd name="connsiteY5" fmla="*/ 5139559 h 5158477"/>
              <a:gd name="connsiteX6" fmla="*/ 6306 w 6791785"/>
              <a:gd name="connsiteY6" fmla="*/ 0 h 5158477"/>
              <a:gd name="connsiteX0" fmla="*/ 6306 w 6791785"/>
              <a:gd name="connsiteY0" fmla="*/ 0 h 5158477"/>
              <a:gd name="connsiteX1" fmla="*/ 3867839 w 6791785"/>
              <a:gd name="connsiteY1" fmla="*/ 1030158 h 5158477"/>
              <a:gd name="connsiteX2" fmla="*/ 2200866 w 6791785"/>
              <a:gd name="connsiteY2" fmla="*/ 2005374 h 5158477"/>
              <a:gd name="connsiteX3" fmla="*/ 6791785 w 6791785"/>
              <a:gd name="connsiteY3" fmla="*/ 2062130 h 5158477"/>
              <a:gd name="connsiteX4" fmla="*/ 5202620 w 6791785"/>
              <a:gd name="connsiteY4" fmla="*/ 5158477 h 5158477"/>
              <a:gd name="connsiteX5" fmla="*/ 0 w 6791785"/>
              <a:gd name="connsiteY5" fmla="*/ 5139559 h 5158477"/>
              <a:gd name="connsiteX6" fmla="*/ 6306 w 6791785"/>
              <a:gd name="connsiteY6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6506001 w 6506001"/>
              <a:gd name="connsiteY3" fmla="*/ 2633616 h 5158477"/>
              <a:gd name="connsiteX4" fmla="*/ 5202620 w 6506001"/>
              <a:gd name="connsiteY4" fmla="*/ 5158477 h 5158477"/>
              <a:gd name="connsiteX5" fmla="*/ 0 w 6506001"/>
              <a:gd name="connsiteY5" fmla="*/ 5139559 h 5158477"/>
              <a:gd name="connsiteX6" fmla="*/ 6306 w 6506001"/>
              <a:gd name="connsiteY6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6506001 w 6506001"/>
              <a:gd name="connsiteY4" fmla="*/ 2633616 h 5158477"/>
              <a:gd name="connsiteX5" fmla="*/ 5202620 w 6506001"/>
              <a:gd name="connsiteY5" fmla="*/ 5158477 h 5158477"/>
              <a:gd name="connsiteX6" fmla="*/ 0 w 6506001"/>
              <a:gd name="connsiteY6" fmla="*/ 5139559 h 5158477"/>
              <a:gd name="connsiteX7" fmla="*/ 6306 w 6506001"/>
              <a:gd name="connsiteY7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420651 w 6506001"/>
              <a:gd name="connsiteY4" fmla="*/ 1820600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634933 w 6506001"/>
              <a:gd name="connsiteY4" fmla="*/ 2820714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706339 w 6506001"/>
              <a:gd name="connsiteY4" fmla="*/ 3177886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914379 w 6506001"/>
              <a:gd name="connsiteY3" fmla="*/ 217148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5271537 w 6506001"/>
              <a:gd name="connsiteY3" fmla="*/ 188571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724931 w 6506001"/>
              <a:gd name="connsiteY1" fmla="*/ 815826 h 5158477"/>
              <a:gd name="connsiteX2" fmla="*/ 2200866 w 6506001"/>
              <a:gd name="connsiteY2" fmla="*/ 2005374 h 5158477"/>
              <a:gd name="connsiteX3" fmla="*/ 5271537 w 6506001"/>
              <a:gd name="connsiteY3" fmla="*/ 188571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863159"/>
              <a:gd name="connsiteY0" fmla="*/ 0 h 5158477"/>
              <a:gd name="connsiteX1" fmla="*/ 3724931 w 6863159"/>
              <a:gd name="connsiteY1" fmla="*/ 81582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706339 w 6863159"/>
              <a:gd name="connsiteY4" fmla="*/ 3177886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724931 w 6863159"/>
              <a:gd name="connsiteY1" fmla="*/ 81582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2653329 w 6863159"/>
              <a:gd name="connsiteY1" fmla="*/ 17286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843776 w 6863159"/>
              <a:gd name="connsiteY2" fmla="*/ 1862480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843776 w 6863159"/>
              <a:gd name="connsiteY2" fmla="*/ 1862480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916968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159" h="5158477">
                <a:moveTo>
                  <a:pt x="6306" y="0"/>
                </a:moveTo>
                <a:lnTo>
                  <a:pt x="3153363" y="387162"/>
                </a:lnTo>
                <a:lnTo>
                  <a:pt x="2843776" y="1862480"/>
                </a:lnTo>
                <a:lnTo>
                  <a:pt x="5271537" y="1885714"/>
                </a:lnTo>
                <a:lnTo>
                  <a:pt x="4420555" y="3463620"/>
                </a:lnTo>
                <a:lnTo>
                  <a:pt x="6863159" y="3490836"/>
                </a:lnTo>
                <a:lnTo>
                  <a:pt x="5916968" y="5158477"/>
                </a:lnTo>
                <a:lnTo>
                  <a:pt x="0" y="5139559"/>
                </a:lnTo>
                <a:lnTo>
                  <a:pt x="6306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orma libre"/>
          <p:cNvSpPr/>
          <p:nvPr userDrawn="1"/>
        </p:nvSpPr>
        <p:spPr>
          <a:xfrm>
            <a:off x="-5143" y="0"/>
            <a:ext cx="6863159" cy="5158477"/>
          </a:xfrm>
          <a:custGeom>
            <a:avLst/>
            <a:gdLst>
              <a:gd name="connsiteX0" fmla="*/ 6306 w 6791785"/>
              <a:gd name="connsiteY0" fmla="*/ 0 h 5158477"/>
              <a:gd name="connsiteX1" fmla="*/ 4010747 w 6791785"/>
              <a:gd name="connsiteY1" fmla="*/ 1387366 h 5158477"/>
              <a:gd name="connsiteX2" fmla="*/ 2200866 w 6791785"/>
              <a:gd name="connsiteY2" fmla="*/ 2005374 h 5158477"/>
              <a:gd name="connsiteX3" fmla="*/ 6791785 w 6791785"/>
              <a:gd name="connsiteY3" fmla="*/ 2062130 h 5158477"/>
              <a:gd name="connsiteX4" fmla="*/ 5202620 w 6791785"/>
              <a:gd name="connsiteY4" fmla="*/ 5158477 h 5158477"/>
              <a:gd name="connsiteX5" fmla="*/ 0 w 6791785"/>
              <a:gd name="connsiteY5" fmla="*/ 5139559 h 5158477"/>
              <a:gd name="connsiteX6" fmla="*/ 6306 w 6791785"/>
              <a:gd name="connsiteY6" fmla="*/ 0 h 5158477"/>
              <a:gd name="connsiteX0" fmla="*/ 6306 w 6791785"/>
              <a:gd name="connsiteY0" fmla="*/ 0 h 5158477"/>
              <a:gd name="connsiteX1" fmla="*/ 3867839 w 6791785"/>
              <a:gd name="connsiteY1" fmla="*/ 1030158 h 5158477"/>
              <a:gd name="connsiteX2" fmla="*/ 2200866 w 6791785"/>
              <a:gd name="connsiteY2" fmla="*/ 2005374 h 5158477"/>
              <a:gd name="connsiteX3" fmla="*/ 6791785 w 6791785"/>
              <a:gd name="connsiteY3" fmla="*/ 2062130 h 5158477"/>
              <a:gd name="connsiteX4" fmla="*/ 5202620 w 6791785"/>
              <a:gd name="connsiteY4" fmla="*/ 5158477 h 5158477"/>
              <a:gd name="connsiteX5" fmla="*/ 0 w 6791785"/>
              <a:gd name="connsiteY5" fmla="*/ 5139559 h 5158477"/>
              <a:gd name="connsiteX6" fmla="*/ 6306 w 6791785"/>
              <a:gd name="connsiteY6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6506001 w 6506001"/>
              <a:gd name="connsiteY3" fmla="*/ 2633616 h 5158477"/>
              <a:gd name="connsiteX4" fmla="*/ 5202620 w 6506001"/>
              <a:gd name="connsiteY4" fmla="*/ 5158477 h 5158477"/>
              <a:gd name="connsiteX5" fmla="*/ 0 w 6506001"/>
              <a:gd name="connsiteY5" fmla="*/ 5139559 h 5158477"/>
              <a:gd name="connsiteX6" fmla="*/ 6306 w 6506001"/>
              <a:gd name="connsiteY6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6506001 w 6506001"/>
              <a:gd name="connsiteY4" fmla="*/ 2633616 h 5158477"/>
              <a:gd name="connsiteX5" fmla="*/ 5202620 w 6506001"/>
              <a:gd name="connsiteY5" fmla="*/ 5158477 h 5158477"/>
              <a:gd name="connsiteX6" fmla="*/ 0 w 6506001"/>
              <a:gd name="connsiteY6" fmla="*/ 5139559 h 5158477"/>
              <a:gd name="connsiteX7" fmla="*/ 6306 w 6506001"/>
              <a:gd name="connsiteY7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420651 w 6506001"/>
              <a:gd name="connsiteY4" fmla="*/ 1820600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634933 w 6506001"/>
              <a:gd name="connsiteY4" fmla="*/ 2820714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706339 w 6506001"/>
              <a:gd name="connsiteY4" fmla="*/ 3177886 h 5158477"/>
              <a:gd name="connsiteX5" fmla="*/ 6506001 w 6506001"/>
              <a:gd name="connsiteY5" fmla="*/ 2633616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414345 w 6506001"/>
              <a:gd name="connsiteY3" fmla="*/ 2314378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4914379 w 6506001"/>
              <a:gd name="connsiteY3" fmla="*/ 217148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867839 w 6506001"/>
              <a:gd name="connsiteY1" fmla="*/ 1030158 h 5158477"/>
              <a:gd name="connsiteX2" fmla="*/ 2200866 w 6506001"/>
              <a:gd name="connsiteY2" fmla="*/ 2005374 h 5158477"/>
              <a:gd name="connsiteX3" fmla="*/ 5271537 w 6506001"/>
              <a:gd name="connsiteY3" fmla="*/ 188571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506001"/>
              <a:gd name="connsiteY0" fmla="*/ 0 h 5158477"/>
              <a:gd name="connsiteX1" fmla="*/ 3724931 w 6506001"/>
              <a:gd name="connsiteY1" fmla="*/ 815826 h 5158477"/>
              <a:gd name="connsiteX2" fmla="*/ 2200866 w 6506001"/>
              <a:gd name="connsiteY2" fmla="*/ 2005374 h 5158477"/>
              <a:gd name="connsiteX3" fmla="*/ 5271537 w 6506001"/>
              <a:gd name="connsiteY3" fmla="*/ 1885714 h 5158477"/>
              <a:gd name="connsiteX4" fmla="*/ 4706339 w 6506001"/>
              <a:gd name="connsiteY4" fmla="*/ 3177886 h 5158477"/>
              <a:gd name="connsiteX5" fmla="*/ 6506001 w 6506001"/>
              <a:gd name="connsiteY5" fmla="*/ 3705168 h 5158477"/>
              <a:gd name="connsiteX6" fmla="*/ 5202620 w 6506001"/>
              <a:gd name="connsiteY6" fmla="*/ 5158477 h 5158477"/>
              <a:gd name="connsiteX7" fmla="*/ 0 w 6506001"/>
              <a:gd name="connsiteY7" fmla="*/ 5139559 h 5158477"/>
              <a:gd name="connsiteX8" fmla="*/ 6306 w 6506001"/>
              <a:gd name="connsiteY8" fmla="*/ 0 h 5158477"/>
              <a:gd name="connsiteX0" fmla="*/ 6306 w 6863159"/>
              <a:gd name="connsiteY0" fmla="*/ 0 h 5158477"/>
              <a:gd name="connsiteX1" fmla="*/ 3724931 w 6863159"/>
              <a:gd name="connsiteY1" fmla="*/ 81582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706339 w 6863159"/>
              <a:gd name="connsiteY4" fmla="*/ 3177886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724931 w 6863159"/>
              <a:gd name="connsiteY1" fmla="*/ 81582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2653329 w 6863159"/>
              <a:gd name="connsiteY1" fmla="*/ 172866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200866 w 6863159"/>
              <a:gd name="connsiteY2" fmla="*/ 2005374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843776 w 6863159"/>
              <a:gd name="connsiteY2" fmla="*/ 1862480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202620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  <a:gd name="connsiteX0" fmla="*/ 6306 w 6863159"/>
              <a:gd name="connsiteY0" fmla="*/ 0 h 5158477"/>
              <a:gd name="connsiteX1" fmla="*/ 3153363 w 6863159"/>
              <a:gd name="connsiteY1" fmla="*/ 387162 h 5158477"/>
              <a:gd name="connsiteX2" fmla="*/ 2843776 w 6863159"/>
              <a:gd name="connsiteY2" fmla="*/ 1862480 h 5158477"/>
              <a:gd name="connsiteX3" fmla="*/ 5271537 w 6863159"/>
              <a:gd name="connsiteY3" fmla="*/ 1885714 h 5158477"/>
              <a:gd name="connsiteX4" fmla="*/ 4420555 w 6863159"/>
              <a:gd name="connsiteY4" fmla="*/ 3463620 h 5158477"/>
              <a:gd name="connsiteX5" fmla="*/ 6863159 w 6863159"/>
              <a:gd name="connsiteY5" fmla="*/ 3490836 h 5158477"/>
              <a:gd name="connsiteX6" fmla="*/ 5916968 w 6863159"/>
              <a:gd name="connsiteY6" fmla="*/ 5158477 h 5158477"/>
              <a:gd name="connsiteX7" fmla="*/ 0 w 6863159"/>
              <a:gd name="connsiteY7" fmla="*/ 5139559 h 5158477"/>
              <a:gd name="connsiteX8" fmla="*/ 6306 w 6863159"/>
              <a:gd name="connsiteY8" fmla="*/ 0 h 515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3159" h="5158477">
                <a:moveTo>
                  <a:pt x="6306" y="0"/>
                </a:moveTo>
                <a:lnTo>
                  <a:pt x="3153363" y="387162"/>
                </a:lnTo>
                <a:lnTo>
                  <a:pt x="2843776" y="1862480"/>
                </a:lnTo>
                <a:lnTo>
                  <a:pt x="5271537" y="1885714"/>
                </a:lnTo>
                <a:lnTo>
                  <a:pt x="4420555" y="3463620"/>
                </a:lnTo>
                <a:lnTo>
                  <a:pt x="6863159" y="3490836"/>
                </a:lnTo>
                <a:lnTo>
                  <a:pt x="5916968" y="5158477"/>
                </a:lnTo>
                <a:lnTo>
                  <a:pt x="0" y="5139559"/>
                </a:lnTo>
                <a:lnTo>
                  <a:pt x="6306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5381-FC03-4D51-8632-42751BC1AF8C}" type="datetimeFigureOut">
              <a:rPr lang="es-ES" smtClean="0"/>
              <a:pPr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C48F-4293-44BF-A553-1406DF52CB7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codigofacilit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715134" y="4643452"/>
            <a:ext cx="2311050" cy="361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de Software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 cascada (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water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fall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14374" y="1264435"/>
            <a:ext cx="1800238" cy="1093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914374" y="1264435"/>
            <a:ext cx="1800238" cy="385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785786" y="1071552"/>
            <a:ext cx="450059" cy="45005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1</a:t>
            </a:r>
            <a:endParaRPr lang="es-ES" sz="2400" b="1" dirty="0">
              <a:solidFill>
                <a:schemeClr val="tx2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9 Triángulo isósceles"/>
          <p:cNvSpPr/>
          <p:nvPr/>
        </p:nvSpPr>
        <p:spPr>
          <a:xfrm rot="5400000">
            <a:off x="1042963" y="1907377"/>
            <a:ext cx="257177" cy="192883"/>
          </a:xfrm>
          <a:prstGeom prst="triangl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oblada"/>
          <p:cNvSpPr/>
          <p:nvPr/>
        </p:nvSpPr>
        <p:spPr>
          <a:xfrm rot="5400000">
            <a:off x="2750331" y="1607337"/>
            <a:ext cx="785818" cy="85725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700456" y="2193129"/>
            <a:ext cx="1800238" cy="1093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700456" y="2193129"/>
            <a:ext cx="1800238" cy="385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3571868" y="2000246"/>
            <a:ext cx="450059" cy="45005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2</a:t>
            </a:r>
            <a:endParaRPr lang="es-ES" sz="2400" b="1" dirty="0">
              <a:solidFill>
                <a:schemeClr val="tx2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7" name="16 Triángulo isósceles"/>
          <p:cNvSpPr/>
          <p:nvPr/>
        </p:nvSpPr>
        <p:spPr>
          <a:xfrm rot="5400000">
            <a:off x="3829045" y="2836071"/>
            <a:ext cx="257177" cy="192883"/>
          </a:xfrm>
          <a:prstGeom prst="triangl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6486538" y="3193261"/>
            <a:ext cx="1800238" cy="1093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6486538" y="3193261"/>
            <a:ext cx="1800238" cy="385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6357950" y="3000378"/>
            <a:ext cx="450059" cy="45005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3</a:t>
            </a:r>
            <a:endParaRPr lang="es-ES" sz="2400" b="1" dirty="0">
              <a:solidFill>
                <a:schemeClr val="tx2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2" name="21 Triángulo isósceles"/>
          <p:cNvSpPr/>
          <p:nvPr/>
        </p:nvSpPr>
        <p:spPr>
          <a:xfrm rot="5400000">
            <a:off x="6615127" y="3836203"/>
            <a:ext cx="257177" cy="192883"/>
          </a:xfrm>
          <a:prstGeom prst="triangl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oblada"/>
          <p:cNvSpPr/>
          <p:nvPr/>
        </p:nvSpPr>
        <p:spPr>
          <a:xfrm rot="5400000">
            <a:off x="5536413" y="2536031"/>
            <a:ext cx="785818" cy="85725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Ágil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18" name="17 Imagen" descr="ag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03" y="2059626"/>
            <a:ext cx="1900433" cy="1583694"/>
          </a:xfrm>
          <a:prstGeom prst="rect">
            <a:avLst/>
          </a:prstGeom>
        </p:spPr>
      </p:pic>
      <p:pic>
        <p:nvPicPr>
          <p:cNvPr id="24" name="23 Imagen" descr="ag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2059626"/>
            <a:ext cx="1900433" cy="1583694"/>
          </a:xfrm>
          <a:prstGeom prst="rect">
            <a:avLst/>
          </a:prstGeom>
        </p:spPr>
      </p:pic>
      <p:pic>
        <p:nvPicPr>
          <p:cNvPr id="25" name="24 Imagen" descr="ag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19" y="2059626"/>
            <a:ext cx="1900433" cy="1583694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785786" y="15595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Iteración 1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643306" y="15595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Iteración 2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572264" y="15595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Iteración 3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 cascada (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water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fall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057275" y="2428874"/>
            <a:ext cx="5229237" cy="19288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1724004" y="2805120"/>
            <a:ext cx="304800" cy="304800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571604" y="3186120"/>
            <a:ext cx="457200" cy="457200"/>
          </a:xfrm>
          <a:prstGeom prst="parallelogram">
            <a:avLst>
              <a:gd name="adj" fmla="val 25000"/>
            </a:avLst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MX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 rot="16200000">
            <a:off x="3138482" y="2895594"/>
            <a:ext cx="533400" cy="762000"/>
          </a:xfrm>
          <a:prstGeom prst="flowChartOffpageConnector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MX">
              <a:solidFill>
                <a:schemeClr val="dk1"/>
              </a:solidFill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5581664" y="3143254"/>
            <a:ext cx="1276352" cy="28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3786182" y="2214560"/>
            <a:ext cx="2714644" cy="1143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285875" y="3695694"/>
            <a:ext cx="986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Analista de </a:t>
            </a:r>
          </a:p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Sistemas</a:t>
            </a: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643174" y="3695694"/>
            <a:ext cx="1443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Encontrar Actores y Casos </a:t>
            </a:r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de uso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57224" y="1824333"/>
            <a:ext cx="1277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Requerimientos</a:t>
            </a:r>
          </a:p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de implicados</a:t>
            </a: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2980803" y="1824333"/>
            <a:ext cx="1662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Guías en el modelado</a:t>
            </a:r>
          </a:p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de casos de uso</a:t>
            </a: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6643702" y="3866387"/>
            <a:ext cx="12779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</a:t>
            </a:r>
            <a:endParaRPr lang="es-MX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3" name="AutoShape 61"/>
          <p:cNvSpPr>
            <a:spLocks noChangeArrowheads="1"/>
          </p:cNvSpPr>
          <p:nvPr/>
        </p:nvSpPr>
        <p:spPr bwMode="auto">
          <a:xfrm rot="16200000">
            <a:off x="4972052" y="2895594"/>
            <a:ext cx="533400" cy="762000"/>
          </a:xfrm>
          <a:prstGeom prst="flowChartOffpageConnector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MX">
              <a:solidFill>
                <a:schemeClr val="dk1"/>
              </a:solidFill>
            </a:endParaRPr>
          </a:p>
        </p:txBody>
      </p:sp>
      <p:sp>
        <p:nvSpPr>
          <p:cNvPr id="44" name="Text Box 62"/>
          <p:cNvSpPr txBox="1">
            <a:spLocks noChangeArrowheads="1"/>
          </p:cNvSpPr>
          <p:nvPr/>
        </p:nvSpPr>
        <p:spPr bwMode="auto">
          <a:xfrm>
            <a:off x="4572000" y="3681721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Administración de</a:t>
            </a:r>
            <a:endParaRPr lang="es-MX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dependencias</a:t>
            </a:r>
          </a:p>
        </p:txBody>
      </p: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6640536" y="1714494"/>
            <a:ext cx="1114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Modelo de</a:t>
            </a:r>
          </a:p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Casos de uso</a:t>
            </a:r>
          </a:p>
        </p:txBody>
      </p:sp>
      <p:sp>
        <p:nvSpPr>
          <p:cNvPr id="47" name="Line 95"/>
          <p:cNvSpPr>
            <a:spLocks noChangeShapeType="1"/>
          </p:cNvSpPr>
          <p:nvPr/>
        </p:nvSpPr>
        <p:spPr bwMode="auto">
          <a:xfrm flipH="1">
            <a:off x="3643306" y="2285998"/>
            <a:ext cx="142876" cy="714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Line 98"/>
          <p:cNvSpPr>
            <a:spLocks noChangeShapeType="1"/>
          </p:cNvSpPr>
          <p:nvPr/>
        </p:nvSpPr>
        <p:spPr bwMode="auto">
          <a:xfrm>
            <a:off x="1928794" y="2214560"/>
            <a:ext cx="1285884" cy="785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Text Box 99"/>
          <p:cNvSpPr txBox="1">
            <a:spLocks noChangeArrowheads="1"/>
          </p:cNvSpPr>
          <p:nvPr/>
        </p:nvSpPr>
        <p:spPr bwMode="auto">
          <a:xfrm>
            <a:off x="5248275" y="1866123"/>
            <a:ext cx="6174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200" b="1" dirty="0">
                <a:latin typeface="Roboto" pitchFamily="2" charset="0"/>
                <a:ea typeface="Roboto" pitchFamily="2" charset="0"/>
                <a:cs typeface="Roboto" pitchFamily="2" charset="0"/>
              </a:rPr>
              <a:t>Visión</a:t>
            </a:r>
          </a:p>
        </p:txBody>
      </p:sp>
      <p:sp>
        <p:nvSpPr>
          <p:cNvPr id="51" name="Oval 100"/>
          <p:cNvSpPr>
            <a:spLocks noChangeArrowheads="1"/>
          </p:cNvSpPr>
          <p:nvPr/>
        </p:nvSpPr>
        <p:spPr bwMode="auto">
          <a:xfrm>
            <a:off x="7326336" y="2171694"/>
            <a:ext cx="381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Oval 101"/>
          <p:cNvSpPr>
            <a:spLocks noChangeArrowheads="1"/>
          </p:cNvSpPr>
          <p:nvPr/>
        </p:nvSpPr>
        <p:spPr bwMode="auto">
          <a:xfrm>
            <a:off x="7554936" y="2400294"/>
            <a:ext cx="381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Oval 102"/>
          <p:cNvSpPr>
            <a:spLocks noChangeArrowheads="1"/>
          </p:cNvSpPr>
          <p:nvPr/>
        </p:nvSpPr>
        <p:spPr bwMode="auto">
          <a:xfrm>
            <a:off x="7021536" y="2400294"/>
            <a:ext cx="381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 flipH="1">
            <a:off x="7250136" y="2285998"/>
            <a:ext cx="107946" cy="1142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" name="Line 104"/>
          <p:cNvSpPr>
            <a:spLocks noChangeShapeType="1"/>
          </p:cNvSpPr>
          <p:nvPr/>
        </p:nvSpPr>
        <p:spPr bwMode="auto">
          <a:xfrm>
            <a:off x="7631136" y="2324094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" name="Oval 105"/>
          <p:cNvSpPr>
            <a:spLocks noChangeArrowheads="1"/>
          </p:cNvSpPr>
          <p:nvPr/>
        </p:nvSpPr>
        <p:spPr bwMode="auto">
          <a:xfrm>
            <a:off x="6643702" y="2143122"/>
            <a:ext cx="142876" cy="1047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106"/>
          <p:cNvSpPr>
            <a:spLocks noChangeShapeType="1"/>
          </p:cNvSpPr>
          <p:nvPr/>
        </p:nvSpPr>
        <p:spPr bwMode="auto">
          <a:xfrm>
            <a:off x="6716736" y="224789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Line 107"/>
          <p:cNvSpPr>
            <a:spLocks noChangeShapeType="1"/>
          </p:cNvSpPr>
          <p:nvPr/>
        </p:nvSpPr>
        <p:spPr bwMode="auto">
          <a:xfrm flipH="1">
            <a:off x="6564336" y="232409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" name="Line 108"/>
          <p:cNvSpPr>
            <a:spLocks noChangeShapeType="1"/>
          </p:cNvSpPr>
          <p:nvPr/>
        </p:nvSpPr>
        <p:spPr bwMode="auto">
          <a:xfrm flipH="1">
            <a:off x="6640536" y="2476494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0" name="Line 109"/>
          <p:cNvSpPr>
            <a:spLocks noChangeShapeType="1"/>
          </p:cNvSpPr>
          <p:nvPr/>
        </p:nvSpPr>
        <p:spPr bwMode="auto">
          <a:xfrm>
            <a:off x="6716736" y="2476494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79" name="91 Imagen" descr="Databa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080569"/>
            <a:ext cx="7207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93 Imagen" descr="Docume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3" name="95 Imagen" descr="Docume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1442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96 Imagen" descr="Docume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214428"/>
            <a:ext cx="608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Line 95"/>
          <p:cNvSpPr>
            <a:spLocks noChangeShapeType="1"/>
          </p:cNvSpPr>
          <p:nvPr/>
        </p:nvSpPr>
        <p:spPr bwMode="auto">
          <a:xfrm flipH="1">
            <a:off x="3795705" y="2214560"/>
            <a:ext cx="1490675" cy="938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 cascada (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water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fall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142976" y="1000114"/>
            <a:ext cx="6500858" cy="3477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1. Caso de Uso Catálogo de Tipos de Horarios</a:t>
            </a:r>
            <a:endParaRPr lang="es-ES" sz="1100" b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Descripción breve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caso de uso se refiere a las altas, modificaciones, bajas, búsqueda e impresión del catálogo de tipo de Horarios.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 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Flujo de eventos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2"/>
            <a:r>
              <a:rPr lang="es-MX" sz="1100" i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Flujo Básico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caso de uso comienza cuando el usuario selecciona la opción de Catálogo de Tipos de Horarios.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0"/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sistema presenta las opciones Altas, Modificación, Bajas y  Búsqueda. Además presenta los datos del primer registro del catálogo y las opciones de ir al primer registro, ir al siguiente registro, ir al registro anterior e ir al último registro.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0"/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usuario selecciona la opción. Si elige la opción Altas se sigue el </a:t>
            </a:r>
            <a:r>
              <a:rPr lang="es-MX" sz="11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Subflujo</a:t>
            </a:r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1.2.1.1, si elige la opción Modificación se sigue el </a:t>
            </a:r>
            <a:r>
              <a:rPr lang="es-MX" sz="11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Subflujo</a:t>
            </a:r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1.2.1.2, si elige la opción Bajas se sigue el </a:t>
            </a:r>
            <a:r>
              <a:rPr lang="es-MX" sz="11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Subflujo</a:t>
            </a:r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1.2.1.3, si elige la opción Búsqueda se sigue el </a:t>
            </a:r>
            <a:r>
              <a:rPr lang="es-MX" sz="11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Subflujo</a:t>
            </a:r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1.2.1.4. Si elige la opción de ir al registro especificado, el sistema salta a ese registro y presenta sus datos. </a:t>
            </a:r>
            <a:endParaRPr lang="es-ES" sz="11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3"/>
            <a:r>
              <a:rPr lang="es-MX" sz="1100" i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1.2.1.1. </a:t>
            </a:r>
            <a:r>
              <a:rPr lang="es-MX" sz="1100" i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Subflujo</a:t>
            </a:r>
            <a:r>
              <a:rPr lang="es-MX" sz="1100" i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Alta al catálogo.</a:t>
            </a:r>
            <a:endParaRPr lang="es-ES" sz="1100" i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0"/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sistema solicita los datos del horario: id, descripción, hora de entrada, hora de salida, en caso de ser necesario hora de entrada2 y hora de salida2. Además presenta las opciones de Guardar y Cancelar.</a:t>
            </a:r>
            <a:endParaRPr lang="es-ES" sz="1100" i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0"/>
            <a:r>
              <a:rPr lang="es-MX" sz="11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usuario introduce los datos. Si selecciona guardar, los datos son almacenados.</a:t>
            </a:r>
            <a:endParaRPr lang="es-ES" sz="1100" i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Ágil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9" name="8 Imagen" descr="back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14428"/>
            <a:ext cx="3009599" cy="3009599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714744" y="435770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Product</a:t>
            </a:r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backlog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71538" y="15716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Historias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cxnSp>
        <p:nvCxnSpPr>
          <p:cNvPr id="14" name="13 Conector recto de flecha"/>
          <p:cNvCxnSpPr>
            <a:stCxn id="12" idx="3"/>
          </p:cNvCxnSpPr>
          <p:nvPr/>
        </p:nvCxnSpPr>
        <p:spPr>
          <a:xfrm>
            <a:off x="2786050" y="1756284"/>
            <a:ext cx="714380" cy="1725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2" idx="3"/>
          </p:cNvCxnSpPr>
          <p:nvPr/>
        </p:nvCxnSpPr>
        <p:spPr>
          <a:xfrm>
            <a:off x="2786050" y="1756284"/>
            <a:ext cx="1071570" cy="1529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Estimaciones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1102519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Colaboración con el cliente sobre negociación contractual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8" name="7 Imagen" descr="collabo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8" y="1562414"/>
            <a:ext cx="2295220" cy="2295220"/>
          </a:xfrm>
          <a:prstGeom prst="rect">
            <a:avLst/>
          </a:prstGeom>
        </p:spPr>
      </p:pic>
      <p:pic>
        <p:nvPicPr>
          <p:cNvPr id="10" name="9 Imagen" descr="contr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643056"/>
            <a:ext cx="2286016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por FUP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5" name="4 Imagen" descr="logo_cosmic_web-half-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00" y="3714758"/>
            <a:ext cx="1721524" cy="971553"/>
          </a:xfrm>
          <a:prstGeom prst="rect">
            <a:avLst/>
          </a:prstGeom>
        </p:spPr>
      </p:pic>
      <p:pic>
        <p:nvPicPr>
          <p:cNvPr id="6" name="5 Imagen" descr="índi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214560"/>
            <a:ext cx="3486150" cy="1304925"/>
          </a:xfrm>
          <a:prstGeom prst="rect">
            <a:avLst/>
          </a:prstGeom>
        </p:spPr>
      </p:pic>
      <p:pic>
        <p:nvPicPr>
          <p:cNvPr id="7" name="6 Imagen" descr="logo_nesma_woordmerk_big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357304"/>
            <a:ext cx="3929090" cy="129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40471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Tipos de Funciones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1214428"/>
            <a:ext cx="778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Funciones de Datos (DF)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Archivos lógico internos (ILF)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Interfaces externas (EIF)</a:t>
            </a:r>
          </a:p>
          <a:p>
            <a:endParaRPr lang="es-MX" sz="24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Funciones de Transacciones (TF)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Entradas (EI)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Salidas (EO)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Consultas (</a:t>
            </a:r>
            <a:r>
              <a:rPr lang="es-MX" sz="24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Inquiries</a:t>
            </a: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 (EQ)</a:t>
            </a:r>
            <a:endParaRPr lang="es-ES" sz="2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40471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Elementos contables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71538" y="121442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Funciones de Datos (DF)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 Elemento Registro (RET)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 Elemento de Dato (DET)</a:t>
            </a:r>
          </a:p>
          <a:p>
            <a:endParaRPr lang="es-MX" sz="24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Funciones de Transacciones (TF)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 Elemento de Dato (DET)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 de Archivo Referenciado (RTF)</a:t>
            </a:r>
            <a:endParaRPr lang="es-ES" sz="2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1. Introducción a los requerimientos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3" name="2 Imagen" descr="requiremen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63" y="1357304"/>
            <a:ext cx="4143990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40471"/>
            <a:ext cx="8286808" cy="959643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Complejidad de las Funciones de Datos (DF) en base al conteo de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DET’s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y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RET’s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928660" y="1785932"/>
          <a:ext cx="7215240" cy="2291528"/>
        </p:xfrm>
        <a:graphic>
          <a:graphicData uri="http://schemas.openxmlformats.org/drawingml/2006/table">
            <a:tbl>
              <a:tblPr/>
              <a:tblGrid>
                <a:gridCol w="1803810"/>
                <a:gridCol w="1803810"/>
                <a:gridCol w="1803810"/>
                <a:gridCol w="1803810"/>
              </a:tblGrid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RET’s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1-10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20-50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&gt;50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 a 5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 5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83347"/>
            <a:ext cx="8286808" cy="1388271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Complejidad de las Funciones Transaccionales (TF) en base al conteo de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DET’s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y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FTR’s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928660" y="2100908"/>
          <a:ext cx="7215240" cy="2336800"/>
        </p:xfrm>
        <a:graphic>
          <a:graphicData uri="http://schemas.openxmlformats.org/drawingml/2006/table">
            <a:tbl>
              <a:tblPr/>
              <a:tblGrid>
                <a:gridCol w="1803810"/>
                <a:gridCol w="1803810"/>
                <a:gridCol w="1803810"/>
                <a:gridCol w="1803810"/>
              </a:tblGrid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FTR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1-4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5-15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&gt;= 16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0-1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&gt;= 3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254785"/>
            <a:ext cx="8286808" cy="959643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Poner Puntos de Función en base al conteo de los grupos y su complejidad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71538" y="1590968"/>
          <a:ext cx="6524630" cy="2766732"/>
        </p:xfrm>
        <a:graphic>
          <a:graphicData uri="http://schemas.openxmlformats.org/drawingml/2006/table">
            <a:tbl>
              <a:tblPr/>
              <a:tblGrid>
                <a:gridCol w="2286018"/>
                <a:gridCol w="1000132"/>
                <a:gridCol w="1214446"/>
                <a:gridCol w="1214446"/>
                <a:gridCol w="809588"/>
              </a:tblGrid>
              <a:tr h="357190">
                <a:tc>
                  <a:txBody>
                    <a:bodyPr/>
                    <a:lstStyle/>
                    <a:p>
                      <a:pPr fontAlgn="t"/>
                      <a:endParaRPr lang="es-ES" sz="16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Simple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Promedio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Complejo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Total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Entrada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(EI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3 =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4 = 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6 =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2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Salida (EO)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4 = 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5 = 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7 =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2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Archivos Internos (ILF)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7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10 = 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15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2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5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Interfaces externas (EIF)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5 = 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7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10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2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Consultas (EQ)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3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4 = 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  x 6 =</a:t>
                      </a:r>
                      <a:endParaRPr lang="es-ES" sz="28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2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28596" y="40471"/>
            <a:ext cx="8286808" cy="959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Ejemplo: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85720" y="107155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Altas, bajas y cambios de una tabla Clientes, con los campos de id del Cliente, RFC, Nombre completo y dirección.</a:t>
            </a:r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8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RET es uno, la tabla cliente, 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los </a:t>
            </a:r>
            <a:r>
              <a:rPr lang="es-E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DET´s</a:t>
            </a:r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en las funciones de datos son los campos que usaremos del cliente que </a:t>
            </a:r>
            <a:r>
              <a:rPr lang="es-E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seran</a:t>
            </a:r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4. 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Para las funciones transaccionales se definen 3 entradas o EI que serian la alta, la baja y el cambio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Teniendo un TRF o referencia a la tabla cliente y 4 DETS para la alta y la modificación y un DET para la baja.</a:t>
            </a:r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28596" y="40471"/>
            <a:ext cx="8286808" cy="959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Ejemplo: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7158" y="1068163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Revisamos la complejidad de los DF. El único es un ILF y es de una complejidad baja, pues tiene solo 4 </a:t>
            </a:r>
            <a:r>
              <a:rPr lang="es-MX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DET’s</a:t>
            </a: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0" y="2081404"/>
          <a:ext cx="7286676" cy="1925768"/>
        </p:xfrm>
        <a:graphic>
          <a:graphicData uri="http://schemas.openxmlformats.org/drawingml/2006/table">
            <a:tbl>
              <a:tblPr/>
              <a:tblGrid>
                <a:gridCol w="1821669"/>
                <a:gridCol w="1821669"/>
                <a:gridCol w="1821669"/>
                <a:gridCol w="1821669"/>
              </a:tblGrid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RET’s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1-10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20-50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&gt;50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 a 5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 5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571472" y="2071684"/>
            <a:ext cx="3643338" cy="1000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4" y="2100908"/>
          <a:ext cx="7215240" cy="2336800"/>
        </p:xfrm>
        <a:graphic>
          <a:graphicData uri="http://schemas.openxmlformats.org/drawingml/2006/table">
            <a:tbl>
              <a:tblPr/>
              <a:tblGrid>
                <a:gridCol w="1803810"/>
                <a:gridCol w="1803810"/>
                <a:gridCol w="1803810"/>
                <a:gridCol w="1803810"/>
              </a:tblGrid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FTR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1-4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5-15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&gt;= 16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DET’s</a:t>
                      </a:r>
                      <a:endParaRPr lang="es-ES" sz="40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0-1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2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Low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&gt;= 3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Average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High</a:t>
                      </a:r>
                      <a:endParaRPr lang="es-ES" sz="40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 txBox="1">
            <a:spLocks/>
          </p:cNvSpPr>
          <p:nvPr/>
        </p:nvSpPr>
        <p:spPr>
          <a:xfrm>
            <a:off x="428596" y="40471"/>
            <a:ext cx="8286808" cy="959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Ejemplo: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7158" y="1068163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Revisamos la complejidad de los TF. Son 3 </a:t>
            </a:r>
            <a:r>
              <a:rPr lang="es-MX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EI’s</a:t>
            </a: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y todos son de la misma complejidad baja, pues solo tienen un TRF </a:t>
            </a:r>
            <a:r>
              <a:rPr lang="es-MX" smtClean="0">
                <a:latin typeface="Roboto" pitchFamily="2" charset="0"/>
                <a:ea typeface="Roboto" pitchFamily="2" charset="0"/>
                <a:cs typeface="Roboto" pitchFamily="2" charset="0"/>
              </a:rPr>
              <a:t>y 1 o 4 </a:t>
            </a:r>
            <a:r>
              <a:rPr lang="es-MX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DET’s</a:t>
            </a:r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85786" y="2081404"/>
            <a:ext cx="3643338" cy="9904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28596" y="40471"/>
            <a:ext cx="8286808" cy="959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Ejemplo: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7158" y="714362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Ponemos los totales de cada grupo y contamos los puntos de función:</a:t>
            </a:r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928662" y="1355596"/>
          <a:ext cx="6524630" cy="2716352"/>
        </p:xfrm>
        <a:graphic>
          <a:graphicData uri="http://schemas.openxmlformats.org/drawingml/2006/table">
            <a:tbl>
              <a:tblPr/>
              <a:tblGrid>
                <a:gridCol w="2286018"/>
                <a:gridCol w="1000132"/>
                <a:gridCol w="1214446"/>
                <a:gridCol w="1214446"/>
                <a:gridCol w="809588"/>
              </a:tblGrid>
              <a:tr h="357190">
                <a:tc>
                  <a:txBody>
                    <a:bodyPr/>
                    <a:lstStyle/>
                    <a:p>
                      <a:pPr fontAlgn="t"/>
                      <a:endParaRPr lang="es-ES" sz="16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Simple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Promedio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Complejo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Total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Entrada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(EI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3 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3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9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4 = 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6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9</a:t>
                      </a:r>
                      <a:endParaRPr lang="es-ES" sz="14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Salida (EO)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4 = 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5 = 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 x 7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Archivos Internos (ILF)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 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7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7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10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 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15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7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Interfaces externas (EIF)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5 = 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7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10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Consultas (EQ)</a:t>
                      </a:r>
                      <a:endParaRPr lang="es-ES" sz="28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3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4 = 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r>
                        <a:rPr lang="es-ES" sz="1400" b="0" i="0" u="none" strike="noStrike" baseline="0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x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6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= 0</a:t>
                      </a:r>
                      <a:endParaRPr lang="es-ES" sz="2800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0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Total</a:t>
                      </a:r>
                      <a:endParaRPr lang="es-ES" sz="1400" b="1" dirty="0"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s-MX" sz="1400" b="1" kern="1200" dirty="0" smtClean="0">
                          <a:solidFill>
                            <a:schemeClr val="tx1"/>
                          </a:solidFill>
                          <a:latin typeface="Roboto" pitchFamily="2" charset="0"/>
                          <a:ea typeface="Roboto" pitchFamily="2" charset="0"/>
                          <a:cs typeface="Roboto" pitchFamily="2" charset="0"/>
                        </a:rPr>
                        <a:t>16</a:t>
                      </a:r>
                      <a:endParaRPr lang="es-ES" sz="1400" b="1" kern="1200" dirty="0" smtClean="0">
                        <a:solidFill>
                          <a:schemeClr val="tx1"/>
                        </a:solidFill>
                        <a:latin typeface="Roboto" pitchFamily="2" charset="0"/>
                        <a:ea typeface="Roboto" pitchFamily="2" charset="0"/>
                        <a:cs typeface="Roboto" pitchFamily="2" charset="0"/>
                      </a:endParaRPr>
                    </a:p>
                  </a:txBody>
                  <a:tcPr marL="57841" marR="57841" marT="57841" marB="578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785786" y="434555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16 Puntos de Función X 8 horas = 128 horas 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3" name="2 Imagen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1490672"/>
            <a:ext cx="2581276" cy="258127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857356" y="1785932"/>
            <a:ext cx="2143140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1857356" y="2214560"/>
            <a:ext cx="214314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000232" y="18452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Clases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000232" y="2428874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000232" y="2571750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000232" y="2716214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000232" y="3429006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000232" y="2859090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000232" y="3001966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000232" y="3144842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000232" y="3287718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000232" y="3570294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000232" y="3713170"/>
            <a:ext cx="1857388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errar llave"/>
          <p:cNvSpPr/>
          <p:nvPr/>
        </p:nvSpPr>
        <p:spPr>
          <a:xfrm>
            <a:off x="4071934" y="2428874"/>
            <a:ext cx="285752" cy="1285884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4572000" y="285750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Líneas de Código (</a:t>
            </a:r>
            <a:r>
              <a:rPr lang="es-MX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LOC’s</a:t>
            </a:r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18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22" name="Picture 26" descr="S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928676"/>
            <a:ext cx="4895166" cy="3879836"/>
          </a:xfrm>
          <a:prstGeom prst="rect">
            <a:avLst/>
          </a:prstGeom>
          <a:noFill/>
        </p:spPr>
      </p:pic>
      <p:sp>
        <p:nvSpPr>
          <p:cNvPr id="23" name="22 CuadroTexto"/>
          <p:cNvSpPr txBox="1"/>
          <p:nvPr/>
        </p:nvSpPr>
        <p:spPr>
          <a:xfrm>
            <a:off x="7000892" y="2712367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latin typeface="Arial" pitchFamily="34" charset="0"/>
                <a:ea typeface="Roboto" pitchFamily="2" charset="0"/>
                <a:cs typeface="Arial" pitchFamily="34" charset="0"/>
              </a:rPr>
              <a:t>40 a 60 </a:t>
            </a:r>
            <a:r>
              <a:rPr lang="es-MX" sz="1050" b="1" dirty="0" err="1" smtClean="0">
                <a:latin typeface="Arial" pitchFamily="34" charset="0"/>
                <a:ea typeface="Roboto" pitchFamily="2" charset="0"/>
                <a:cs typeface="Arial" pitchFamily="34" charset="0"/>
              </a:rPr>
              <a:t>LOC’s</a:t>
            </a:r>
            <a:r>
              <a:rPr lang="es-MX" sz="1050" b="1" dirty="0" smtClean="0">
                <a:latin typeface="Arial" pitchFamily="34" charset="0"/>
                <a:ea typeface="Roboto" pitchFamily="2" charset="0"/>
                <a:cs typeface="Arial" pitchFamily="34" charset="0"/>
              </a:rPr>
              <a:t> por Hora</a:t>
            </a:r>
            <a:endParaRPr lang="es-ES" sz="1050" b="1" dirty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929454" y="3227822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latin typeface="Arial" pitchFamily="34" charset="0"/>
                <a:ea typeface="Roboto" pitchFamily="2" charset="0"/>
                <a:cs typeface="Arial" pitchFamily="34" charset="0"/>
              </a:rPr>
              <a:t>+ 2 a 10 % de Diseño</a:t>
            </a:r>
          </a:p>
          <a:p>
            <a:r>
              <a:rPr lang="es-MX" sz="1050" b="1" dirty="0" smtClean="0">
                <a:latin typeface="Arial" pitchFamily="34" charset="0"/>
                <a:ea typeface="Roboto" pitchFamily="2" charset="0"/>
                <a:cs typeface="Arial" pitchFamily="34" charset="0"/>
              </a:rPr>
              <a:t>+ 2 a 15 % de Pruebas</a:t>
            </a:r>
            <a:endParaRPr lang="es-ES" sz="1050" b="1" dirty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cxnSp>
        <p:nvCxnSpPr>
          <p:cNvPr id="26" name="25 Conector recto de flecha"/>
          <p:cNvCxnSpPr>
            <a:stCxn id="23" idx="1"/>
          </p:cNvCxnSpPr>
          <p:nvPr/>
        </p:nvCxnSpPr>
        <p:spPr>
          <a:xfrm rot="10800000" flipV="1">
            <a:off x="6572264" y="2927810"/>
            <a:ext cx="428628" cy="2868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4" idx="1"/>
          </p:cNvCxnSpPr>
          <p:nvPr/>
        </p:nvCxnSpPr>
        <p:spPr>
          <a:xfrm rot="10800000">
            <a:off x="6572264" y="3286131"/>
            <a:ext cx="357190" cy="149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¿Qué son los requerimientos?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4" name="3 Imagen" descr="iconfinder_Customer_Male_Light_808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643188"/>
            <a:ext cx="1581144" cy="1581144"/>
          </a:xfrm>
          <a:prstGeom prst="rect">
            <a:avLst/>
          </a:prstGeom>
        </p:spPr>
      </p:pic>
      <p:pic>
        <p:nvPicPr>
          <p:cNvPr id="5" name="4 Imagen" descr="iconfinder_chat_46136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1500180"/>
            <a:ext cx="1625397" cy="1282540"/>
          </a:xfrm>
          <a:prstGeom prst="rect">
            <a:avLst/>
          </a:prstGeom>
        </p:spPr>
      </p:pic>
      <p:pic>
        <p:nvPicPr>
          <p:cNvPr id="6" name="5 Imagen" descr="iconfinder_Streamline-17_1850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714494"/>
            <a:ext cx="571504" cy="5715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857224" y="1214428"/>
            <a:ext cx="7643866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para calcular el tamaño de los </a:t>
            </a:r>
            <a:r>
              <a:rPr lang="es-E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proxies</a:t>
            </a:r>
            <a:endParaRPr lang="es-E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algn="just"/>
            <a:endParaRPr lang="es-E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algn="just"/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Para calcular los rangos:</a:t>
            </a:r>
          </a:p>
          <a:p>
            <a:pPr algn="just"/>
            <a:endParaRPr lang="es-MX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Medio debe ser el valor promedio</a:t>
            </a: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Grande debe ser el promedio mas una desviación estándar</a:t>
            </a: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Pequeño debe ser el promedio menos una desviación estándar</a:t>
            </a: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Muy grande debe ser el promedio mas dos desviaciones estándares</a:t>
            </a: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Muy pequeño debe ser el promedio menos dos desviaciones estándares.</a:t>
            </a:r>
          </a:p>
          <a:p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/>
          </p:cNvGraphicFramePr>
          <p:nvPr/>
        </p:nvGraphicFramePr>
        <p:xfrm>
          <a:off x="774700" y="863614"/>
          <a:ext cx="7353300" cy="3708400"/>
        </p:xfrm>
        <a:graphic>
          <a:graphicData uri="http://schemas.openxmlformats.org/presentationml/2006/ole">
            <p:oleObj spid="_x0000_s1027" name="Chart" r:id="rId3" imgW="3571858" imgH="3733721" progId="Excel.Sheet.8">
              <p:embed followColorScheme="full"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71420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28662" y="904392"/>
            <a:ext cx="7358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Normalmente el tamaño de los datos no son distribuidos:</a:t>
            </a:r>
          </a:p>
          <a:p>
            <a:pPr algn="just"/>
            <a:r>
              <a:rPr lang="es-MX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Existen muchos valores pequeños, pocos valores grandes y no existen valores negativos.</a:t>
            </a:r>
          </a:p>
          <a:p>
            <a:pPr algn="just"/>
            <a:r>
              <a:rPr lang="es-MX" sz="1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La estrategia es tratar los datos con una distribución logarítmica: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estimación PROBE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857224" y="1142990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 calcula el promedio y la desviación estándar de los logaritmos naturales de los valores y los tamaños se calculan en base a estos valores como se mencionó antes: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valor Medio es el valor del antilogaritmo del promedio.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valor Grande es el valor del antilogaritmo de la suma promedio más una desviación estándar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valor Pequeño es el valor del antilogaritmo de  la resta del promedio menos una desviación estándar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valor muy grande es el valor del antilogaritmo de la suma del promedio más dos desviaciones estándares</a:t>
            </a:r>
          </a:p>
          <a:p>
            <a:pPr algn="just"/>
            <a:r>
              <a:rPr lang="es-E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valor muy pequeño es el valor del antilogaritmo de la resta del promedio menos dos desviaciones estándares</a:t>
            </a:r>
          </a:p>
          <a:p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11909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Método de regresión lineal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286248" y="1285866"/>
          <a:ext cx="3071834" cy="1632461"/>
        </p:xfrm>
        <a:graphic>
          <a:graphicData uri="http://schemas.openxmlformats.org/presentationml/2006/ole">
            <p:oleObj spid="_x0000_s45060" name="Ecuación" r:id="rId3" imgW="1663700" imgH="889000" progId="Equation.3">
              <p:embed/>
            </p:oleObj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286248" y="3429006"/>
          <a:ext cx="2428892" cy="542163"/>
        </p:xfrm>
        <a:graphic>
          <a:graphicData uri="http://schemas.openxmlformats.org/presentationml/2006/ole">
            <p:oleObj spid="_x0000_s45062" name="Ecuación" r:id="rId4" imgW="1066800" imgH="241300" progId="Equation.3">
              <p:embed/>
            </p:oleObj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714348" y="1643056"/>
          <a:ext cx="2827754" cy="714380"/>
        </p:xfrm>
        <a:graphic>
          <a:graphicData uri="http://schemas.openxmlformats.org/presentationml/2006/ole">
            <p:oleObj spid="_x0000_s45064" name="Ecuación" r:id="rId5" imgW="901309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en </a:t>
            </a:r>
            <a:r>
              <a:rPr lang="es-MX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9322" y="928676"/>
            <a:ext cx="3071834" cy="2507488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14282" y="1071552"/>
            <a:ext cx="54292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Individuos e interacciones sobre procesos y herramientas</a:t>
            </a:r>
          </a:p>
          <a:p>
            <a:pPr algn="just"/>
            <a:endParaRPr lang="es-ES" sz="20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algn="just"/>
            <a:r>
              <a:rPr lang="es-E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Software funcionando sobre documentación extensiva</a:t>
            </a:r>
          </a:p>
          <a:p>
            <a:pPr algn="just"/>
            <a:endParaRPr lang="es-ES" sz="20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algn="just"/>
            <a:r>
              <a:rPr lang="es-E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Colaboración con el cliente sobre negociación contractual</a:t>
            </a:r>
          </a:p>
          <a:p>
            <a:pPr algn="just"/>
            <a:endParaRPr lang="es-ES" sz="20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algn="just"/>
            <a:r>
              <a:rPr lang="es-ES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Respuesta ante el cambio sobre seguir un plan</a:t>
            </a:r>
            <a:endParaRPr lang="es-E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572132" y="235743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Sprints</a:t>
            </a:r>
            <a:endParaRPr lang="es-ES" sz="36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48" y="1214428"/>
            <a:ext cx="4183409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572132" y="235743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Roles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5786" y="1500180"/>
            <a:ext cx="4000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Producto </a:t>
            </a:r>
            <a:r>
              <a:rPr lang="es-MX" sz="32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Owner</a:t>
            </a:r>
            <a:endParaRPr lang="es-MX" sz="32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s-MX" sz="32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3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Equipo de Trabajo</a:t>
            </a:r>
          </a:p>
          <a:p>
            <a:endParaRPr lang="es-MX" sz="32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32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r>
              <a:rPr lang="es-MX" sz="3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32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Master</a:t>
            </a:r>
            <a:endParaRPr lang="es-ES" sz="32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572132" y="235743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Reuniones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71538" y="928676"/>
            <a:ext cx="4000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Sprint </a:t>
            </a:r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Planning</a:t>
            </a:r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Daily</a:t>
            </a:r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Sprint </a:t>
            </a:r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Review</a:t>
            </a:r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Restrospectiva</a:t>
            </a:r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s-MX" sz="2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Grooming</a:t>
            </a:r>
            <a:endParaRPr lang="es-ES" sz="2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572264" y="200024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Artefactos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4282" y="1142990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Historias</a:t>
            </a:r>
            <a:endParaRPr lang="es-ES" sz="2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11" name="10 Imagen" descr="scenar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571618"/>
            <a:ext cx="3081037" cy="3081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397661"/>
            <a:ext cx="8286808" cy="1102519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¿Qué es la ingeniería de requerimientos (IR)?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7" name="6 Imagen" descr="resg-word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238382"/>
            <a:ext cx="409575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572264" y="200024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Artefactos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4282" y="1142990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Product</a:t>
            </a:r>
            <a:r>
              <a:rPr lang="es-MX" sz="2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2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Backlog</a:t>
            </a:r>
            <a:endParaRPr lang="es-ES" sz="2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4678" y="1000114"/>
            <a:ext cx="2729777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572264" y="200024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Artefactos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2844" y="78580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Sprint </a:t>
            </a:r>
            <a:r>
              <a:rPr lang="es-MX" sz="20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backlog</a:t>
            </a:r>
            <a:endParaRPr lang="es-E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1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662" y="1214428"/>
            <a:ext cx="5072098" cy="378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Introducción a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572264" y="2000246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Artefactos</a:t>
            </a:r>
            <a:endParaRPr lang="es-ES" sz="3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2844" y="78580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Burn</a:t>
            </a:r>
            <a:r>
              <a:rPr lang="es-MX" sz="2000" smtClean="0">
                <a:latin typeface="Roboto" pitchFamily="2" charset="0"/>
                <a:ea typeface="Roboto" pitchFamily="2" charset="0"/>
                <a:cs typeface="Roboto" pitchFamily="2" charset="0"/>
              </a:rPr>
              <a:t> Down</a:t>
            </a:r>
            <a:endParaRPr lang="es-ES" sz="20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9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1357304"/>
            <a:ext cx="5635789" cy="326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en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1214428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Roboto"/>
              </a:rPr>
              <a:t>Visión del producto y hoja de ruta (</a:t>
            </a:r>
            <a:r>
              <a:rPr lang="es-MX" sz="2000" dirty="0" err="1" smtClean="0">
                <a:latin typeface="Roboto"/>
              </a:rPr>
              <a:t>roadmap</a:t>
            </a:r>
            <a:r>
              <a:rPr lang="es-MX" sz="2000" dirty="0" smtClean="0">
                <a:latin typeface="Roboto"/>
              </a:rPr>
              <a:t>)</a:t>
            </a:r>
          </a:p>
          <a:p>
            <a:endParaRPr lang="es-MX" sz="2000" dirty="0" smtClean="0">
              <a:latin typeface="Roboto"/>
            </a:endParaRPr>
          </a:p>
          <a:p>
            <a:r>
              <a:rPr lang="es-MX" sz="2000" dirty="0" smtClean="0">
                <a:latin typeface="Roboto"/>
              </a:rPr>
              <a:t>Creación de historias</a:t>
            </a:r>
          </a:p>
          <a:p>
            <a:endParaRPr lang="es-MX" sz="2000" dirty="0" smtClean="0">
              <a:latin typeface="Roboto"/>
            </a:endParaRPr>
          </a:p>
          <a:p>
            <a:r>
              <a:rPr lang="es-MX" sz="2000" dirty="0" smtClean="0">
                <a:latin typeface="Roboto"/>
              </a:rPr>
              <a:t>Mapeo de historias de usuario</a:t>
            </a:r>
          </a:p>
          <a:p>
            <a:endParaRPr lang="es-MX" sz="2000" dirty="0" smtClean="0">
              <a:latin typeface="Roboto"/>
            </a:endParaRPr>
          </a:p>
          <a:p>
            <a:r>
              <a:rPr lang="es-MX" sz="2000" dirty="0" smtClean="0">
                <a:latin typeface="Roboto"/>
              </a:rPr>
              <a:t>Historias en el </a:t>
            </a:r>
            <a:r>
              <a:rPr lang="es-MX" sz="2000" dirty="0" err="1" smtClean="0">
                <a:latin typeface="Roboto"/>
              </a:rPr>
              <a:t>planning</a:t>
            </a:r>
            <a:r>
              <a:rPr lang="es-MX" sz="2000" dirty="0" smtClean="0">
                <a:latin typeface="Roboto"/>
              </a:rPr>
              <a:t> y el </a:t>
            </a:r>
            <a:r>
              <a:rPr lang="es-MX" sz="2000" dirty="0" err="1" smtClean="0">
                <a:latin typeface="Roboto"/>
              </a:rPr>
              <a:t>gromming</a:t>
            </a:r>
            <a:endParaRPr lang="es-MX" sz="2000" dirty="0" smtClean="0">
              <a:latin typeface="Roboto"/>
            </a:endParaRPr>
          </a:p>
          <a:p>
            <a:endParaRPr lang="es-MX" sz="2000" dirty="0" smtClean="0">
              <a:latin typeface="Roboto"/>
            </a:endParaRPr>
          </a:p>
          <a:p>
            <a:endParaRPr lang="es-ES" sz="2000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de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142976" y="1214428"/>
            <a:ext cx="671517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643042" y="1500180"/>
            <a:ext cx="171451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Roboto"/>
              </a:rPr>
              <a:t>Historias Épicas</a:t>
            </a:r>
            <a:endParaRPr lang="es-ES" b="1" dirty="0">
              <a:latin typeface="Roboto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786182" y="1500180"/>
            <a:ext cx="100013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Roboto"/>
              </a:rPr>
              <a:t>Historias de usuario</a:t>
            </a:r>
            <a:endParaRPr lang="es-ES" sz="1600" dirty="0">
              <a:latin typeface="Roboto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14942" y="1857370"/>
            <a:ext cx="571504" cy="6429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000760" y="1857370"/>
            <a:ext cx="571504" cy="6429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715140" y="1857370"/>
            <a:ext cx="571504" cy="6429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214942" y="3071816"/>
            <a:ext cx="571504" cy="6429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6000760" y="3071816"/>
            <a:ext cx="571504" cy="6429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3786182" y="2786064"/>
            <a:ext cx="100013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Roboto"/>
              </a:rPr>
              <a:t>Historias de usuario</a:t>
            </a:r>
            <a:endParaRPr lang="es-ES" sz="1600" dirty="0">
              <a:latin typeface="Roboto"/>
            </a:endParaRPr>
          </a:p>
        </p:txBody>
      </p:sp>
      <p:cxnSp>
        <p:nvCxnSpPr>
          <p:cNvPr id="27" name="26 Conector recto de flecha"/>
          <p:cNvCxnSpPr>
            <a:stCxn id="8" idx="3"/>
            <a:endCxn id="9" idx="1"/>
          </p:cNvCxnSpPr>
          <p:nvPr/>
        </p:nvCxnSpPr>
        <p:spPr>
          <a:xfrm flipV="1">
            <a:off x="3357554" y="2000246"/>
            <a:ext cx="42862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8" idx="3"/>
            <a:endCxn id="25" idx="1"/>
          </p:cNvCxnSpPr>
          <p:nvPr/>
        </p:nvCxnSpPr>
        <p:spPr>
          <a:xfrm>
            <a:off x="3357554" y="2786064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9" idx="3"/>
            <a:endCxn id="13" idx="1"/>
          </p:cNvCxnSpPr>
          <p:nvPr/>
        </p:nvCxnSpPr>
        <p:spPr>
          <a:xfrm>
            <a:off x="4786314" y="2000246"/>
            <a:ext cx="42862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5" idx="3"/>
            <a:endCxn id="16" idx="1"/>
          </p:cNvCxnSpPr>
          <p:nvPr/>
        </p:nvCxnSpPr>
        <p:spPr>
          <a:xfrm>
            <a:off x="4786314" y="3286130"/>
            <a:ext cx="428628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786446" y="14287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Roboto"/>
              </a:rPr>
              <a:t>Tareas</a:t>
            </a:r>
            <a:endParaRPr lang="es-ES" dirty="0">
              <a:latin typeface="Roboto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643570" y="264318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Roboto"/>
              </a:rPr>
              <a:t>Tareas</a:t>
            </a:r>
            <a:endParaRPr lang="es-ES" dirty="0">
              <a:latin typeface="Roboto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214414" y="9286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Roboto"/>
              </a:rPr>
              <a:t>Tema</a:t>
            </a:r>
            <a:endParaRPr lang="es-ES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de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Scrum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072066" y="1643056"/>
            <a:ext cx="100013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Roboto"/>
              </a:rPr>
              <a:t>Historias de usuario</a:t>
            </a:r>
            <a:endParaRPr lang="es-ES" sz="1600" dirty="0">
              <a:latin typeface="Roboto"/>
            </a:endParaRPr>
          </a:p>
        </p:txBody>
      </p:sp>
      <p:pic>
        <p:nvPicPr>
          <p:cNvPr id="22" name="21 Imagen" descr="perf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500312"/>
            <a:ext cx="2000246" cy="2000246"/>
          </a:xfrm>
          <a:prstGeom prst="rect">
            <a:avLst/>
          </a:prstGeom>
        </p:spPr>
      </p:pic>
      <p:pic>
        <p:nvPicPr>
          <p:cNvPr id="23" name="22 Imagen" descr="iconfinder_chat_4613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1142990"/>
            <a:ext cx="2857520" cy="2254762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1357290" y="457201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latin typeface="Roboto"/>
              </a:rPr>
              <a:t>Product</a:t>
            </a:r>
            <a:r>
              <a:rPr lang="es-MX" sz="2400" b="1" dirty="0" smtClean="0">
                <a:latin typeface="Roboto"/>
              </a:rPr>
              <a:t> </a:t>
            </a:r>
            <a:r>
              <a:rPr lang="es-MX" sz="2400" b="1" dirty="0" err="1" smtClean="0">
                <a:latin typeface="Roboto"/>
              </a:rPr>
              <a:t>Owner</a:t>
            </a:r>
            <a:endParaRPr lang="es-ES" sz="2400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22 Imagen" descr="iconfinder_chat_46136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428742"/>
            <a:ext cx="2193362" cy="17307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Visión del Producto y hoja de ruta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0" y="450057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latin typeface="Roboto"/>
              </a:rPr>
              <a:t>Product</a:t>
            </a:r>
            <a:r>
              <a:rPr lang="es-MX" sz="2400" b="1" dirty="0" smtClean="0">
                <a:latin typeface="Roboto"/>
              </a:rPr>
              <a:t> </a:t>
            </a:r>
            <a:r>
              <a:rPr lang="es-MX" sz="2400" b="1" dirty="0" err="1" smtClean="0">
                <a:latin typeface="Roboto"/>
              </a:rPr>
              <a:t>Owner</a:t>
            </a:r>
            <a:endParaRPr lang="es-ES" sz="2400" b="1" dirty="0">
              <a:latin typeface="Roboto"/>
            </a:endParaRPr>
          </a:p>
        </p:txBody>
      </p:sp>
      <p:pic>
        <p:nvPicPr>
          <p:cNvPr id="10" name="9 Imagen" descr="iconfinder_103-GooglePlay_play_google_play_apps_42020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1643056"/>
            <a:ext cx="982454" cy="982454"/>
          </a:xfrm>
          <a:prstGeom prst="rect">
            <a:avLst/>
          </a:prstGeom>
        </p:spPr>
      </p:pic>
      <p:pic>
        <p:nvPicPr>
          <p:cNvPr id="11" name="10 Imagen" descr="vis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2357436"/>
            <a:ext cx="1938029" cy="1938029"/>
          </a:xfrm>
          <a:prstGeom prst="rect">
            <a:avLst/>
          </a:prstGeom>
        </p:spPr>
      </p:pic>
      <p:pic>
        <p:nvPicPr>
          <p:cNvPr id="12" name="11 Imagen" descr="road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1928808"/>
            <a:ext cx="2223781" cy="2223781"/>
          </a:xfrm>
          <a:prstGeom prst="rect">
            <a:avLst/>
          </a:prstGeom>
        </p:spPr>
      </p:pic>
      <p:sp>
        <p:nvSpPr>
          <p:cNvPr id="13" name="12 Flecha derecha"/>
          <p:cNvSpPr/>
          <p:nvPr/>
        </p:nvSpPr>
        <p:spPr>
          <a:xfrm>
            <a:off x="4000496" y="3571882"/>
            <a:ext cx="121444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Mapeo de historias de usuario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6" name="15 Imagen" descr="02-4-levels-user-story-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214428"/>
            <a:ext cx="6310621" cy="298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Elaboración de historias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714480" y="1071552"/>
            <a:ext cx="5214974" cy="3429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857356" y="13573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ID</a:t>
            </a:r>
            <a:endParaRPr lang="es-ES" b="1" dirty="0">
              <a:latin typeface="Roboto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928794" y="192880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Yo como &lt;tipo de usuario&gt; deseo &lt;acción&gt; para &lt;objetivo&gt;</a:t>
            </a:r>
            <a:endParaRPr lang="es-ES" b="1" dirty="0">
              <a:latin typeface="Roboto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214942" y="135730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Quién lo hace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00232" y="27860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Condiciones de entrega</a:t>
            </a:r>
            <a:endParaRPr lang="es-ES" b="1" dirty="0">
              <a:latin typeface="Roboto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43240" y="13573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Tamaño</a:t>
            </a:r>
            <a:endParaRPr lang="es-ES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Elaboración de historias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3" name="CuadroTexto 4"/>
          <p:cNvSpPr txBox="1"/>
          <p:nvPr/>
        </p:nvSpPr>
        <p:spPr>
          <a:xfrm>
            <a:off x="390993" y="1500180"/>
            <a:ext cx="3037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historias deben cumplir con el concepto INVEST</a:t>
            </a:r>
          </a:p>
          <a:p>
            <a:pPr algn="just"/>
            <a:endParaRPr lang="es-MX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una historia no cumple con estas características, debe analizarse</a:t>
            </a:r>
          </a:p>
        </p:txBody>
      </p:sp>
      <p:pic>
        <p:nvPicPr>
          <p:cNvPr id="14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6" y="1142990"/>
            <a:ext cx="4087412" cy="308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Tipos de requerimientos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8 Triángulo isósceles"/>
          <p:cNvSpPr/>
          <p:nvPr/>
        </p:nvSpPr>
        <p:spPr>
          <a:xfrm>
            <a:off x="3786182" y="1357304"/>
            <a:ext cx="3214710" cy="271464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500562" y="171449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 negocios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29124" y="264318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 usuario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429124" y="35718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 sistema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4214810" y="3357568"/>
            <a:ext cx="2357454" cy="1588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857752" y="2284410"/>
            <a:ext cx="1071570" cy="1588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71736" y="1428742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Alto nivel</a:t>
            </a:r>
            <a:endParaRPr lang="es-ES" sz="11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rot="16200000" flipH="1">
            <a:off x="1000100" y="2714626"/>
            <a:ext cx="2643206" cy="7143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43174" y="3643320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Detallado</a:t>
            </a:r>
            <a:endParaRPr lang="es-ES" sz="11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Sprint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Plannig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8" name="7 Imagen" descr="spr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428742"/>
            <a:ext cx="2652409" cy="2652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Grooming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5 Imagen" descr="busi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142990"/>
            <a:ext cx="3009599" cy="300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Elaboración de historias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4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60" y="1142990"/>
            <a:ext cx="4087412" cy="3086413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2143108" y="2000246"/>
            <a:ext cx="47149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143108" y="3357568"/>
            <a:ext cx="47149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Rectángulo"/>
          <p:cNvSpPr/>
          <p:nvPr/>
        </p:nvSpPr>
        <p:spPr>
          <a:xfrm>
            <a:off x="1142976" y="2000246"/>
            <a:ext cx="307183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Elaboración de historias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0" y="107155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Roboto"/>
              </a:rPr>
              <a:t>Arquitectura</a:t>
            </a:r>
            <a:endParaRPr lang="es-ES" sz="2000" b="1" dirty="0">
              <a:latin typeface="Roboto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500166" y="2285998"/>
            <a:ext cx="114300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1500166" y="2714626"/>
            <a:ext cx="1143008" cy="10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571604" y="2345294"/>
            <a:ext cx="102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Modelo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786050" y="2285998"/>
            <a:ext cx="114300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>
            <a:off x="2786050" y="2714626"/>
            <a:ext cx="1143008" cy="10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857488" y="2345294"/>
            <a:ext cx="102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Controlador</a:t>
            </a:r>
            <a:endParaRPr lang="es-ES" sz="11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214414" y="1714494"/>
            <a:ext cx="102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Servidor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929190" y="2000246"/>
            <a:ext cx="307183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5286380" y="2285998"/>
            <a:ext cx="114300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/>
          <p:nvPr/>
        </p:nvCxnSpPr>
        <p:spPr>
          <a:xfrm>
            <a:off x="5286380" y="2714626"/>
            <a:ext cx="1143008" cy="10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357818" y="2345294"/>
            <a:ext cx="102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Modelo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6572264" y="2285998"/>
            <a:ext cx="114300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recto"/>
          <p:cNvCxnSpPr/>
          <p:nvPr/>
        </p:nvCxnSpPr>
        <p:spPr>
          <a:xfrm>
            <a:off x="6572264" y="2714626"/>
            <a:ext cx="1143008" cy="10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6643702" y="2345294"/>
            <a:ext cx="102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Vistas</a:t>
            </a:r>
            <a:endParaRPr lang="es-ES" sz="11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5000628" y="1714494"/>
            <a:ext cx="102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Cliente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142976" y="400051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MySQL</a:t>
            </a:r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, PHP, YII 2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929190" y="400051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Android</a:t>
            </a:r>
            <a:r>
              <a:rPr lang="es-MX" sz="12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Java</a:t>
            </a:r>
            <a:endParaRPr lang="es-ES" sz="12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Referencias y contacto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85720" y="1142990"/>
            <a:ext cx="4572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Donde leer mas:</a:t>
            </a:r>
          </a:p>
          <a:p>
            <a:endParaRPr lang="es-MX" b="1" dirty="0" smtClean="0"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Roboto"/>
              </a:rPr>
              <a:t>Software Requirements</a:t>
            </a:r>
          </a:p>
          <a:p>
            <a:r>
              <a:rPr lang="en-US" b="1" dirty="0" smtClean="0">
                <a:latin typeface="Roboto"/>
              </a:rPr>
              <a:t>Karl </a:t>
            </a:r>
            <a:r>
              <a:rPr lang="en-US" b="1" dirty="0" err="1" smtClean="0">
                <a:latin typeface="Roboto"/>
              </a:rPr>
              <a:t>Wiegers</a:t>
            </a:r>
            <a:r>
              <a:rPr lang="en-US" b="1" dirty="0" smtClean="0">
                <a:latin typeface="Roboto"/>
              </a:rPr>
              <a:t> and Joy Beatty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Roboto"/>
              </a:rPr>
              <a:t>Agile Product Management with Scrum</a:t>
            </a:r>
          </a:p>
          <a:p>
            <a:r>
              <a:rPr lang="es-ES" b="1" dirty="0" err="1" smtClean="0">
                <a:latin typeface="Roboto"/>
              </a:rPr>
              <a:t>Roman</a:t>
            </a:r>
            <a:r>
              <a:rPr lang="es-ES" b="1" dirty="0" smtClean="0">
                <a:latin typeface="Roboto"/>
              </a:rPr>
              <a:t> </a:t>
            </a:r>
            <a:r>
              <a:rPr lang="es-ES" b="1" dirty="0" err="1" smtClean="0">
                <a:latin typeface="Roboto"/>
              </a:rPr>
              <a:t>Pichler</a:t>
            </a:r>
            <a:endParaRPr lang="es-ES" b="1" dirty="0" smtClean="0"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s-MX" b="1" dirty="0" err="1" smtClean="0">
                <a:latin typeface="Roboto"/>
              </a:rPr>
              <a:t>User</a:t>
            </a:r>
            <a:r>
              <a:rPr lang="es-MX" b="1" dirty="0" smtClean="0">
                <a:latin typeface="Roboto"/>
              </a:rPr>
              <a:t> </a:t>
            </a:r>
            <a:r>
              <a:rPr lang="es-MX" b="1" dirty="0" err="1" smtClean="0">
                <a:latin typeface="Roboto"/>
              </a:rPr>
              <a:t>Story</a:t>
            </a:r>
            <a:r>
              <a:rPr lang="es-MX" b="1" dirty="0" smtClean="0">
                <a:latin typeface="Roboto"/>
              </a:rPr>
              <a:t> </a:t>
            </a:r>
            <a:r>
              <a:rPr lang="es-MX" b="1" dirty="0" err="1" smtClean="0">
                <a:latin typeface="Roboto"/>
              </a:rPr>
              <a:t>Mapping</a:t>
            </a:r>
            <a:endParaRPr lang="es-MX" b="1" dirty="0" smtClean="0">
              <a:latin typeface="Roboto"/>
            </a:endParaRPr>
          </a:p>
          <a:p>
            <a:r>
              <a:rPr lang="es-MX" b="1" dirty="0" smtClean="0">
                <a:latin typeface="Roboto"/>
              </a:rPr>
              <a:t>Jeff </a:t>
            </a:r>
            <a:r>
              <a:rPr lang="es-MX" b="1" dirty="0" err="1" smtClean="0">
                <a:latin typeface="Roboto"/>
              </a:rPr>
              <a:t>Patton</a:t>
            </a:r>
            <a:r>
              <a:rPr lang="es-MX" b="1" dirty="0" smtClean="0">
                <a:latin typeface="Roboto"/>
              </a:rPr>
              <a:t>, Peter </a:t>
            </a:r>
            <a:r>
              <a:rPr lang="es-MX" b="1" dirty="0" err="1" smtClean="0">
                <a:latin typeface="Roboto"/>
              </a:rPr>
              <a:t>Economy</a:t>
            </a:r>
            <a:endParaRPr lang="es-MX" b="1" dirty="0" smtClean="0"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s-MX" b="1" dirty="0" err="1" smtClean="0">
                <a:latin typeface="Roboto"/>
              </a:rPr>
              <a:t>Specification</a:t>
            </a:r>
            <a:r>
              <a:rPr lang="es-MX" b="1" dirty="0" smtClean="0">
                <a:latin typeface="Roboto"/>
              </a:rPr>
              <a:t> </a:t>
            </a:r>
            <a:r>
              <a:rPr lang="es-MX" b="1" dirty="0" err="1" smtClean="0">
                <a:latin typeface="Roboto"/>
              </a:rPr>
              <a:t>by</a:t>
            </a:r>
            <a:r>
              <a:rPr lang="es-MX" b="1" dirty="0" smtClean="0">
                <a:latin typeface="Roboto"/>
              </a:rPr>
              <a:t> </a:t>
            </a:r>
            <a:r>
              <a:rPr lang="es-MX" b="1" dirty="0" err="1" smtClean="0">
                <a:latin typeface="Roboto"/>
              </a:rPr>
              <a:t>example</a:t>
            </a:r>
            <a:endParaRPr lang="es-MX" b="1" dirty="0" smtClean="0">
              <a:latin typeface="Roboto"/>
            </a:endParaRPr>
          </a:p>
          <a:p>
            <a:r>
              <a:rPr lang="es-MX" b="1" dirty="0" err="1" smtClean="0">
                <a:latin typeface="Roboto"/>
              </a:rPr>
              <a:t>Gojko</a:t>
            </a:r>
            <a:r>
              <a:rPr lang="es-MX" b="1" dirty="0" smtClean="0">
                <a:latin typeface="Roboto"/>
              </a:rPr>
              <a:t> </a:t>
            </a:r>
            <a:r>
              <a:rPr lang="es-MX" b="1" dirty="0" err="1" smtClean="0">
                <a:latin typeface="Roboto"/>
              </a:rPr>
              <a:t>Adzic</a:t>
            </a:r>
            <a:endParaRPr lang="es-ES" b="1" dirty="0">
              <a:latin typeface="Roboto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000628" y="928676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Roboto"/>
              </a:rPr>
              <a:t>Dudas:</a:t>
            </a:r>
          </a:p>
          <a:p>
            <a:endParaRPr lang="es-MX" b="1" dirty="0" smtClean="0">
              <a:latin typeface="Roboto"/>
            </a:endParaRPr>
          </a:p>
          <a:p>
            <a:r>
              <a:rPr lang="es-MX" b="1" dirty="0" smtClean="0">
                <a:latin typeface="Roboto"/>
              </a:rPr>
              <a:t>Comentarios en los videos</a:t>
            </a:r>
          </a:p>
          <a:p>
            <a:endParaRPr lang="es-MX" b="1" dirty="0" smtClean="0">
              <a:latin typeface="Roboto"/>
            </a:endParaRPr>
          </a:p>
          <a:p>
            <a:r>
              <a:rPr lang="es-MX" b="1" dirty="0" smtClean="0">
                <a:latin typeface="Roboto"/>
              </a:rPr>
              <a:t>Correo electrónico:</a:t>
            </a:r>
          </a:p>
          <a:p>
            <a:r>
              <a:rPr lang="es-MX" b="1" dirty="0" smtClean="0">
                <a:latin typeface="Roboto"/>
              </a:rPr>
              <a:t>marclinux@gmail.com</a:t>
            </a:r>
          </a:p>
          <a:p>
            <a:endParaRPr lang="es-MX" b="1" dirty="0" smtClean="0">
              <a:latin typeface="Roboto"/>
            </a:endParaRPr>
          </a:p>
          <a:p>
            <a:r>
              <a:rPr lang="es-MX" b="1" dirty="0" smtClean="0">
                <a:latin typeface="Roboto"/>
              </a:rPr>
              <a:t>Material:</a:t>
            </a:r>
          </a:p>
          <a:p>
            <a:r>
              <a:rPr lang="es-MX" b="1" dirty="0" smtClean="0">
                <a:latin typeface="Roboto"/>
              </a:rPr>
              <a:t>www.github.com/codigofacilito/requerimientos</a:t>
            </a:r>
            <a:endParaRPr lang="es-ES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Validación de Requerimientos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Validación de requerimientos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6 Imagen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643056"/>
            <a:ext cx="2214560" cy="2214560"/>
          </a:xfrm>
          <a:prstGeom prst="rect">
            <a:avLst/>
          </a:prstGeom>
        </p:spPr>
      </p:pic>
      <p:pic>
        <p:nvPicPr>
          <p:cNvPr id="8" name="7 Imagen" descr="iconfinder_interview_job_seeker_employee_unemployee_work_26205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285866"/>
            <a:ext cx="3071834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Validación de requerimientos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8 Imagen" descr="feedb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428742"/>
            <a:ext cx="2509533" cy="2509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Pruebas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6 Imagen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1357304"/>
            <a:ext cx="2643188" cy="2643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Pruebas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857224" y="1214428"/>
            <a:ext cx="7072362" cy="27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b="1" dirty="0" smtClean="0">
                <a:latin typeface="Roboto"/>
              </a:rPr>
              <a:t> Pruebas Unitarias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b="1" dirty="0" smtClean="0">
                <a:latin typeface="Roboto"/>
              </a:rPr>
              <a:t>Pruebas funcionales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b="1" dirty="0" smtClean="0">
                <a:latin typeface="Roboto"/>
              </a:rPr>
              <a:t>Pruebas de aceptación</a:t>
            </a:r>
            <a:endParaRPr lang="es-ES" sz="2800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El perfil del ingeniero de requerimientos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13" name="12 Imagen" descr="perf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643056"/>
            <a:ext cx="2357436" cy="235743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Pruebas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857224" y="1214428"/>
            <a:ext cx="70723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b="1" dirty="0" smtClean="0">
                <a:latin typeface="Roboto"/>
              </a:rPr>
              <a:t> TDD Test </a:t>
            </a:r>
            <a:r>
              <a:rPr lang="es-MX" sz="2800" b="1" dirty="0" err="1" smtClean="0">
                <a:latin typeface="Roboto"/>
              </a:rPr>
              <a:t>Development</a:t>
            </a:r>
            <a:r>
              <a:rPr lang="es-MX" sz="2800" b="1" dirty="0" smtClean="0">
                <a:latin typeface="Roboto"/>
              </a:rPr>
              <a:t> </a:t>
            </a:r>
            <a:r>
              <a:rPr lang="es-MX" sz="2800" b="1" dirty="0" err="1" smtClean="0">
                <a:latin typeface="Roboto"/>
              </a:rPr>
              <a:t>Driven</a:t>
            </a:r>
            <a:r>
              <a:rPr lang="es-MX" sz="2800" b="1" dirty="0" smtClean="0">
                <a:latin typeface="Roboto"/>
              </a:rPr>
              <a:t> 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s-MX" sz="2800" b="1" dirty="0" smtClean="0">
                <a:latin typeface="Roboto"/>
              </a:rPr>
              <a:t> BDD </a:t>
            </a:r>
            <a:r>
              <a:rPr lang="es-MX" sz="2800" b="1" dirty="0" err="1" smtClean="0">
                <a:latin typeface="Roboto"/>
              </a:rPr>
              <a:t>Behavior</a:t>
            </a:r>
            <a:r>
              <a:rPr lang="es-MX" sz="2800" b="1" dirty="0" smtClean="0">
                <a:latin typeface="Roboto"/>
              </a:rPr>
              <a:t> </a:t>
            </a:r>
            <a:r>
              <a:rPr lang="es-MX" sz="2800" b="1" dirty="0" err="1" smtClean="0">
                <a:latin typeface="Roboto"/>
              </a:rPr>
              <a:t>Development</a:t>
            </a:r>
            <a:r>
              <a:rPr lang="es-MX" sz="2800" b="1" dirty="0" smtClean="0">
                <a:latin typeface="Roboto"/>
              </a:rPr>
              <a:t> </a:t>
            </a:r>
            <a:r>
              <a:rPr lang="es-MX" sz="2800" b="1" dirty="0" err="1" smtClean="0">
                <a:latin typeface="Roboto"/>
              </a:rPr>
              <a:t>Driven</a:t>
            </a:r>
            <a:endParaRPr lang="es-ES" sz="2800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Pruebas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28662" y="1000114"/>
            <a:ext cx="707236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MX" sz="2800" b="1" dirty="0" smtClean="0">
                <a:latin typeface="Roboto"/>
              </a:rPr>
              <a:t> Lenguaje </a:t>
            </a:r>
            <a:r>
              <a:rPr lang="es-MX" sz="2800" b="1" dirty="0" err="1" smtClean="0">
                <a:latin typeface="Roboto"/>
              </a:rPr>
              <a:t>Gerkin</a:t>
            </a:r>
            <a:endParaRPr lang="es-MX" sz="2800" b="1" dirty="0" smtClean="0">
              <a:latin typeface="Roboto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MX" sz="2800" b="1" dirty="0" err="1" smtClean="0">
                <a:latin typeface="Roboto"/>
              </a:rPr>
              <a:t>Given</a:t>
            </a:r>
            <a:r>
              <a:rPr lang="es-MX" sz="2800" b="1" dirty="0" smtClean="0">
                <a:latin typeface="Roboto"/>
              </a:rPr>
              <a:t> &lt;condiciones </a:t>
            </a:r>
            <a:r>
              <a:rPr lang="es-MX" sz="2800" b="1" dirty="0" err="1" smtClean="0">
                <a:latin typeface="Roboto"/>
              </a:rPr>
              <a:t>iniciales</a:t>
            </a:r>
            <a:r>
              <a:rPr lang="es-MX" sz="2800" b="1" dirty="0" smtClean="0">
                <a:latin typeface="Roboto"/>
              </a:rPr>
              <a:t>&gt;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MX" sz="2800" b="1" dirty="0" err="1" smtClean="0">
                <a:latin typeface="Roboto"/>
              </a:rPr>
              <a:t>When</a:t>
            </a:r>
            <a:r>
              <a:rPr lang="es-MX" sz="2800" b="1" dirty="0" smtClean="0">
                <a:latin typeface="Roboto"/>
              </a:rPr>
              <a:t> </a:t>
            </a:r>
            <a:r>
              <a:rPr lang="es-MX" sz="2800" b="1" smtClean="0">
                <a:latin typeface="Roboto"/>
              </a:rPr>
              <a:t>&lt;planteamiento&gt;</a:t>
            </a:r>
            <a:endParaRPr lang="es-MX" sz="2800" b="1" dirty="0" smtClean="0">
              <a:latin typeface="Roboto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MX" sz="2800" b="1" dirty="0" err="1" smtClean="0">
                <a:latin typeface="Roboto"/>
              </a:rPr>
              <a:t>Then</a:t>
            </a:r>
            <a:r>
              <a:rPr lang="es-MX" sz="2800" b="1" dirty="0" smtClean="0">
                <a:latin typeface="Roboto"/>
              </a:rPr>
              <a:t> &lt;Resultado esperado&gt;</a:t>
            </a:r>
            <a:endParaRPr lang="es-ES" sz="2800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Especificación por ejemplo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244" y="796349"/>
            <a:ext cx="4752144" cy="420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-30967"/>
            <a:ext cx="8286808" cy="95964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Revisiones de código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6 Imagen" descr="code-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1428742"/>
            <a:ext cx="2723847" cy="272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Habilidades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71604" y="1500180"/>
            <a:ext cx="592935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Comunicación</a:t>
            </a:r>
          </a:p>
          <a:p>
            <a:pPr>
              <a:spcAft>
                <a:spcPts val="700"/>
              </a:spcAft>
            </a:pPr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Creatividad</a:t>
            </a:r>
          </a:p>
          <a:p>
            <a:pPr>
              <a:spcAft>
                <a:spcPts val="700"/>
              </a:spcAft>
            </a:pPr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Conocimiento del desarrollo de software</a:t>
            </a:r>
          </a:p>
          <a:p>
            <a:pPr>
              <a:spcAft>
                <a:spcPts val="700"/>
              </a:spcAft>
            </a:pPr>
            <a:r>
              <a:rPr lang="es-MX" sz="24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Organización y Liderazgo</a:t>
            </a:r>
            <a:endParaRPr lang="es-ES" sz="24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5" name="4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1571618"/>
            <a:ext cx="325148" cy="325148"/>
          </a:xfrm>
          <a:prstGeom prst="rect">
            <a:avLst/>
          </a:prstGeom>
        </p:spPr>
      </p:pic>
      <p:pic>
        <p:nvPicPr>
          <p:cNvPr id="6" name="5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2032288"/>
            <a:ext cx="325148" cy="325148"/>
          </a:xfrm>
          <a:prstGeom prst="rect">
            <a:avLst/>
          </a:prstGeom>
        </p:spPr>
      </p:pic>
      <p:pic>
        <p:nvPicPr>
          <p:cNvPr id="7" name="6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2460916"/>
            <a:ext cx="325148" cy="325148"/>
          </a:xfrm>
          <a:prstGeom prst="rect">
            <a:avLst/>
          </a:prstGeom>
        </p:spPr>
      </p:pic>
      <p:pic>
        <p:nvPicPr>
          <p:cNvPr id="8" name="7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2928940"/>
            <a:ext cx="325148" cy="3251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Requerimientos en metodologías de desarrollo</a:t>
            </a:r>
            <a:endParaRPr lang="es-ES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42858"/>
            <a:ext cx="8286808" cy="1102519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Metodologías de desarrollo</a:t>
            </a:r>
            <a:endParaRPr lang="es-ES" sz="3600" b="1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71604" y="1739105"/>
            <a:ext cx="5929354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En cascada (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water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s-MX" sz="3600" b="1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fall</a:t>
            </a: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</a:p>
          <a:p>
            <a:pPr>
              <a:spcAft>
                <a:spcPts val="700"/>
              </a:spcAft>
            </a:pPr>
            <a:endParaRPr lang="es-MX" sz="3600" b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>
              <a:spcAft>
                <a:spcPts val="700"/>
              </a:spcAft>
            </a:pPr>
            <a:r>
              <a:rPr lang="es-MX" sz="3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Ágil</a:t>
            </a:r>
            <a:endParaRPr lang="es-MX" sz="2000" b="1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pic>
        <p:nvPicPr>
          <p:cNvPr id="5" name="4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1889412"/>
            <a:ext cx="325148" cy="325148"/>
          </a:xfrm>
          <a:prstGeom prst="rect">
            <a:avLst/>
          </a:prstGeom>
        </p:spPr>
      </p:pic>
      <p:pic>
        <p:nvPicPr>
          <p:cNvPr id="6" name="5 Imagen" descr="che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18" y="3143254"/>
            <a:ext cx="325148" cy="325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1300</Words>
  <Application>Microsoft Office PowerPoint</Application>
  <PresentationFormat>Presentación en pantalla (16:9)</PresentationFormat>
  <Paragraphs>395</Paragraphs>
  <Slides>63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63</vt:i4>
      </vt:variant>
    </vt:vector>
  </HeadingPairs>
  <TitlesOfParts>
    <vt:vector size="66" baseType="lpstr">
      <vt:lpstr>Tema de Office</vt:lpstr>
      <vt:lpstr>Chart</vt:lpstr>
      <vt:lpstr>Ecuación</vt:lpstr>
      <vt:lpstr>Requerimientos de Software</vt:lpstr>
      <vt:lpstr>1. Introducción a los requerimientos</vt:lpstr>
      <vt:lpstr>¿Qué son los requerimientos?</vt:lpstr>
      <vt:lpstr>¿Qué es la ingeniería de requerimientos (IR)?</vt:lpstr>
      <vt:lpstr>Tipos de requerimientos</vt:lpstr>
      <vt:lpstr>El perfil del ingeniero de requerimientos</vt:lpstr>
      <vt:lpstr>Habilidades</vt:lpstr>
      <vt:lpstr>Requerimientos en metodologías de desarrollo</vt:lpstr>
      <vt:lpstr>Metodologías de desarrollo</vt:lpstr>
      <vt:lpstr>En cascada (water fall)</vt:lpstr>
      <vt:lpstr>Ágil</vt:lpstr>
      <vt:lpstr>En cascada (water fall)</vt:lpstr>
      <vt:lpstr>En cascada (water fall)</vt:lpstr>
      <vt:lpstr>Ágil</vt:lpstr>
      <vt:lpstr>Estimaciones</vt:lpstr>
      <vt:lpstr>Colaboración con el cliente sobre negociación contractual</vt:lpstr>
      <vt:lpstr>Método de estimación por FUP</vt:lpstr>
      <vt:lpstr>Tipos de Funciones</vt:lpstr>
      <vt:lpstr>Elementos contables</vt:lpstr>
      <vt:lpstr>Complejidad de las Funciones de Datos (DF) en base al conteo de DET’s y RET’s</vt:lpstr>
      <vt:lpstr>Complejidad de las Funciones Transaccionales (TF) en base al conteo de DET’s y FTR’s</vt:lpstr>
      <vt:lpstr>Poner Puntos de Función en base al conteo de los grupos y su complejidad</vt:lpstr>
      <vt:lpstr>Diapositiva 23</vt:lpstr>
      <vt:lpstr>Diapositiva 24</vt:lpstr>
      <vt:lpstr>Diapositiva 25</vt:lpstr>
      <vt:lpstr>Diapositiva 26</vt:lpstr>
      <vt:lpstr>Método de estimación PROBE</vt:lpstr>
      <vt:lpstr>Método de estimación PROBE</vt:lpstr>
      <vt:lpstr>Método de estimación PROBE</vt:lpstr>
      <vt:lpstr>Método de estimación PROBE</vt:lpstr>
      <vt:lpstr>Método de estimación PROBE</vt:lpstr>
      <vt:lpstr>Método de estimación PROBE</vt:lpstr>
      <vt:lpstr>Método de regresión lineal</vt:lpstr>
      <vt:lpstr>Requerimientos en Scrum</vt:lpstr>
      <vt:lpstr>Introducción a Scrum</vt:lpstr>
      <vt:lpstr>Introducción a Scrum</vt:lpstr>
      <vt:lpstr>Introducción a Scrum</vt:lpstr>
      <vt:lpstr>Introducción a Scrum</vt:lpstr>
      <vt:lpstr>Introducción a Scrum</vt:lpstr>
      <vt:lpstr>Introducción a Scrum</vt:lpstr>
      <vt:lpstr>Introducción a Scrum</vt:lpstr>
      <vt:lpstr>Introducción a Scrum</vt:lpstr>
      <vt:lpstr>Requerimientos en Scrum</vt:lpstr>
      <vt:lpstr>Requerimientos de Scrum</vt:lpstr>
      <vt:lpstr>Requerimientos de Scrum</vt:lpstr>
      <vt:lpstr>Visión del Producto y hoja de ruta</vt:lpstr>
      <vt:lpstr>Mapeo de historias de usuario</vt:lpstr>
      <vt:lpstr>Elaboración de historias</vt:lpstr>
      <vt:lpstr>Elaboración de historias</vt:lpstr>
      <vt:lpstr>Sprint Plannig</vt:lpstr>
      <vt:lpstr>Grooming</vt:lpstr>
      <vt:lpstr>Elaboración de historias</vt:lpstr>
      <vt:lpstr>Elaboración de historias</vt:lpstr>
      <vt:lpstr>Referencias y contacto</vt:lpstr>
      <vt:lpstr>Validación de Requerimientos</vt:lpstr>
      <vt:lpstr>Validación de requerimientos</vt:lpstr>
      <vt:lpstr>Validación de requerimientos</vt:lpstr>
      <vt:lpstr>Pruebas</vt:lpstr>
      <vt:lpstr>Pruebas</vt:lpstr>
      <vt:lpstr>Pruebas</vt:lpstr>
      <vt:lpstr>Pruebas</vt:lpstr>
      <vt:lpstr>Especificación por ejemplo</vt:lpstr>
      <vt:lpstr>Revisiones de código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154</cp:revision>
  <dcterms:created xsi:type="dcterms:W3CDTF">2020-01-23T18:08:38Z</dcterms:created>
  <dcterms:modified xsi:type="dcterms:W3CDTF">2020-05-09T00:11:44Z</dcterms:modified>
</cp:coreProperties>
</file>