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43"/>
  </p:notesMasterIdLst>
  <p:sldIdLst>
    <p:sldId id="256" r:id="rId2"/>
    <p:sldId id="257" r:id="rId3"/>
    <p:sldId id="259" r:id="rId4"/>
    <p:sldId id="260" r:id="rId5"/>
    <p:sldId id="262" r:id="rId6"/>
    <p:sldId id="263" r:id="rId7"/>
    <p:sldId id="264" r:id="rId8"/>
    <p:sldId id="265" r:id="rId9"/>
    <p:sldId id="266" r:id="rId10"/>
    <p:sldId id="268" r:id="rId11"/>
    <p:sldId id="269" r:id="rId12"/>
    <p:sldId id="270" r:id="rId13"/>
    <p:sldId id="271" r:id="rId14"/>
    <p:sldId id="290" r:id="rId15"/>
    <p:sldId id="291" r:id="rId16"/>
    <p:sldId id="267" r:id="rId17"/>
    <p:sldId id="289" r:id="rId18"/>
    <p:sldId id="288" r:id="rId19"/>
    <p:sldId id="287" r:id="rId20"/>
    <p:sldId id="292" r:id="rId21"/>
    <p:sldId id="293" r:id="rId22"/>
    <p:sldId id="294" r:id="rId23"/>
    <p:sldId id="295" r:id="rId24"/>
    <p:sldId id="296" r:id="rId25"/>
    <p:sldId id="297" r:id="rId26"/>
    <p:sldId id="277" r:id="rId27"/>
    <p:sldId id="278" r:id="rId28"/>
    <p:sldId id="279" r:id="rId29"/>
    <p:sldId id="281" r:id="rId30"/>
    <p:sldId id="280" r:id="rId31"/>
    <p:sldId id="283" r:id="rId32"/>
    <p:sldId id="282" r:id="rId33"/>
    <p:sldId id="298" r:id="rId34"/>
    <p:sldId id="299" r:id="rId35"/>
    <p:sldId id="300" r:id="rId36"/>
    <p:sldId id="301" r:id="rId37"/>
    <p:sldId id="302" r:id="rId38"/>
    <p:sldId id="303" r:id="rId39"/>
    <p:sldId id="273" r:id="rId40"/>
    <p:sldId id="274" r:id="rId41"/>
    <p:sldId id="272" r:id="rId42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Výchozí oddíl" id="{32A14AF7-2445-4FE0-9C88-788775668699}">
          <p14:sldIdLst>
            <p14:sldId id="256"/>
            <p14:sldId id="257"/>
            <p14:sldId id="259"/>
            <p14:sldId id="260"/>
            <p14:sldId id="262"/>
            <p14:sldId id="263"/>
            <p14:sldId id="264"/>
            <p14:sldId id="265"/>
            <p14:sldId id="266"/>
            <p14:sldId id="268"/>
            <p14:sldId id="269"/>
            <p14:sldId id="270"/>
            <p14:sldId id="271"/>
            <p14:sldId id="290"/>
            <p14:sldId id="291"/>
            <p14:sldId id="267"/>
            <p14:sldId id="289"/>
            <p14:sldId id="288"/>
            <p14:sldId id="287"/>
            <p14:sldId id="292"/>
            <p14:sldId id="293"/>
            <p14:sldId id="294"/>
            <p14:sldId id="295"/>
            <p14:sldId id="296"/>
            <p14:sldId id="297"/>
            <p14:sldId id="277"/>
            <p14:sldId id="278"/>
            <p14:sldId id="279"/>
            <p14:sldId id="281"/>
            <p14:sldId id="280"/>
            <p14:sldId id="283"/>
            <p14:sldId id="282"/>
            <p14:sldId id="298"/>
            <p14:sldId id="299"/>
            <p14:sldId id="300"/>
            <p14:sldId id="301"/>
            <p14:sldId id="302"/>
            <p14:sldId id="303"/>
            <p14:sldId id="273"/>
            <p14:sldId id="274"/>
            <p14:sldId id="27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39" autoAdjust="0"/>
    <p:restoredTop sz="94660"/>
  </p:normalViewPr>
  <p:slideViewPr>
    <p:cSldViewPr>
      <p:cViewPr varScale="1">
        <p:scale>
          <a:sx n="69" d="100"/>
          <a:sy n="69" d="100"/>
        </p:scale>
        <p:origin x="-142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BF6E1E-04D7-4B34-B86A-7630D8DD86DC}" type="datetimeFigureOut">
              <a:rPr lang="cs-CZ" smtClean="0"/>
              <a:pPr/>
              <a:t>28.5.2014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339E16-0355-4CAD-9948-E9361DC1B4FF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399387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smtClean="0"/>
              <a:t>Kliknutím lze upravit styl předlohy.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52907-2D03-4438-A321-7E307A5A68DD}" type="datetimeFigureOut">
              <a:rPr lang="cs-CZ" smtClean="0"/>
              <a:pPr/>
              <a:t>28.5.2014</a:t>
            </a:fld>
            <a:endParaRPr lang="cs-CZ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DDEC883-4BD0-4B32-BAC4-6267C6414A9C}" type="slidenum">
              <a:rPr lang="cs-CZ" smtClean="0"/>
              <a:pPr/>
              <a:t>‹#›</a:t>
            </a:fld>
            <a:endParaRPr lang="cs-CZ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52907-2D03-4438-A321-7E307A5A68DD}" type="datetimeFigureOut">
              <a:rPr lang="cs-CZ" smtClean="0"/>
              <a:pPr/>
              <a:t>28.5.2014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EC883-4BD0-4B32-BAC4-6267C6414A9C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52907-2D03-4438-A321-7E307A5A68DD}" type="datetimeFigureOut">
              <a:rPr lang="cs-CZ" smtClean="0"/>
              <a:pPr/>
              <a:t>28.5.2014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EC883-4BD0-4B32-BAC4-6267C6414A9C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52907-2D03-4438-A321-7E307A5A68DD}" type="datetimeFigureOut">
              <a:rPr lang="cs-CZ" smtClean="0"/>
              <a:pPr/>
              <a:t>28.5.2014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EC883-4BD0-4B32-BAC4-6267C6414A9C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52907-2D03-4438-A321-7E307A5A68DD}" type="datetimeFigureOut">
              <a:rPr lang="cs-CZ" smtClean="0"/>
              <a:pPr/>
              <a:t>28.5.2014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EC883-4BD0-4B32-BAC4-6267C6414A9C}" type="slidenum">
              <a:rPr lang="cs-CZ" smtClean="0"/>
              <a:pPr/>
              <a:t>‹#›</a:t>
            </a:fld>
            <a:endParaRPr lang="cs-CZ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52907-2D03-4438-A321-7E307A5A68DD}" type="datetimeFigureOut">
              <a:rPr lang="cs-CZ" smtClean="0"/>
              <a:pPr/>
              <a:t>28.5.2014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EC883-4BD0-4B32-BAC4-6267C6414A9C}" type="slidenum">
              <a:rPr lang="cs-CZ" smtClean="0"/>
              <a:pPr/>
              <a:t>‹#›</a:t>
            </a:fld>
            <a:endParaRPr lang="cs-CZ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smtClean="0"/>
              <a:t>Kliknutím lze upravit styl.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52907-2D03-4438-A321-7E307A5A68DD}" type="datetimeFigureOut">
              <a:rPr lang="cs-CZ" smtClean="0"/>
              <a:pPr/>
              <a:t>28.5.2014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EC883-4BD0-4B32-BAC4-6267C6414A9C}" type="slidenum">
              <a:rPr lang="cs-CZ" smtClean="0"/>
              <a:pPr/>
              <a:t>‹#›</a:t>
            </a:fld>
            <a:endParaRPr lang="cs-CZ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52907-2D03-4438-A321-7E307A5A68DD}" type="datetimeFigureOut">
              <a:rPr lang="cs-CZ" smtClean="0"/>
              <a:pPr/>
              <a:t>28.5.2014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EC883-4BD0-4B32-BAC4-6267C6414A9C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52907-2D03-4438-A321-7E307A5A68DD}" type="datetimeFigureOut">
              <a:rPr lang="cs-CZ" smtClean="0"/>
              <a:pPr/>
              <a:t>28.5.2014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EC883-4BD0-4B32-BAC4-6267C6414A9C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52907-2D03-4438-A321-7E307A5A68DD}" type="datetimeFigureOut">
              <a:rPr lang="cs-CZ" smtClean="0"/>
              <a:pPr/>
              <a:t>28.5.2014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EC883-4BD0-4B32-BAC4-6267C6414A9C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 smtClean="0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52907-2D03-4438-A321-7E307A5A68DD}" type="datetimeFigureOut">
              <a:rPr lang="cs-CZ" smtClean="0"/>
              <a:pPr/>
              <a:t>28.5.2014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EC883-4BD0-4B32-BAC4-6267C6414A9C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05E52907-2D03-4438-A321-7E307A5A68DD}" type="datetimeFigureOut">
              <a:rPr lang="cs-CZ" smtClean="0"/>
              <a:pPr/>
              <a:t>28.5.2014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CDDEC883-4BD0-4B32-BAC4-6267C6414A9C}" type="slidenum">
              <a:rPr lang="cs-CZ" smtClean="0"/>
              <a:pPr/>
              <a:t>‹#›</a:t>
            </a:fld>
            <a:endParaRPr lang="cs-CZ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jpeg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10" Type="http://schemas.openxmlformats.org/officeDocument/2006/relationships/image" Target="../media/image45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6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395536" y="3789040"/>
            <a:ext cx="8460432" cy="1181993"/>
          </a:xfrm>
        </p:spPr>
        <p:txBody>
          <a:bodyPr>
            <a:normAutofit fontScale="90000"/>
          </a:bodyPr>
          <a:lstStyle/>
          <a:p>
            <a:r>
              <a:rPr lang="en-US" sz="12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PB138</a:t>
            </a:r>
            <a:br>
              <a:rPr lang="en-US" sz="12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120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Proje</a:t>
            </a:r>
            <a:r>
              <a:rPr lang="cs-CZ" sz="12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</a:t>
            </a:r>
            <a:r>
              <a:rPr lang="en-US" sz="12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</a:t>
            </a:r>
            <a:endParaRPr lang="cs-CZ" sz="120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9574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00650" y="908720"/>
            <a:ext cx="8460432" cy="118199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cs-CZ" sz="12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Google </a:t>
            </a:r>
            <a:r>
              <a:rPr lang="cs-CZ" sz="120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Code</a:t>
            </a:r>
            <a:endParaRPr lang="cs-CZ" sz="120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TextovéPole 6"/>
          <p:cNvSpPr txBox="1"/>
          <p:nvPr/>
        </p:nvSpPr>
        <p:spPr>
          <a:xfrm>
            <a:off x="422710" y="2090713"/>
            <a:ext cx="846043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5000" b="1" dirty="0" smtClean="0">
                <a:latin typeface="Calibri" panose="020F0502020204030204" pitchFamily="34" charset="0"/>
              </a:rPr>
              <a:t>Wiki – o autorech</a:t>
            </a:r>
          </a:p>
        </p:txBody>
      </p:sp>
      <p:pic>
        <p:nvPicPr>
          <p:cNvPr id="5" name="Obráze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8757" y="2952487"/>
            <a:ext cx="2937858" cy="3580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192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00650" y="908720"/>
            <a:ext cx="8460432" cy="118199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cs-CZ" sz="12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Google </a:t>
            </a:r>
            <a:r>
              <a:rPr lang="cs-CZ" sz="120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Code</a:t>
            </a:r>
            <a:endParaRPr lang="cs-CZ" sz="120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TextovéPole 6"/>
          <p:cNvSpPr txBox="1"/>
          <p:nvPr/>
        </p:nvSpPr>
        <p:spPr>
          <a:xfrm>
            <a:off x="422710" y="2090713"/>
            <a:ext cx="846043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5000" b="1" dirty="0" smtClean="0">
                <a:latin typeface="Calibri" panose="020F0502020204030204" pitchFamily="34" charset="0"/>
              </a:rPr>
              <a:t>Wiki – diagramy</a:t>
            </a:r>
          </a:p>
        </p:txBody>
      </p:sp>
      <p:pic>
        <p:nvPicPr>
          <p:cNvPr id="3" name="Obráze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5635" y="2950674"/>
            <a:ext cx="4110462" cy="3744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525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00650" y="908720"/>
            <a:ext cx="8460432" cy="118199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cs-CZ" sz="12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Google </a:t>
            </a:r>
            <a:r>
              <a:rPr lang="cs-CZ" sz="120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Code</a:t>
            </a:r>
            <a:endParaRPr lang="cs-CZ" sz="120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TextovéPole 6"/>
          <p:cNvSpPr txBox="1"/>
          <p:nvPr/>
        </p:nvSpPr>
        <p:spPr>
          <a:xfrm>
            <a:off x="422710" y="2090713"/>
            <a:ext cx="846043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5000" b="1" dirty="0" smtClean="0">
                <a:latin typeface="Calibri" panose="020F0502020204030204" pitchFamily="34" charset="0"/>
              </a:rPr>
              <a:t>Wiki – projekt</a:t>
            </a:r>
          </a:p>
        </p:txBody>
      </p:sp>
      <p:pic>
        <p:nvPicPr>
          <p:cNvPr id="5" name="Obráze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2912577"/>
            <a:ext cx="5898578" cy="3834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968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00650" y="908720"/>
            <a:ext cx="8460432" cy="118199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cs-CZ" sz="12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Google </a:t>
            </a:r>
            <a:r>
              <a:rPr lang="cs-CZ" sz="120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Code</a:t>
            </a:r>
            <a:endParaRPr lang="cs-CZ" sz="120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TextovéPole 6"/>
          <p:cNvSpPr txBox="1"/>
          <p:nvPr/>
        </p:nvSpPr>
        <p:spPr>
          <a:xfrm>
            <a:off x="422710" y="2090713"/>
            <a:ext cx="846043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5000" b="1" dirty="0" smtClean="0">
                <a:latin typeface="Calibri" panose="020F0502020204030204" pitchFamily="34" charset="0"/>
              </a:rPr>
              <a:t>Wiki – aplikace</a:t>
            </a:r>
          </a:p>
        </p:txBody>
      </p:sp>
      <p:pic>
        <p:nvPicPr>
          <p:cNvPr id="3" name="Obráze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905" y="2852936"/>
            <a:ext cx="4163556" cy="3905513"/>
          </a:xfrm>
          <a:prstGeom prst="rect">
            <a:avLst/>
          </a:prstGeom>
        </p:spPr>
      </p:pic>
      <p:pic>
        <p:nvPicPr>
          <p:cNvPr id="6" name="Obráze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2836895"/>
            <a:ext cx="3328245" cy="3906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355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00650" y="908720"/>
            <a:ext cx="8460432" cy="118199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cs-CZ" sz="12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Google </a:t>
            </a:r>
            <a:r>
              <a:rPr lang="cs-CZ" sz="120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Code</a:t>
            </a:r>
            <a:endParaRPr lang="cs-CZ" sz="120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TextovéPole 6"/>
          <p:cNvSpPr txBox="1"/>
          <p:nvPr/>
        </p:nvSpPr>
        <p:spPr>
          <a:xfrm>
            <a:off x="422710" y="2090713"/>
            <a:ext cx="846043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5000" b="1" dirty="0" smtClean="0">
                <a:latin typeface="Calibri" panose="020F0502020204030204" pitchFamily="34" charset="0"/>
              </a:rPr>
              <a:t>Wiki – databáze</a:t>
            </a:r>
          </a:p>
        </p:txBody>
      </p:sp>
      <p:pic>
        <p:nvPicPr>
          <p:cNvPr id="5" name="Obráze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952487"/>
            <a:ext cx="8077200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802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00650" y="908720"/>
            <a:ext cx="8460432" cy="118199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cs-CZ" sz="12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Google </a:t>
            </a:r>
            <a:r>
              <a:rPr lang="cs-CZ" sz="120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Code</a:t>
            </a:r>
            <a:endParaRPr lang="cs-CZ" sz="120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TextovéPole 6"/>
          <p:cNvSpPr txBox="1"/>
          <p:nvPr/>
        </p:nvSpPr>
        <p:spPr>
          <a:xfrm>
            <a:off x="422710" y="2090713"/>
            <a:ext cx="846043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5000" b="1" dirty="0" smtClean="0">
                <a:latin typeface="Calibri" panose="020F0502020204030204" pitchFamily="34" charset="0"/>
              </a:rPr>
              <a:t>Wiki – </a:t>
            </a:r>
            <a:r>
              <a:rPr lang="cs-CZ" sz="5000" b="1" dirty="0" err="1" smtClean="0">
                <a:latin typeface="Calibri" panose="020F0502020204030204" pitchFamily="34" charset="0"/>
              </a:rPr>
              <a:t>XQuery</a:t>
            </a:r>
            <a:endParaRPr lang="cs-CZ" sz="5000" b="1" dirty="0" smtClean="0">
              <a:latin typeface="Calibri" panose="020F0502020204030204" pitchFamily="34" charset="0"/>
            </a:endParaRPr>
          </a:p>
        </p:txBody>
      </p:sp>
      <p:pic>
        <p:nvPicPr>
          <p:cNvPr id="3" name="Obráze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1066" y="2942027"/>
            <a:ext cx="4419600" cy="3751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949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00650" y="908720"/>
            <a:ext cx="8460432" cy="118199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cs-CZ" sz="12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Google </a:t>
            </a:r>
            <a:r>
              <a:rPr lang="cs-CZ" sz="120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Code</a:t>
            </a:r>
            <a:endParaRPr lang="cs-CZ" sz="120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extovéPole 8"/>
          <p:cNvSpPr txBox="1"/>
          <p:nvPr/>
        </p:nvSpPr>
        <p:spPr>
          <a:xfrm>
            <a:off x="420153" y="2276872"/>
            <a:ext cx="846043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5000" b="1" dirty="0" err="1" smtClean="0">
                <a:latin typeface="Calibri" panose="020F0502020204030204" pitchFamily="34" charset="0"/>
              </a:rPr>
              <a:t>Download</a:t>
            </a:r>
            <a:endParaRPr lang="cs-CZ" sz="5000" b="1" dirty="0" smtClean="0">
              <a:latin typeface="Calibri" panose="020F0502020204030204" pitchFamily="34" charset="0"/>
            </a:endParaRPr>
          </a:p>
        </p:txBody>
      </p:sp>
      <p:pic>
        <p:nvPicPr>
          <p:cNvPr id="10" name="Obrázek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455" y="3284984"/>
            <a:ext cx="3159434" cy="1982058"/>
          </a:xfrm>
          <a:prstGeom prst="rect">
            <a:avLst/>
          </a:prstGeom>
        </p:spPr>
      </p:pic>
      <p:pic>
        <p:nvPicPr>
          <p:cNvPr id="3" name="Obrázek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3278057"/>
            <a:ext cx="4987236" cy="1982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899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6204"/>
            <a:ext cx="8229600" cy="1600200"/>
          </a:xfrm>
        </p:spPr>
        <p:txBody>
          <a:bodyPr/>
          <a:lstStyle/>
          <a:p>
            <a:r>
              <a:rPr lang="cs-CZ" sz="96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GUI</a:t>
            </a:r>
            <a:endParaRPr lang="cs-CZ" dirty="0"/>
          </a:p>
        </p:txBody>
      </p:sp>
      <p:sp>
        <p:nvSpPr>
          <p:cNvPr id="7" name="TextovéPole 6"/>
          <p:cNvSpPr txBox="1"/>
          <p:nvPr/>
        </p:nvSpPr>
        <p:spPr>
          <a:xfrm>
            <a:off x="683568" y="2276872"/>
            <a:ext cx="2088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endParaRPr lang="cs-CZ" dirty="0" smtClean="0"/>
          </a:p>
          <a:p>
            <a:pPr marL="285750" indent="-285750">
              <a:buFontTx/>
              <a:buChar char="-"/>
            </a:pPr>
            <a:endParaRPr lang="cs-CZ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2276872"/>
            <a:ext cx="5026977" cy="37526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227" y="2099152"/>
            <a:ext cx="2273815" cy="4108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2607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véPole 10"/>
          <p:cNvSpPr txBox="1"/>
          <p:nvPr/>
        </p:nvSpPr>
        <p:spPr>
          <a:xfrm>
            <a:off x="647510" y="2086845"/>
            <a:ext cx="1512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● Menu bar</a:t>
            </a:r>
          </a:p>
          <a:p>
            <a:endParaRPr lang="cs-CZ" dirty="0"/>
          </a:p>
        </p:txBody>
      </p:sp>
      <p:sp>
        <p:nvSpPr>
          <p:cNvPr id="12" name="TextovéPole 11"/>
          <p:cNvSpPr txBox="1"/>
          <p:nvPr/>
        </p:nvSpPr>
        <p:spPr>
          <a:xfrm>
            <a:off x="647510" y="3789040"/>
            <a:ext cx="1512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● Dialogy</a:t>
            </a:r>
          </a:p>
          <a:p>
            <a:endParaRPr lang="cs-CZ" dirty="0"/>
          </a:p>
        </p:txBody>
      </p:sp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649" y="4293096"/>
            <a:ext cx="3204950" cy="20549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9" name="Picture 11" descr="https://fbcdn-sphotos-h-a.akamaihd.net/hphotos-ak-xpf1/v/t34.0-12/10370656_4172385683979_231095280_n.jpg?oh=30fcdd583357adedc1c7bd58834af581&amp;oe=53876323&amp;__gda__=1401374117_64becf17f48b0c0db60888b00c4be1f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2730732"/>
            <a:ext cx="3602905" cy="763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649" y="2564904"/>
            <a:ext cx="3284978" cy="1094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1" name="Picture 13" descr="https://fbcdn-sphotos-h-a.akamaihd.net/hphotos-ak-xpf1/v/t34.0-12/10405897_4172386724005_1053576683_n.jpg?oh=86346eba6f49b83484d3ed7f86a11a74&amp;oe=5387BAAB&amp;__gda__=1401390582_6056765ab792eddaf72427bbdfdc16d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0488" y="4293096"/>
            <a:ext cx="4408603" cy="2054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Nadpis 1"/>
          <p:cNvSpPr>
            <a:spLocks noGrp="1"/>
          </p:cNvSpPr>
          <p:nvPr>
            <p:ph type="title"/>
          </p:nvPr>
        </p:nvSpPr>
        <p:spPr>
          <a:xfrm>
            <a:off x="457200" y="16204"/>
            <a:ext cx="8229600" cy="1600200"/>
          </a:xfrm>
        </p:spPr>
        <p:txBody>
          <a:bodyPr/>
          <a:lstStyle/>
          <a:p>
            <a:r>
              <a:rPr lang="cs-CZ" sz="96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GUI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512994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ovéPole 4"/>
          <p:cNvSpPr txBox="1"/>
          <p:nvPr/>
        </p:nvSpPr>
        <p:spPr>
          <a:xfrm>
            <a:off x="827584" y="1916832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● </a:t>
            </a:r>
            <a:r>
              <a:rPr lang="cs-CZ" dirty="0"/>
              <a:t>V</a:t>
            </a:r>
            <a:r>
              <a:rPr lang="cs-CZ" dirty="0" smtClean="0"/>
              <a:t>yhledávání </a:t>
            </a:r>
            <a:endParaRPr lang="cs-CZ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6417" y="2492896"/>
            <a:ext cx="5124450" cy="159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8792" y="4437112"/>
            <a:ext cx="5219700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Nadpis 1"/>
          <p:cNvSpPr>
            <a:spLocks noGrp="1"/>
          </p:cNvSpPr>
          <p:nvPr>
            <p:ph type="title"/>
          </p:nvPr>
        </p:nvSpPr>
        <p:spPr>
          <a:xfrm>
            <a:off x="457200" y="16204"/>
            <a:ext cx="8229600" cy="1600200"/>
          </a:xfrm>
        </p:spPr>
        <p:txBody>
          <a:bodyPr/>
          <a:lstStyle/>
          <a:p>
            <a:r>
              <a:rPr lang="cs-CZ" sz="96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GUI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486539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00650" y="908720"/>
            <a:ext cx="8460432" cy="118199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cs-CZ" sz="12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Tým</a:t>
            </a:r>
            <a:endParaRPr lang="cs-CZ" sz="120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TextovéPole 4"/>
          <p:cNvSpPr txBox="1"/>
          <p:nvPr/>
        </p:nvSpPr>
        <p:spPr>
          <a:xfrm>
            <a:off x="776745" y="1988840"/>
            <a:ext cx="7704856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cs-CZ" sz="3500" b="1" dirty="0" smtClean="0">
              <a:latin typeface="Calibri" panose="020F0502020204030204" pitchFamily="34" charset="0"/>
            </a:endParaRPr>
          </a:p>
          <a:p>
            <a:pPr algn="ctr"/>
            <a:r>
              <a:rPr lang="cs-CZ" sz="3500" b="1" dirty="0" smtClean="0">
                <a:latin typeface="Calibri" panose="020F0502020204030204" pitchFamily="34" charset="0"/>
              </a:rPr>
              <a:t>Martin Zbořil </a:t>
            </a:r>
          </a:p>
          <a:p>
            <a:pPr algn="ctr"/>
            <a:r>
              <a:rPr lang="cs-CZ" sz="3500" b="1" dirty="0" smtClean="0">
                <a:latin typeface="Calibri" panose="020F0502020204030204" pitchFamily="34" charset="0"/>
              </a:rPr>
              <a:t>Jan Novák</a:t>
            </a:r>
          </a:p>
          <a:p>
            <a:pPr algn="ctr"/>
            <a:r>
              <a:rPr lang="cs-CZ" sz="3500" b="1" dirty="0" smtClean="0">
                <a:latin typeface="Calibri" panose="020F0502020204030204" pitchFamily="34" charset="0"/>
              </a:rPr>
              <a:t>Jakub </a:t>
            </a:r>
            <a:r>
              <a:rPr lang="cs-CZ" sz="3500" b="1" dirty="0" err="1" smtClean="0">
                <a:latin typeface="Calibri" panose="020F0502020204030204" pitchFamily="34" charset="0"/>
              </a:rPr>
              <a:t>Stromský</a:t>
            </a:r>
            <a:endParaRPr lang="cs-CZ" sz="3500" b="1" dirty="0" smtClean="0">
              <a:latin typeface="Calibri" panose="020F0502020204030204" pitchFamily="34" charset="0"/>
            </a:endParaRPr>
          </a:p>
          <a:p>
            <a:pPr algn="ctr"/>
            <a:r>
              <a:rPr lang="cs-CZ" sz="3500" b="1" dirty="0" smtClean="0">
                <a:latin typeface="Calibri" panose="020F0502020204030204" pitchFamily="34" charset="0"/>
              </a:rPr>
              <a:t>Jan Bouška</a:t>
            </a:r>
          </a:p>
        </p:txBody>
      </p:sp>
    </p:spTree>
    <p:extLst>
      <p:ext uri="{BB962C8B-B14F-4D97-AF65-F5344CB8AC3E}">
        <p14:creationId xmlns:p14="http://schemas.microsoft.com/office/powerpoint/2010/main" val="3347849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adpis 1"/>
          <p:cNvSpPr txBox="1">
            <a:spLocks/>
          </p:cNvSpPr>
          <p:nvPr/>
        </p:nvSpPr>
        <p:spPr>
          <a:xfrm>
            <a:off x="323528" y="14302"/>
            <a:ext cx="8373616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cs-CZ" sz="9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XML </a:t>
            </a:r>
            <a:r>
              <a:rPr lang="cs-CZ" sz="90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Schema</a:t>
            </a:r>
            <a:endParaRPr lang="cs-CZ" sz="9000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988841"/>
            <a:ext cx="2700688" cy="2880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988841"/>
            <a:ext cx="3713722" cy="2808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Plus 5"/>
          <p:cNvSpPr/>
          <p:nvPr/>
        </p:nvSpPr>
        <p:spPr>
          <a:xfrm>
            <a:off x="3923928" y="2996952"/>
            <a:ext cx="648072" cy="576064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" name="Šipka dolů 6"/>
          <p:cNvSpPr/>
          <p:nvPr/>
        </p:nvSpPr>
        <p:spPr>
          <a:xfrm>
            <a:off x="863588" y="5085184"/>
            <a:ext cx="7416824" cy="5760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4950" y="5805264"/>
            <a:ext cx="6134100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ovéPole 8"/>
          <p:cNvSpPr txBox="1"/>
          <p:nvPr/>
        </p:nvSpPr>
        <p:spPr>
          <a:xfrm>
            <a:off x="3419872" y="5198337"/>
            <a:ext cx="23042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 err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Validate</a:t>
            </a:r>
            <a:r>
              <a:rPr lang="cs-CZ" sz="14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 XML </a:t>
            </a:r>
            <a:r>
              <a:rPr lang="cs-CZ" sz="1400" dirty="0" err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against</a:t>
            </a:r>
            <a:r>
              <a:rPr lang="cs-CZ" sz="14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 XSD</a:t>
            </a:r>
            <a:endParaRPr lang="cs-CZ" sz="14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0869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1"/>
          <p:cNvSpPr txBox="1">
            <a:spLocks/>
          </p:cNvSpPr>
          <p:nvPr/>
        </p:nvSpPr>
        <p:spPr>
          <a:xfrm>
            <a:off x="323528" y="16204"/>
            <a:ext cx="8373616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cs-CZ" sz="9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XML </a:t>
            </a:r>
            <a:r>
              <a:rPr lang="cs-CZ" sz="90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Schema</a:t>
            </a:r>
            <a:endParaRPr lang="cs-CZ" sz="9000" dirty="0"/>
          </a:p>
        </p:txBody>
      </p:sp>
      <p:sp>
        <p:nvSpPr>
          <p:cNvPr id="5" name="TextovéPole 4"/>
          <p:cNvSpPr txBox="1"/>
          <p:nvPr/>
        </p:nvSpPr>
        <p:spPr>
          <a:xfrm>
            <a:off x="988179" y="2338583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● </a:t>
            </a:r>
            <a:r>
              <a:rPr lang="cs-CZ" dirty="0" err="1" smtClean="0"/>
              <a:t>Unique</a:t>
            </a:r>
            <a:endParaRPr lang="cs-CZ" dirty="0"/>
          </a:p>
        </p:txBody>
      </p:sp>
      <p:sp>
        <p:nvSpPr>
          <p:cNvPr id="6" name="TextovéPole 5"/>
          <p:cNvSpPr txBox="1"/>
          <p:nvPr/>
        </p:nvSpPr>
        <p:spPr>
          <a:xfrm>
            <a:off x="988179" y="346035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● </a:t>
            </a:r>
            <a:r>
              <a:rPr lang="cs-CZ" dirty="0" err="1" smtClean="0"/>
              <a:t>Pattern</a:t>
            </a:r>
            <a:endParaRPr lang="cs-CZ" dirty="0"/>
          </a:p>
        </p:txBody>
      </p:sp>
      <p:sp>
        <p:nvSpPr>
          <p:cNvPr id="7" name="TextovéPole 6"/>
          <p:cNvSpPr txBox="1"/>
          <p:nvPr/>
        </p:nvSpPr>
        <p:spPr>
          <a:xfrm>
            <a:off x="988179" y="4869159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● </a:t>
            </a:r>
            <a:r>
              <a:rPr lang="cs-CZ" dirty="0" err="1" smtClean="0"/>
              <a:t>Restriction</a:t>
            </a:r>
            <a:endParaRPr lang="cs-CZ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3084" y="2127961"/>
            <a:ext cx="3295650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9848" y="4410896"/>
            <a:ext cx="3600400" cy="12858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3084" y="3337485"/>
            <a:ext cx="5295304" cy="61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9673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00650" y="908720"/>
            <a:ext cx="8460432" cy="118199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cs-CZ" sz="12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Import /Export</a:t>
            </a:r>
            <a:endParaRPr lang="cs-CZ" sz="120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2276872"/>
            <a:ext cx="4216524" cy="2394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350" y="2576512"/>
            <a:ext cx="3615084" cy="264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59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00650" y="908720"/>
            <a:ext cx="8460432" cy="118199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cs-CZ" sz="12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Export</a:t>
            </a:r>
            <a:endParaRPr lang="cs-CZ" sz="120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651" y="2240381"/>
            <a:ext cx="3429000" cy="231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2240381"/>
            <a:ext cx="4158846" cy="4174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Obdélník 8"/>
          <p:cNvSpPr/>
          <p:nvPr/>
        </p:nvSpPr>
        <p:spPr>
          <a:xfrm>
            <a:off x="5148064" y="2924944"/>
            <a:ext cx="3366758" cy="4727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9" name="Volný tvar 18"/>
          <p:cNvSpPr/>
          <p:nvPr/>
        </p:nvSpPr>
        <p:spPr>
          <a:xfrm>
            <a:off x="2956142" y="3068877"/>
            <a:ext cx="3632548" cy="551178"/>
          </a:xfrm>
          <a:custGeom>
            <a:avLst/>
            <a:gdLst>
              <a:gd name="connsiteX0" fmla="*/ 0 w 3632548"/>
              <a:gd name="connsiteY0" fmla="*/ 0 h 551178"/>
              <a:gd name="connsiteX1" fmla="*/ 638828 w 3632548"/>
              <a:gd name="connsiteY1" fmla="*/ 350728 h 551178"/>
              <a:gd name="connsiteX2" fmla="*/ 2054269 w 3632548"/>
              <a:gd name="connsiteY2" fmla="*/ 551145 h 551178"/>
              <a:gd name="connsiteX3" fmla="*/ 3632548 w 3632548"/>
              <a:gd name="connsiteY3" fmla="*/ 363255 h 551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32548" h="551178">
                <a:moveTo>
                  <a:pt x="0" y="0"/>
                </a:moveTo>
                <a:cubicBezTo>
                  <a:pt x="148225" y="129435"/>
                  <a:pt x="296450" y="258871"/>
                  <a:pt x="638828" y="350728"/>
                </a:cubicBezTo>
                <a:cubicBezTo>
                  <a:pt x="981206" y="442585"/>
                  <a:pt x="1555316" y="549057"/>
                  <a:pt x="2054269" y="551145"/>
                </a:cubicBezTo>
                <a:cubicBezTo>
                  <a:pt x="2553222" y="553233"/>
                  <a:pt x="3092885" y="458244"/>
                  <a:pt x="3632548" y="363255"/>
                </a:cubicBezTo>
              </a:path>
            </a:pathLst>
          </a:custGeom>
          <a:noFill/>
          <a:ln w="12700">
            <a:solidFill>
              <a:srgbClr val="FF000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68862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17" y="1945087"/>
            <a:ext cx="5305425" cy="339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Nadpis 1"/>
          <p:cNvSpPr txBox="1">
            <a:spLocks/>
          </p:cNvSpPr>
          <p:nvPr/>
        </p:nvSpPr>
        <p:spPr>
          <a:xfrm>
            <a:off x="400650" y="908720"/>
            <a:ext cx="8460432" cy="118199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cs-CZ" sz="12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Import </a:t>
            </a:r>
            <a:endParaRPr lang="cs-CZ" sz="120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9589" y="5445224"/>
            <a:ext cx="4981575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2621515"/>
            <a:ext cx="268605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795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33" y="2295983"/>
            <a:ext cx="2578351" cy="72008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4485" y="2146319"/>
            <a:ext cx="2016224" cy="869744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2797" y="1808982"/>
            <a:ext cx="1872208" cy="1207081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105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8613" y="3618749"/>
            <a:ext cx="2989314" cy="414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6" name="Picture 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6846" y="3643570"/>
            <a:ext cx="2800093" cy="340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7" name="Picture 1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214" y="3618749"/>
            <a:ext cx="2038350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Šipka dolů 3"/>
          <p:cNvSpPr/>
          <p:nvPr/>
        </p:nvSpPr>
        <p:spPr>
          <a:xfrm>
            <a:off x="408255" y="4238225"/>
            <a:ext cx="8128684" cy="10100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 smtClean="0"/>
              <a:t>Vložení do DB a</a:t>
            </a:r>
          </a:p>
          <a:p>
            <a:pPr algn="ctr"/>
            <a:r>
              <a:rPr lang="cs-CZ" dirty="0" smtClean="0"/>
              <a:t>Vygenerovaní nových ID</a:t>
            </a:r>
            <a:endParaRPr lang="cs-CZ" dirty="0"/>
          </a:p>
        </p:txBody>
      </p:sp>
      <p:sp>
        <p:nvSpPr>
          <p:cNvPr id="6" name="Volný tvar 5"/>
          <p:cNvSpPr/>
          <p:nvPr/>
        </p:nvSpPr>
        <p:spPr>
          <a:xfrm>
            <a:off x="945737" y="1730235"/>
            <a:ext cx="5610943" cy="729911"/>
          </a:xfrm>
          <a:custGeom>
            <a:avLst/>
            <a:gdLst>
              <a:gd name="connsiteX0" fmla="*/ 5549031 w 5549031"/>
              <a:gd name="connsiteY0" fmla="*/ 478303 h 653668"/>
              <a:gd name="connsiteX1" fmla="*/ 3745283 w 5549031"/>
              <a:gd name="connsiteY1" fmla="*/ 2314 h 653668"/>
              <a:gd name="connsiteX2" fmla="*/ 0 w 5549031"/>
              <a:gd name="connsiteY2" fmla="*/ 653668 h 653668"/>
              <a:gd name="connsiteX0" fmla="*/ 5553793 w 5553793"/>
              <a:gd name="connsiteY0" fmla="*/ 408079 h 657028"/>
              <a:gd name="connsiteX1" fmla="*/ 3745283 w 5553793"/>
              <a:gd name="connsiteY1" fmla="*/ 5674 h 657028"/>
              <a:gd name="connsiteX2" fmla="*/ 0 w 5553793"/>
              <a:gd name="connsiteY2" fmla="*/ 657028 h 657028"/>
              <a:gd name="connsiteX0" fmla="*/ 5610943 w 5610943"/>
              <a:gd name="connsiteY0" fmla="*/ 409910 h 704849"/>
              <a:gd name="connsiteX1" fmla="*/ 3802433 w 5610943"/>
              <a:gd name="connsiteY1" fmla="*/ 7505 h 704849"/>
              <a:gd name="connsiteX2" fmla="*/ 0 w 5610943"/>
              <a:gd name="connsiteY2" fmla="*/ 704849 h 704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610943" h="704849">
                <a:moveTo>
                  <a:pt x="5610943" y="409910"/>
                </a:moveTo>
                <a:cubicBezTo>
                  <a:pt x="5171488" y="157302"/>
                  <a:pt x="4737590" y="-41652"/>
                  <a:pt x="3802433" y="7505"/>
                </a:cubicBezTo>
                <a:cubicBezTo>
                  <a:pt x="2867276" y="56662"/>
                  <a:pt x="1410222" y="393785"/>
                  <a:pt x="0" y="704849"/>
                </a:cubicBezTo>
              </a:path>
            </a:pathLst>
          </a:custGeom>
          <a:noFill/>
          <a:ln>
            <a:solidFill>
              <a:srgbClr val="00B050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" name="Volný tvar 6"/>
          <p:cNvSpPr/>
          <p:nvPr/>
        </p:nvSpPr>
        <p:spPr>
          <a:xfrm>
            <a:off x="4110061" y="2026013"/>
            <a:ext cx="2420328" cy="301158"/>
          </a:xfrm>
          <a:custGeom>
            <a:avLst/>
            <a:gdLst>
              <a:gd name="connsiteX0" fmla="*/ 2329841 w 2329841"/>
              <a:gd name="connsiteY0" fmla="*/ 326237 h 326237"/>
              <a:gd name="connsiteX1" fmla="*/ 1002083 w 2329841"/>
              <a:gd name="connsiteY1" fmla="*/ 561 h 326237"/>
              <a:gd name="connsiteX2" fmla="*/ 0 w 2329841"/>
              <a:gd name="connsiteY2" fmla="*/ 263607 h 326237"/>
              <a:gd name="connsiteX0" fmla="*/ 2358416 w 2358416"/>
              <a:gd name="connsiteY0" fmla="*/ 292471 h 292471"/>
              <a:gd name="connsiteX1" fmla="*/ 1002083 w 2358416"/>
              <a:gd name="connsiteY1" fmla="*/ 133 h 292471"/>
              <a:gd name="connsiteX2" fmla="*/ 0 w 2358416"/>
              <a:gd name="connsiteY2" fmla="*/ 263179 h 292471"/>
              <a:gd name="connsiteX0" fmla="*/ 2420328 w 2420328"/>
              <a:gd name="connsiteY0" fmla="*/ 292350 h 301158"/>
              <a:gd name="connsiteX1" fmla="*/ 1063995 w 2420328"/>
              <a:gd name="connsiteY1" fmla="*/ 12 h 301158"/>
              <a:gd name="connsiteX2" fmla="*/ 0 w 2420328"/>
              <a:gd name="connsiteY2" fmla="*/ 301158 h 301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20328" h="301158">
                <a:moveTo>
                  <a:pt x="2420328" y="292350"/>
                </a:moveTo>
                <a:cubicBezTo>
                  <a:pt x="1950602" y="134731"/>
                  <a:pt x="1467383" y="-1456"/>
                  <a:pt x="1063995" y="12"/>
                </a:cubicBezTo>
                <a:cubicBezTo>
                  <a:pt x="660607" y="1480"/>
                  <a:pt x="306888" y="164416"/>
                  <a:pt x="0" y="301158"/>
                </a:cubicBezTo>
              </a:path>
            </a:pathLst>
          </a:custGeom>
          <a:noFill/>
          <a:ln>
            <a:solidFill>
              <a:srgbClr val="00B050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9" name="Volný tvar 8"/>
          <p:cNvSpPr/>
          <p:nvPr/>
        </p:nvSpPr>
        <p:spPr>
          <a:xfrm>
            <a:off x="524614" y="3053072"/>
            <a:ext cx="6029260" cy="702588"/>
          </a:xfrm>
          <a:custGeom>
            <a:avLst/>
            <a:gdLst>
              <a:gd name="connsiteX0" fmla="*/ 6062598 w 6062598"/>
              <a:gd name="connsiteY0" fmla="*/ 601291 h 626343"/>
              <a:gd name="connsiteX1" fmla="*/ 3181611 w 6062598"/>
              <a:gd name="connsiteY1" fmla="*/ 42 h 626343"/>
              <a:gd name="connsiteX2" fmla="*/ 0 w 6062598"/>
              <a:gd name="connsiteY2" fmla="*/ 626343 h 626343"/>
              <a:gd name="connsiteX0" fmla="*/ 6114985 w 6114985"/>
              <a:gd name="connsiteY0" fmla="*/ 601897 h 703149"/>
              <a:gd name="connsiteX1" fmla="*/ 3233998 w 6114985"/>
              <a:gd name="connsiteY1" fmla="*/ 648 h 703149"/>
              <a:gd name="connsiteX2" fmla="*/ 0 w 6114985"/>
              <a:gd name="connsiteY2" fmla="*/ 703149 h 703149"/>
              <a:gd name="connsiteX0" fmla="*/ 6029260 w 6029260"/>
              <a:gd name="connsiteY0" fmla="*/ 663248 h 702588"/>
              <a:gd name="connsiteX1" fmla="*/ 3233998 w 6029260"/>
              <a:gd name="connsiteY1" fmla="*/ 87 h 702588"/>
              <a:gd name="connsiteX2" fmla="*/ 0 w 6029260"/>
              <a:gd name="connsiteY2" fmla="*/ 702588 h 702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29260" h="702588">
                <a:moveTo>
                  <a:pt x="6029260" y="663248"/>
                </a:moveTo>
                <a:cubicBezTo>
                  <a:pt x="5093983" y="360536"/>
                  <a:pt x="4238875" y="-6470"/>
                  <a:pt x="3233998" y="87"/>
                </a:cubicBezTo>
                <a:cubicBezTo>
                  <a:pt x="2229121" y="6644"/>
                  <a:pt x="1085589" y="391525"/>
                  <a:pt x="0" y="702588"/>
                </a:cubicBezTo>
              </a:path>
            </a:pathLst>
          </a:custGeom>
          <a:noFill/>
          <a:ln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0" name="Volný tvar 9"/>
          <p:cNvSpPr/>
          <p:nvPr/>
        </p:nvSpPr>
        <p:spPr>
          <a:xfrm>
            <a:off x="2841213" y="3165868"/>
            <a:ext cx="4540750" cy="564740"/>
          </a:xfrm>
          <a:custGeom>
            <a:avLst/>
            <a:gdLst>
              <a:gd name="connsiteX0" fmla="*/ 4421688 w 4421688"/>
              <a:gd name="connsiteY0" fmla="*/ 426245 h 488875"/>
              <a:gd name="connsiteX1" fmla="*/ 2655518 w 4421688"/>
              <a:gd name="connsiteY1" fmla="*/ 360 h 488875"/>
              <a:gd name="connsiteX2" fmla="*/ 0 w 4421688"/>
              <a:gd name="connsiteY2" fmla="*/ 488875 h 488875"/>
              <a:gd name="connsiteX0" fmla="*/ 4412163 w 4412163"/>
              <a:gd name="connsiteY0" fmla="*/ 427491 h 566321"/>
              <a:gd name="connsiteX1" fmla="*/ 2645993 w 4412163"/>
              <a:gd name="connsiteY1" fmla="*/ 1606 h 566321"/>
              <a:gd name="connsiteX2" fmla="*/ 0 w 4412163"/>
              <a:gd name="connsiteY2" fmla="*/ 566321 h 566321"/>
              <a:gd name="connsiteX0" fmla="*/ 4540750 w 4540750"/>
              <a:gd name="connsiteY0" fmla="*/ 544972 h 564740"/>
              <a:gd name="connsiteX1" fmla="*/ 2645993 w 4540750"/>
              <a:gd name="connsiteY1" fmla="*/ 25 h 564740"/>
              <a:gd name="connsiteX2" fmla="*/ 0 w 4540750"/>
              <a:gd name="connsiteY2" fmla="*/ 564740 h 564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40750" h="564740">
                <a:moveTo>
                  <a:pt x="4540750" y="544972"/>
                </a:moveTo>
                <a:cubicBezTo>
                  <a:pt x="4026139" y="326810"/>
                  <a:pt x="3402785" y="-3270"/>
                  <a:pt x="2645993" y="25"/>
                </a:cubicBezTo>
                <a:cubicBezTo>
                  <a:pt x="1889201" y="3320"/>
                  <a:pt x="959285" y="325701"/>
                  <a:pt x="0" y="564740"/>
                </a:cubicBezTo>
              </a:path>
            </a:pathLst>
          </a:custGeom>
          <a:noFill/>
          <a:ln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pic>
        <p:nvPicPr>
          <p:cNvPr id="4109" name="Picture 1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552" y="5968391"/>
            <a:ext cx="2047875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10" name="Picture 1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0245" y="5968391"/>
            <a:ext cx="268605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11" name="Picture 15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3976" y="5968391"/>
            <a:ext cx="3267075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Volný tvar 10"/>
          <p:cNvSpPr/>
          <p:nvPr/>
        </p:nvSpPr>
        <p:spPr>
          <a:xfrm>
            <a:off x="606297" y="5282790"/>
            <a:ext cx="5931986" cy="788228"/>
          </a:xfrm>
          <a:custGeom>
            <a:avLst/>
            <a:gdLst>
              <a:gd name="connsiteX0" fmla="*/ 5636712 w 5636712"/>
              <a:gd name="connsiteY0" fmla="*/ 626924 h 727132"/>
              <a:gd name="connsiteX1" fmla="*/ 3281819 w 5636712"/>
              <a:gd name="connsiteY1" fmla="*/ 623 h 727132"/>
              <a:gd name="connsiteX2" fmla="*/ 0 w 5636712"/>
              <a:gd name="connsiteY2" fmla="*/ 727132 h 727132"/>
              <a:gd name="connsiteX0" fmla="*/ 5898649 w 5898649"/>
              <a:gd name="connsiteY0" fmla="*/ 788430 h 788430"/>
              <a:gd name="connsiteX1" fmla="*/ 3281819 w 5898649"/>
              <a:gd name="connsiteY1" fmla="*/ 204 h 788430"/>
              <a:gd name="connsiteX2" fmla="*/ 0 w 5898649"/>
              <a:gd name="connsiteY2" fmla="*/ 726713 h 788430"/>
              <a:gd name="connsiteX0" fmla="*/ 5941511 w 5941511"/>
              <a:gd name="connsiteY0" fmla="*/ 788252 h 812260"/>
              <a:gd name="connsiteX1" fmla="*/ 3324681 w 5941511"/>
              <a:gd name="connsiteY1" fmla="*/ 26 h 812260"/>
              <a:gd name="connsiteX2" fmla="*/ 0 w 5941511"/>
              <a:gd name="connsiteY2" fmla="*/ 812260 h 812260"/>
              <a:gd name="connsiteX0" fmla="*/ 5931986 w 5931986"/>
              <a:gd name="connsiteY0" fmla="*/ 788228 h 788228"/>
              <a:gd name="connsiteX1" fmla="*/ 3315156 w 5931986"/>
              <a:gd name="connsiteY1" fmla="*/ 2 h 788228"/>
              <a:gd name="connsiteX2" fmla="*/ 0 w 5931986"/>
              <a:gd name="connsiteY2" fmla="*/ 783661 h 788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31986" h="788228">
                <a:moveTo>
                  <a:pt x="5931986" y="788228"/>
                </a:moveTo>
                <a:cubicBezTo>
                  <a:pt x="5224265" y="466727"/>
                  <a:pt x="4303820" y="763"/>
                  <a:pt x="3315156" y="2"/>
                </a:cubicBezTo>
                <a:cubicBezTo>
                  <a:pt x="2326492" y="-759"/>
                  <a:pt x="1171183" y="428757"/>
                  <a:pt x="0" y="783661"/>
                </a:cubicBezTo>
              </a:path>
            </a:pathLst>
          </a:custGeom>
          <a:noFill/>
          <a:ln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2" name="Volný tvar 11"/>
          <p:cNvSpPr/>
          <p:nvPr/>
        </p:nvSpPr>
        <p:spPr>
          <a:xfrm>
            <a:off x="2969475" y="5495654"/>
            <a:ext cx="4439824" cy="563751"/>
          </a:xfrm>
          <a:custGeom>
            <a:avLst/>
            <a:gdLst>
              <a:gd name="connsiteX0" fmla="*/ 4258849 w 4258849"/>
              <a:gd name="connsiteY0" fmla="*/ 464286 h 564495"/>
              <a:gd name="connsiteX1" fmla="*/ 2091846 w 4258849"/>
              <a:gd name="connsiteY1" fmla="*/ 823 h 564495"/>
              <a:gd name="connsiteX2" fmla="*/ 0 w 4258849"/>
              <a:gd name="connsiteY2" fmla="*/ 564495 h 564495"/>
              <a:gd name="connsiteX0" fmla="*/ 4439824 w 4439824"/>
              <a:gd name="connsiteY0" fmla="*/ 530217 h 563751"/>
              <a:gd name="connsiteX1" fmla="*/ 2091846 w 4439824"/>
              <a:gd name="connsiteY1" fmla="*/ 79 h 563751"/>
              <a:gd name="connsiteX2" fmla="*/ 0 w 4439824"/>
              <a:gd name="connsiteY2" fmla="*/ 563751 h 563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39824" h="563751">
                <a:moveTo>
                  <a:pt x="4439824" y="530217"/>
                </a:moveTo>
                <a:cubicBezTo>
                  <a:pt x="3711226" y="290135"/>
                  <a:pt x="2831817" y="-5510"/>
                  <a:pt x="2091846" y="79"/>
                </a:cubicBezTo>
                <a:cubicBezTo>
                  <a:pt x="1351875" y="5668"/>
                  <a:pt x="691019" y="290265"/>
                  <a:pt x="0" y="563751"/>
                </a:cubicBezTo>
              </a:path>
            </a:pathLst>
          </a:custGeom>
          <a:noFill/>
          <a:ln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7" name="Nadpis 1"/>
          <p:cNvSpPr txBox="1">
            <a:spLocks/>
          </p:cNvSpPr>
          <p:nvPr/>
        </p:nvSpPr>
        <p:spPr>
          <a:xfrm>
            <a:off x="356475" y="317723"/>
            <a:ext cx="8460432" cy="118199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7500" lnSpcReduction="20000"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cs-CZ" sz="12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Zajímavý problém</a:t>
            </a:r>
            <a:endParaRPr lang="cs-CZ" sz="120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9051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00650" y="908720"/>
            <a:ext cx="8460432" cy="118199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cs-CZ" sz="120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XQuery</a:t>
            </a:r>
            <a:endParaRPr lang="cs-CZ" sz="120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extovéPole 8"/>
          <p:cNvSpPr txBox="1"/>
          <p:nvPr/>
        </p:nvSpPr>
        <p:spPr>
          <a:xfrm>
            <a:off x="389887" y="2123149"/>
            <a:ext cx="846043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5000" b="1" dirty="0" err="1" smtClean="0">
                <a:latin typeface="Calibri" panose="020F0502020204030204" pitchFamily="34" charset="0"/>
              </a:rPr>
              <a:t>NetBeans</a:t>
            </a:r>
            <a:endParaRPr lang="cs-CZ" sz="5000" b="1" dirty="0" smtClean="0">
              <a:latin typeface="Calibri" panose="020F0502020204030204" pitchFamily="34" charset="0"/>
            </a:endParaRPr>
          </a:p>
        </p:txBody>
      </p:sp>
      <p:pic>
        <p:nvPicPr>
          <p:cNvPr id="5" name="Obráze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410" y="2982355"/>
            <a:ext cx="6413386" cy="3759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583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00650" y="908720"/>
            <a:ext cx="8460432" cy="118199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cs-CZ" sz="120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XQuery</a:t>
            </a:r>
            <a:endParaRPr lang="cs-CZ" sz="120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extovéPole 8"/>
          <p:cNvSpPr txBox="1"/>
          <p:nvPr/>
        </p:nvSpPr>
        <p:spPr>
          <a:xfrm>
            <a:off x="389887" y="2123149"/>
            <a:ext cx="846043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5000" b="1" dirty="0" smtClean="0">
                <a:latin typeface="Calibri" panose="020F0502020204030204" pitchFamily="34" charset="0"/>
              </a:rPr>
              <a:t>Zákazníci</a:t>
            </a:r>
          </a:p>
        </p:txBody>
      </p:sp>
      <p:pic>
        <p:nvPicPr>
          <p:cNvPr id="5" name="Obráze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3212976"/>
            <a:ext cx="4801604" cy="208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214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00650" y="908720"/>
            <a:ext cx="8460432" cy="118199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cs-CZ" sz="120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XQuery</a:t>
            </a:r>
            <a:endParaRPr lang="cs-CZ" sz="120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extovéPole 8"/>
          <p:cNvSpPr txBox="1"/>
          <p:nvPr/>
        </p:nvSpPr>
        <p:spPr>
          <a:xfrm>
            <a:off x="389887" y="2123149"/>
            <a:ext cx="846043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5000" b="1" dirty="0" smtClean="0">
                <a:latin typeface="Calibri" panose="020F0502020204030204" pitchFamily="34" charset="0"/>
              </a:rPr>
              <a:t>Zákazníci – více detailů</a:t>
            </a:r>
            <a:endParaRPr lang="cs-CZ" sz="5000" b="1" dirty="0">
              <a:latin typeface="Calibri" panose="020F0502020204030204" pitchFamily="34" charset="0"/>
            </a:endParaRPr>
          </a:p>
        </p:txBody>
      </p:sp>
      <p:pic>
        <p:nvPicPr>
          <p:cNvPr id="3" name="Obráze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6053" y="2891944"/>
            <a:ext cx="3848100" cy="39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144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00650" y="908720"/>
            <a:ext cx="8460432" cy="118199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cs-CZ" sz="120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XQuery</a:t>
            </a:r>
            <a:endParaRPr lang="cs-CZ" sz="120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extovéPole 8"/>
          <p:cNvSpPr txBox="1"/>
          <p:nvPr/>
        </p:nvSpPr>
        <p:spPr>
          <a:xfrm>
            <a:off x="389887" y="2123149"/>
            <a:ext cx="846043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5000" b="1" dirty="0" smtClean="0">
                <a:latin typeface="Calibri" panose="020F0502020204030204" pitchFamily="34" charset="0"/>
              </a:rPr>
              <a:t>Auta</a:t>
            </a:r>
          </a:p>
        </p:txBody>
      </p:sp>
      <p:pic>
        <p:nvPicPr>
          <p:cNvPr id="3" name="Obráze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1373" y="2984923"/>
            <a:ext cx="4572771" cy="18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138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09212" y="353607"/>
            <a:ext cx="8460432" cy="118199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cs-CZ" sz="8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Zadání</a:t>
            </a:r>
            <a:endParaRPr lang="cs-CZ" sz="80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TextovéPole 2"/>
          <p:cNvSpPr txBox="1"/>
          <p:nvPr/>
        </p:nvSpPr>
        <p:spPr>
          <a:xfrm>
            <a:off x="683568" y="1916832"/>
            <a:ext cx="7632848" cy="432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500" b="1" i="1" dirty="0" smtClean="0">
                <a:latin typeface="Calibri" panose="020F0502020204030204" pitchFamily="34" charset="0"/>
              </a:rPr>
              <a:t>Název:</a:t>
            </a:r>
          </a:p>
          <a:p>
            <a:r>
              <a:rPr lang="cs-CZ" sz="2500" dirty="0">
                <a:latin typeface="Calibri" panose="020F0502020204030204" pitchFamily="34" charset="0"/>
              </a:rPr>
              <a:t>Správa výpůjček v autopůjčovně</a:t>
            </a:r>
          </a:p>
          <a:p>
            <a:endParaRPr lang="cs-CZ" sz="2500" b="1" i="1" dirty="0" smtClean="0">
              <a:latin typeface="Calibri" panose="020F0502020204030204" pitchFamily="34" charset="0"/>
            </a:endParaRPr>
          </a:p>
          <a:p>
            <a:r>
              <a:rPr lang="cs-CZ" sz="2500" b="1" i="1" dirty="0" smtClean="0">
                <a:latin typeface="Calibri" panose="020F0502020204030204" pitchFamily="34" charset="0"/>
              </a:rPr>
              <a:t>Oficiální </a:t>
            </a:r>
            <a:r>
              <a:rPr lang="cs-CZ" sz="2500" b="1" i="1" dirty="0">
                <a:latin typeface="Calibri" panose="020F0502020204030204" pitchFamily="34" charset="0"/>
              </a:rPr>
              <a:t>zadání:</a:t>
            </a:r>
            <a:endParaRPr lang="cs-CZ" sz="2500" b="1" dirty="0">
              <a:latin typeface="Calibri" panose="020F0502020204030204" pitchFamily="34" charset="0"/>
            </a:endParaRPr>
          </a:p>
          <a:p>
            <a:r>
              <a:rPr lang="cs-CZ" sz="2500" dirty="0">
                <a:latin typeface="Calibri" panose="020F0502020204030204" pitchFamily="34" charset="0"/>
              </a:rPr>
              <a:t>Vytvořte aplikaci pro správu výpůjček v autopůjčovně</a:t>
            </a:r>
          </a:p>
          <a:p>
            <a:endParaRPr lang="cs-CZ" sz="2500" b="1" dirty="0" smtClean="0"/>
          </a:p>
          <a:p>
            <a:r>
              <a:rPr lang="cs-CZ" sz="2500" b="1" i="1" dirty="0">
                <a:latin typeface="Calibri" panose="020F0502020204030204" pitchFamily="34" charset="0"/>
              </a:rPr>
              <a:t>Vedení:</a:t>
            </a:r>
            <a:endParaRPr lang="cs-CZ" sz="2500" b="1" dirty="0">
              <a:latin typeface="Calibri" panose="020F0502020204030204" pitchFamily="34" charset="0"/>
            </a:endParaRPr>
          </a:p>
          <a:p>
            <a:r>
              <a:rPr lang="cs-CZ" sz="2500" dirty="0">
                <a:latin typeface="Calibri" panose="020F0502020204030204" pitchFamily="34" charset="0"/>
              </a:rPr>
              <a:t>RNDr. Adam </a:t>
            </a:r>
            <a:r>
              <a:rPr lang="cs-CZ" sz="2500" dirty="0" smtClean="0">
                <a:latin typeface="Calibri" panose="020F0502020204030204" pitchFamily="34" charset="0"/>
              </a:rPr>
              <a:t>Rambousek</a:t>
            </a:r>
          </a:p>
          <a:p>
            <a:endParaRPr lang="cs-CZ" sz="2500" dirty="0">
              <a:latin typeface="Calibri" panose="020F0502020204030204" pitchFamily="34" charset="0"/>
            </a:endParaRPr>
          </a:p>
          <a:p>
            <a:endParaRPr lang="cs-CZ" sz="2500" dirty="0">
              <a:latin typeface="Calibri" panose="020F0502020204030204" pitchFamily="34" charset="0"/>
            </a:endParaRPr>
          </a:p>
          <a:p>
            <a:endParaRPr lang="cs-CZ" sz="2500" dirty="0"/>
          </a:p>
        </p:txBody>
      </p:sp>
    </p:spTree>
    <p:extLst>
      <p:ext uri="{BB962C8B-B14F-4D97-AF65-F5344CB8AC3E}">
        <p14:creationId xmlns:p14="http://schemas.microsoft.com/office/powerpoint/2010/main" val="988336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00650" y="908720"/>
            <a:ext cx="8460432" cy="118199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cs-CZ" sz="120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XQuery</a:t>
            </a:r>
            <a:endParaRPr lang="cs-CZ" sz="120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extovéPole 8"/>
          <p:cNvSpPr txBox="1"/>
          <p:nvPr/>
        </p:nvSpPr>
        <p:spPr>
          <a:xfrm>
            <a:off x="389887" y="2123149"/>
            <a:ext cx="846043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5000" b="1" dirty="0" smtClean="0">
                <a:latin typeface="Calibri" panose="020F0502020204030204" pitchFamily="34" charset="0"/>
              </a:rPr>
              <a:t>Auta </a:t>
            </a:r>
            <a:r>
              <a:rPr lang="cs-CZ" sz="5000" b="1" dirty="0">
                <a:latin typeface="Calibri" panose="020F0502020204030204" pitchFamily="34" charset="0"/>
              </a:rPr>
              <a:t>– více detailů</a:t>
            </a:r>
          </a:p>
        </p:txBody>
      </p:sp>
      <p:pic>
        <p:nvPicPr>
          <p:cNvPr id="5" name="Obráze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7875" y="2973901"/>
            <a:ext cx="4104456" cy="3539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772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00650" y="908720"/>
            <a:ext cx="8460432" cy="118199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cs-CZ" sz="120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XQuery</a:t>
            </a:r>
            <a:endParaRPr lang="cs-CZ" sz="120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extovéPole 8"/>
          <p:cNvSpPr txBox="1"/>
          <p:nvPr/>
        </p:nvSpPr>
        <p:spPr>
          <a:xfrm>
            <a:off x="389887" y="2123149"/>
            <a:ext cx="846043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5000" b="1" dirty="0" smtClean="0">
                <a:latin typeface="Calibri" panose="020F0502020204030204" pitchFamily="34" charset="0"/>
              </a:rPr>
              <a:t>Půjčky</a:t>
            </a:r>
          </a:p>
        </p:txBody>
      </p:sp>
      <p:pic>
        <p:nvPicPr>
          <p:cNvPr id="3" name="Obráze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2946678"/>
            <a:ext cx="4335152" cy="3790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806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00650" y="908720"/>
            <a:ext cx="8460432" cy="118199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cs-CZ" sz="120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XQuery</a:t>
            </a:r>
            <a:endParaRPr lang="cs-CZ" sz="120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extovéPole 8"/>
          <p:cNvSpPr txBox="1"/>
          <p:nvPr/>
        </p:nvSpPr>
        <p:spPr>
          <a:xfrm>
            <a:off x="389887" y="2123149"/>
            <a:ext cx="846043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5000" b="1" dirty="0" smtClean="0">
                <a:latin typeface="Calibri" panose="020F0502020204030204" pitchFamily="34" charset="0"/>
              </a:rPr>
              <a:t>Statistika</a:t>
            </a:r>
          </a:p>
          <a:p>
            <a:pPr algn="ctr"/>
            <a:endParaRPr lang="cs-CZ" sz="5000" b="1" dirty="0" smtClean="0">
              <a:latin typeface="Calibri" panose="020F0502020204030204" pitchFamily="34" charset="0"/>
            </a:endParaRPr>
          </a:p>
        </p:txBody>
      </p:sp>
      <p:pic>
        <p:nvPicPr>
          <p:cNvPr id="5" name="Obráze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887" y="3177998"/>
            <a:ext cx="8280920" cy="1835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481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00650" y="908720"/>
            <a:ext cx="8460432" cy="118199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120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Genenerate</a:t>
            </a:r>
            <a:endParaRPr lang="cs-CZ" sz="120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7" name="Obrázek 6" descr="generat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209800"/>
            <a:ext cx="4996543" cy="3886200"/>
          </a:xfrm>
          <a:prstGeom prst="rect">
            <a:avLst/>
          </a:prstGeom>
        </p:spPr>
      </p:pic>
      <p:pic>
        <p:nvPicPr>
          <p:cNvPr id="10" name="Obrázek 9" descr="ok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600" y="4114800"/>
            <a:ext cx="3201694" cy="1534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481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00650" y="908720"/>
            <a:ext cx="8460432" cy="118199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7500" lnSpcReduction="20000"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12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XSLT </a:t>
            </a:r>
            <a:r>
              <a:rPr lang="en-US" sz="120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Transrformace</a:t>
            </a:r>
            <a:endParaRPr lang="cs-CZ" sz="120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8" name="Obrázek 7" descr="xsltCo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3048000"/>
            <a:ext cx="8676191" cy="2409524"/>
          </a:xfrm>
          <a:prstGeom prst="rect">
            <a:avLst/>
          </a:prstGeom>
        </p:spPr>
      </p:pic>
      <p:pic>
        <p:nvPicPr>
          <p:cNvPr id="9" name="Obrázek 8" descr="xsl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2895600"/>
            <a:ext cx="2700388" cy="2714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481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00650" y="908720"/>
            <a:ext cx="8460432" cy="118199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12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HTML </a:t>
            </a:r>
            <a:r>
              <a:rPr lang="en-US" sz="120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str</a:t>
            </a:r>
            <a:r>
              <a:rPr lang="cs-CZ" sz="120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ánky</a:t>
            </a:r>
            <a:endParaRPr lang="cs-CZ" sz="120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5" name="Obrázek 4" descr="inde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2362200"/>
            <a:ext cx="4182241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481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00650" y="908720"/>
            <a:ext cx="8460432" cy="118199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12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HTML </a:t>
            </a:r>
            <a:r>
              <a:rPr lang="en-US" sz="120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str</a:t>
            </a:r>
            <a:r>
              <a:rPr lang="cs-CZ" sz="120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ánky</a:t>
            </a:r>
            <a:endParaRPr lang="cs-CZ" sz="120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8" name="Obrázek 7" descr="leas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514600"/>
            <a:ext cx="4491420" cy="2780775"/>
          </a:xfrm>
          <a:prstGeom prst="rect">
            <a:avLst/>
          </a:prstGeom>
        </p:spPr>
      </p:pic>
      <p:pic>
        <p:nvPicPr>
          <p:cNvPr id="7" name="Obrázek 6" descr="custoemr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400" y="3810000"/>
            <a:ext cx="3849604" cy="2895600"/>
          </a:xfrm>
          <a:prstGeom prst="rect">
            <a:avLst/>
          </a:prstGeom>
        </p:spPr>
      </p:pic>
      <p:pic>
        <p:nvPicPr>
          <p:cNvPr id="6" name="Obrázek 5" descr="car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4150" y="2286000"/>
            <a:ext cx="358985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481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00650" y="908720"/>
            <a:ext cx="8460432" cy="118199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12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HTML </a:t>
            </a:r>
            <a:r>
              <a:rPr lang="en-US" sz="120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str</a:t>
            </a:r>
            <a:r>
              <a:rPr lang="cs-CZ" sz="120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ánky</a:t>
            </a:r>
            <a:endParaRPr lang="cs-CZ" sz="120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5" name="Obrázek 4" descr="carsDe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2133600"/>
            <a:ext cx="3643694" cy="4126976"/>
          </a:xfrm>
          <a:prstGeom prst="rect">
            <a:avLst/>
          </a:prstGeom>
        </p:spPr>
      </p:pic>
      <p:pic>
        <p:nvPicPr>
          <p:cNvPr id="7" name="Obrázek 6" descr="customersDe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600" y="2667000"/>
            <a:ext cx="3343657" cy="3757245"/>
          </a:xfrm>
          <a:prstGeom prst="rect">
            <a:avLst/>
          </a:prstGeom>
        </p:spPr>
      </p:pic>
      <p:pic>
        <p:nvPicPr>
          <p:cNvPr id="8" name="Obrázek 7" descr="leasesDe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1600" y="2133600"/>
            <a:ext cx="3657600" cy="4100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481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00650" y="908720"/>
            <a:ext cx="8460432" cy="118199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7500" lnSpcReduction="20000"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cs-CZ" sz="12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Zajímavý problém</a:t>
            </a:r>
            <a:endParaRPr lang="cs-CZ" sz="120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9" name="Obrázek 8" descr="fai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209800"/>
            <a:ext cx="4751487" cy="3048000"/>
          </a:xfrm>
          <a:prstGeom prst="rect">
            <a:avLst/>
          </a:prstGeom>
        </p:spPr>
      </p:pic>
      <p:pic>
        <p:nvPicPr>
          <p:cNvPr id="10" name="Obrázek 9" descr="okc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5800" y="3124200"/>
            <a:ext cx="4419600" cy="2830736"/>
          </a:xfrm>
          <a:prstGeom prst="rect">
            <a:avLst/>
          </a:prstGeom>
        </p:spPr>
      </p:pic>
      <p:pic>
        <p:nvPicPr>
          <p:cNvPr id="11" name="Obrázek 10" descr="ko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5562600"/>
            <a:ext cx="6438096" cy="9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481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00650" y="692696"/>
            <a:ext cx="8460432" cy="118199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7500" lnSpcReduction="20000"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cs-CZ" sz="12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 nám projekt dal?</a:t>
            </a:r>
            <a:endParaRPr lang="cs-CZ" sz="120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TextovéPole 2"/>
          <p:cNvSpPr txBox="1"/>
          <p:nvPr/>
        </p:nvSpPr>
        <p:spPr>
          <a:xfrm>
            <a:off x="683568" y="2132856"/>
            <a:ext cx="7272808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3500" dirty="0" smtClean="0">
                <a:latin typeface="Calibri" panose="020F0502020204030204" pitchFamily="34" charset="0"/>
              </a:rPr>
              <a:t>Jak nutná je dobrá spolupráce a komunikace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3500" dirty="0" smtClean="0">
                <a:latin typeface="Calibri" panose="020F0502020204030204" pitchFamily="34" charset="0"/>
              </a:rPr>
              <a:t>Jak užitečné je </a:t>
            </a:r>
            <a:r>
              <a:rPr lang="cs-CZ" sz="3500" dirty="0" err="1" smtClean="0">
                <a:latin typeface="Calibri" panose="020F0502020204030204" pitchFamily="34" charset="0"/>
              </a:rPr>
              <a:t>Subversion</a:t>
            </a:r>
            <a:r>
              <a:rPr lang="cs-CZ" sz="3500" dirty="0" smtClean="0">
                <a:latin typeface="Calibri" panose="020F0502020204030204" pitchFamily="34" charset="0"/>
              </a:rPr>
              <a:t> (a zároveň jak záludné)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3500" dirty="0" smtClean="0">
                <a:latin typeface="Calibri" panose="020F0502020204030204" pitchFamily="34" charset="0"/>
              </a:rPr>
              <a:t>Zkušenosti do budoucna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cs-CZ" sz="35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7563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09212" y="353607"/>
            <a:ext cx="8460432" cy="118199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cs-CZ" sz="8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Projekt</a:t>
            </a:r>
            <a:endParaRPr lang="cs-CZ" sz="80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TextovéPole 2"/>
          <p:cNvSpPr txBox="1"/>
          <p:nvPr/>
        </p:nvSpPr>
        <p:spPr>
          <a:xfrm>
            <a:off x="683568" y="2708920"/>
            <a:ext cx="763284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sz="3000" dirty="0" smtClean="0">
                <a:latin typeface="Calibri" panose="020F0502020204030204" pitchFamily="34" charset="0"/>
              </a:rPr>
              <a:t>Projekt veden v anglickém jazyce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sz="3000" dirty="0" smtClean="0">
                <a:latin typeface="Calibri" panose="020F0502020204030204" pitchFamily="34" charset="0"/>
              </a:rPr>
              <a:t>Název projektu v anglickém jazyce a zároveň název aplikace</a:t>
            </a:r>
            <a:r>
              <a:rPr lang="en-US" sz="3000" dirty="0" smtClean="0">
                <a:latin typeface="Calibri" panose="020F0502020204030204" pitchFamily="34" charset="0"/>
              </a:rPr>
              <a:t>: </a:t>
            </a:r>
            <a:r>
              <a:rPr lang="en-US" sz="3000" b="1" u="sng" dirty="0" smtClean="0">
                <a:latin typeface="Calibri" panose="020F0502020204030204" pitchFamily="34" charset="0"/>
              </a:rPr>
              <a:t>Car Rental</a:t>
            </a:r>
            <a:endParaRPr lang="cs-CZ" sz="3000" b="1" u="sng" dirty="0" smtClean="0"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sz="3000" dirty="0" smtClean="0">
                <a:latin typeface="Calibri" panose="020F0502020204030204" pitchFamily="34" charset="0"/>
              </a:rPr>
              <a:t>Znak:</a:t>
            </a:r>
            <a:endParaRPr lang="cs-CZ" sz="3000" b="1" u="sng" dirty="0" smtClean="0"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000" b="1" u="sng" dirty="0" smtClean="0"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cs-CZ" sz="3000" u="sng" dirty="0">
              <a:latin typeface="Calibri" panose="020F0502020204030204" pitchFamily="34" charset="0"/>
            </a:endParaRPr>
          </a:p>
          <a:p>
            <a:endParaRPr lang="cs-CZ" sz="3000" dirty="0">
              <a:latin typeface="Calibri" panose="020F0502020204030204" pitchFamily="34" charset="0"/>
            </a:endParaRPr>
          </a:p>
          <a:p>
            <a:endParaRPr lang="cs-CZ" sz="3000" dirty="0"/>
          </a:p>
        </p:txBody>
      </p:sp>
      <p:pic>
        <p:nvPicPr>
          <p:cNvPr id="5" name="Obráze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4293096"/>
            <a:ext cx="1228725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428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00650" y="692696"/>
            <a:ext cx="8460432" cy="118199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0000" lnSpcReduction="20000"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cs-CZ" sz="12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 nám projekt vzal?</a:t>
            </a:r>
            <a:endParaRPr lang="cs-CZ" sz="120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TextovéPole 2"/>
          <p:cNvSpPr txBox="1"/>
          <p:nvPr/>
        </p:nvSpPr>
        <p:spPr>
          <a:xfrm>
            <a:off x="755576" y="2348880"/>
            <a:ext cx="655272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cs-CZ" sz="3500" dirty="0" smtClean="0">
                <a:latin typeface="Calibri" panose="020F0502020204030204" pitchFamily="34" charset="0"/>
              </a:rPr>
              <a:t>Strach z koordinace práce v týmových projektech.</a:t>
            </a:r>
            <a:endParaRPr lang="cs-CZ" sz="35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278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344341" y="1268760"/>
            <a:ext cx="8460432" cy="118199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cs-CZ" sz="12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Konec</a:t>
            </a:r>
            <a:endParaRPr lang="cs-CZ" sz="120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TextovéPole 4"/>
          <p:cNvSpPr txBox="1"/>
          <p:nvPr/>
        </p:nvSpPr>
        <p:spPr>
          <a:xfrm>
            <a:off x="400650" y="2852936"/>
            <a:ext cx="8347814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4500" b="1" dirty="0" smtClean="0">
                <a:latin typeface="Calibri" panose="020F0502020204030204" pitchFamily="34" charset="0"/>
              </a:rPr>
              <a:t>Děkujeme za pozornost.</a:t>
            </a:r>
          </a:p>
          <a:p>
            <a:pPr algn="ctr"/>
            <a:r>
              <a:rPr lang="cs-CZ" sz="4500" b="1" dirty="0" smtClean="0">
                <a:latin typeface="Calibri" panose="020F0502020204030204" pitchFamily="34" charset="0"/>
              </a:rPr>
              <a:t>Rádi odpovíme na případné otázky.</a:t>
            </a:r>
          </a:p>
        </p:txBody>
      </p:sp>
    </p:spTree>
    <p:extLst>
      <p:ext uri="{BB962C8B-B14F-4D97-AF65-F5344CB8AC3E}">
        <p14:creationId xmlns:p14="http://schemas.microsoft.com/office/powerpoint/2010/main" val="858613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00650" y="908720"/>
            <a:ext cx="8460432" cy="118199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12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Car Rental</a:t>
            </a:r>
            <a:endParaRPr lang="cs-CZ" sz="120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TextovéPole 4"/>
          <p:cNvSpPr txBox="1"/>
          <p:nvPr/>
        </p:nvSpPr>
        <p:spPr>
          <a:xfrm>
            <a:off x="400650" y="1988840"/>
            <a:ext cx="8460432" cy="340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cs-CZ" sz="3500" b="1" dirty="0" smtClean="0">
              <a:latin typeface="Calibri" panose="020F0502020204030204" pitchFamily="34" charset="0"/>
            </a:endParaRPr>
          </a:p>
          <a:p>
            <a:pPr algn="ctr"/>
            <a:r>
              <a:rPr lang="en-US" sz="6000" b="1" dirty="0" smtClean="0">
                <a:latin typeface="Calibri" panose="020F0502020204030204" pitchFamily="34" charset="0"/>
              </a:rPr>
              <a:t>Co </a:t>
            </a:r>
            <a:r>
              <a:rPr lang="en-US" sz="6000" b="1" dirty="0" err="1" smtClean="0">
                <a:latin typeface="Calibri" panose="020F0502020204030204" pitchFamily="34" charset="0"/>
              </a:rPr>
              <a:t>tato</a:t>
            </a:r>
            <a:r>
              <a:rPr lang="cs-CZ" sz="6000" b="1" dirty="0" smtClean="0">
                <a:latin typeface="Calibri" panose="020F0502020204030204" pitchFamily="34" charset="0"/>
              </a:rPr>
              <a:t> aplikace umí</a:t>
            </a:r>
            <a:r>
              <a:rPr lang="en-US" sz="6000" b="1" dirty="0" smtClean="0">
                <a:latin typeface="Calibri" panose="020F0502020204030204" pitchFamily="34" charset="0"/>
              </a:rPr>
              <a:t>?</a:t>
            </a:r>
            <a:endParaRPr lang="cs-CZ" sz="6000" b="1" dirty="0" smtClean="0">
              <a:latin typeface="Calibri" panose="020F0502020204030204" pitchFamily="34" charset="0"/>
            </a:endParaRPr>
          </a:p>
          <a:p>
            <a:pPr algn="ctr"/>
            <a:r>
              <a:rPr lang="cs-CZ" sz="6000" b="1" dirty="0" smtClean="0">
                <a:latin typeface="Calibri" panose="020F0502020204030204" pitchFamily="34" charset="0"/>
              </a:rPr>
              <a:t>Jak funguje?</a:t>
            </a:r>
          </a:p>
          <a:p>
            <a:pPr algn="ctr"/>
            <a:r>
              <a:rPr lang="cs-CZ" sz="6000" b="1" dirty="0" smtClean="0">
                <a:latin typeface="Calibri" panose="020F0502020204030204" pitchFamily="34" charset="0"/>
              </a:rPr>
              <a:t>Co je třeba k fungování?</a:t>
            </a:r>
          </a:p>
        </p:txBody>
      </p:sp>
    </p:spTree>
    <p:extLst>
      <p:ext uri="{BB962C8B-B14F-4D97-AF65-F5344CB8AC3E}">
        <p14:creationId xmlns:p14="http://schemas.microsoft.com/office/powerpoint/2010/main" val="2427758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00650" y="908720"/>
            <a:ext cx="8460432" cy="118199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cs-CZ" sz="12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Google </a:t>
            </a:r>
            <a:r>
              <a:rPr lang="cs-CZ" sz="120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Code</a:t>
            </a:r>
            <a:endParaRPr lang="cs-CZ" sz="120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TextovéPole 4"/>
          <p:cNvSpPr txBox="1"/>
          <p:nvPr/>
        </p:nvSpPr>
        <p:spPr>
          <a:xfrm>
            <a:off x="430242" y="3573016"/>
            <a:ext cx="846043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5000" b="1" dirty="0" smtClean="0">
                <a:latin typeface="Calibri" panose="020F0502020204030204" pitchFamily="34" charset="0"/>
              </a:rPr>
              <a:t>Google Group </a:t>
            </a:r>
            <a:r>
              <a:rPr lang="en-US" sz="5000" b="1" dirty="0" smtClean="0">
                <a:latin typeface="Calibri" panose="020F0502020204030204" pitchFamily="34" charset="0"/>
              </a:rPr>
              <a:t>&gt; Facebook</a:t>
            </a:r>
            <a:endParaRPr lang="cs-CZ" sz="5000" b="1" dirty="0" smtClean="0">
              <a:latin typeface="Calibri" panose="020F0502020204030204" pitchFamily="34" charset="0"/>
            </a:endParaRPr>
          </a:p>
        </p:txBody>
      </p:sp>
      <p:sp>
        <p:nvSpPr>
          <p:cNvPr id="6" name="TextovéPole 5"/>
          <p:cNvSpPr txBox="1"/>
          <p:nvPr/>
        </p:nvSpPr>
        <p:spPr>
          <a:xfrm>
            <a:off x="1192738" y="2564904"/>
            <a:ext cx="687625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5000" b="1" dirty="0" err="1" smtClean="0">
                <a:latin typeface="Calibri" panose="020F0502020204030204" pitchFamily="34" charset="0"/>
              </a:rPr>
              <a:t>Subversion</a:t>
            </a:r>
            <a:endParaRPr lang="cs-CZ" sz="5000" b="1" dirty="0">
              <a:latin typeface="Calibri" panose="020F0502020204030204" pitchFamily="34" charset="0"/>
            </a:endParaRPr>
          </a:p>
        </p:txBody>
      </p:sp>
      <p:sp>
        <p:nvSpPr>
          <p:cNvPr id="7" name="TextovéPole 6"/>
          <p:cNvSpPr txBox="1"/>
          <p:nvPr/>
        </p:nvSpPr>
        <p:spPr>
          <a:xfrm>
            <a:off x="405157" y="4585817"/>
            <a:ext cx="846043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5000" b="1" dirty="0" smtClean="0">
                <a:latin typeface="Calibri" panose="020F0502020204030204" pitchFamily="34" charset="0"/>
              </a:rPr>
              <a:t>Wiki</a:t>
            </a:r>
          </a:p>
        </p:txBody>
      </p:sp>
      <p:sp>
        <p:nvSpPr>
          <p:cNvPr id="9" name="TextovéPole 8"/>
          <p:cNvSpPr txBox="1"/>
          <p:nvPr/>
        </p:nvSpPr>
        <p:spPr>
          <a:xfrm>
            <a:off x="400650" y="5447591"/>
            <a:ext cx="846043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5000" b="1" dirty="0" err="1" smtClean="0">
                <a:latin typeface="Calibri" panose="020F0502020204030204" pitchFamily="34" charset="0"/>
              </a:rPr>
              <a:t>Download</a:t>
            </a:r>
            <a:endParaRPr lang="cs-CZ" sz="5000" b="1" dirty="0" smtClean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7610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00650" y="908720"/>
            <a:ext cx="8460432" cy="118199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cs-CZ" sz="12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Google </a:t>
            </a:r>
            <a:r>
              <a:rPr lang="cs-CZ" sz="120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Code</a:t>
            </a:r>
            <a:endParaRPr lang="cs-CZ" sz="120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TextovéPole 5"/>
          <p:cNvSpPr txBox="1"/>
          <p:nvPr/>
        </p:nvSpPr>
        <p:spPr>
          <a:xfrm>
            <a:off x="1043608" y="2348880"/>
            <a:ext cx="687625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5000" b="1" dirty="0" err="1" smtClean="0">
                <a:latin typeface="Calibri" panose="020F0502020204030204" pitchFamily="34" charset="0"/>
              </a:rPr>
              <a:t>Subversion</a:t>
            </a:r>
            <a:endParaRPr lang="cs-CZ" sz="5000" b="1" dirty="0">
              <a:latin typeface="Calibri" panose="020F0502020204030204" pitchFamily="34" charset="0"/>
            </a:endParaRPr>
          </a:p>
        </p:txBody>
      </p:sp>
      <p:pic>
        <p:nvPicPr>
          <p:cNvPr id="3" name="Obráze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812" y="3501008"/>
            <a:ext cx="7596336" cy="2590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558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00650" y="908720"/>
            <a:ext cx="8460432" cy="118199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cs-CZ" sz="12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Google </a:t>
            </a:r>
            <a:r>
              <a:rPr lang="cs-CZ" sz="120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Code</a:t>
            </a:r>
            <a:endParaRPr lang="cs-CZ" sz="120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TextovéPole 4"/>
          <p:cNvSpPr txBox="1"/>
          <p:nvPr/>
        </p:nvSpPr>
        <p:spPr>
          <a:xfrm>
            <a:off x="0" y="2276872"/>
            <a:ext cx="846043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5000" b="1" dirty="0" smtClean="0">
                <a:latin typeface="Calibri" panose="020F0502020204030204" pitchFamily="34" charset="0"/>
              </a:rPr>
              <a:t>Google Group </a:t>
            </a:r>
            <a:r>
              <a:rPr lang="en-US" sz="5000" b="1" dirty="0" smtClean="0">
                <a:latin typeface="Calibri" panose="020F0502020204030204" pitchFamily="34" charset="0"/>
              </a:rPr>
              <a:t>&gt; Facebook</a:t>
            </a:r>
            <a:endParaRPr lang="cs-CZ" sz="5000" b="1" dirty="0" smtClean="0">
              <a:latin typeface="Calibri" panose="020F0502020204030204" pitchFamily="34" charset="0"/>
            </a:endParaRPr>
          </a:p>
        </p:txBody>
      </p:sp>
      <p:pic>
        <p:nvPicPr>
          <p:cNvPr id="3" name="Obráze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211" y="3284984"/>
            <a:ext cx="3667125" cy="2257425"/>
          </a:xfrm>
          <a:prstGeom prst="rect">
            <a:avLst/>
          </a:prstGeom>
        </p:spPr>
      </p:pic>
      <p:pic>
        <p:nvPicPr>
          <p:cNvPr id="8" name="Obrázek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160" y="3284982"/>
            <a:ext cx="3845446" cy="2903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899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00650" y="908720"/>
            <a:ext cx="8460432" cy="118199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cs-CZ" sz="12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Google </a:t>
            </a:r>
            <a:r>
              <a:rPr lang="cs-CZ" sz="120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Code</a:t>
            </a:r>
            <a:endParaRPr lang="cs-CZ" sz="120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TextovéPole 6"/>
          <p:cNvSpPr txBox="1"/>
          <p:nvPr/>
        </p:nvSpPr>
        <p:spPr>
          <a:xfrm>
            <a:off x="422710" y="2090713"/>
            <a:ext cx="846043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5000" b="1" dirty="0" smtClean="0">
                <a:latin typeface="Calibri" panose="020F0502020204030204" pitchFamily="34" charset="0"/>
              </a:rPr>
              <a:t>Wiki</a:t>
            </a:r>
          </a:p>
        </p:txBody>
      </p:sp>
      <p:pic>
        <p:nvPicPr>
          <p:cNvPr id="3" name="Obráze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833" y="2931705"/>
            <a:ext cx="5348185" cy="3742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899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kutivní">
  <a:themeElements>
    <a:clrScheme name="Exekutivní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kutivní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kutivní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iv systému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2516</TotalTime>
  <Words>245</Words>
  <Application>Microsoft Office PowerPoint</Application>
  <PresentationFormat>Předvádění na obrazovce (4:3)</PresentationFormat>
  <Paragraphs>100</Paragraphs>
  <Slides>41</Slides>
  <Notes>0</Notes>
  <HiddenSlides>0</HiddenSlides>
  <MMClips>0</MMClip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41</vt:i4>
      </vt:variant>
    </vt:vector>
  </HeadingPairs>
  <TitlesOfParts>
    <vt:vector size="42" baseType="lpstr">
      <vt:lpstr>Exekutivní</vt:lpstr>
      <vt:lpstr>PB138 Projekt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GUI</vt:lpstr>
      <vt:lpstr>GUI</vt:lpstr>
      <vt:lpstr>GUI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Zbora</dc:creator>
  <cp:lastModifiedBy>Zbora</cp:lastModifiedBy>
  <cp:revision>76</cp:revision>
  <dcterms:created xsi:type="dcterms:W3CDTF">2014-04-10T10:25:02Z</dcterms:created>
  <dcterms:modified xsi:type="dcterms:W3CDTF">2014-05-28T19:25:43Z</dcterms:modified>
</cp:coreProperties>
</file>