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35232B-A560-CA49-F8A3-EBC6C21546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9EA1E-F56D-3C3E-8EC8-8566520ABA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Jan. 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00BE4-2F71-CFCA-60BC-7F728FB539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94BC8-2B8C-BF90-927F-DC1C64D57A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4EECD1-CBD3-40D1-A252-B11D37D604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654317-3A3C-98F1-3312-31780775E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92473-3E2E-E015-8FA6-DB1BFB6351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Jan. 2017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95AB626-9B39-D07B-4EDA-0C4154AA3F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A8E7CB9-D45A-7487-27F8-E5126B946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0EA2A-459B-1597-5CA8-424A0227FE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0445B-3844-F42E-82DC-96AAB9441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1953AE-1DBB-41A2-B709-C798050D38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72007D29-7134-096C-B131-5D5C566219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A63EE3BF-9977-1D8F-B5BF-E5CC1836D5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FF6E2D38-32C4-F135-CA28-3DD29610E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8957B2-690E-4BD7-95CA-73BB913703E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173" name="Date Placeholder 4">
            <a:extLst>
              <a:ext uri="{FF2B5EF4-FFF2-40B4-BE49-F238E27FC236}">
                <a16:creationId xmlns:a16="http://schemas.microsoft.com/office/drawing/2014/main" id="{462A51EA-622D-516B-AF2A-E41E57C8C5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Jan. 2017</a:t>
            </a:r>
          </a:p>
        </p:txBody>
      </p:sp>
      <p:sp>
        <p:nvSpPr>
          <p:cNvPr id="7174" name="Footer Placeholder 5">
            <a:extLst>
              <a:ext uri="{FF2B5EF4-FFF2-40B4-BE49-F238E27FC236}">
                <a16:creationId xmlns:a16="http://schemas.microsoft.com/office/drawing/2014/main" id="{FC188550-950C-8E76-9BB2-761CF757A2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Object Oriented Development: Michael English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313C-5856-FF76-02C0-C9E23516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DEE4-9282-4E7E-BFB9-6A8592E76673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8188-8BF1-57F6-2372-CF73D394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83DAB-F508-699E-B841-85F0ED55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FE9D3-1E86-4A90-BAAA-34B7711B50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77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A1AB-BE05-59B7-150A-1AE31DCA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81535-302C-481E-A75B-865AE71D76F4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C21E2-556F-8C57-667F-D66FFE74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90BD-3B22-2128-C9C7-5C006343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0D75-DA30-47E3-946D-70BA7A5A3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4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B76B-B68A-00E8-94F8-A03B76D4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5F89-2E91-42EA-B2E0-A8586DC9B34F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2465-84BC-6165-C97C-C501FFF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68A3-388E-7D03-4C14-9858D838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3DAB1-5449-4F90-8DF4-07857B09A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89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F371-1922-3778-F736-124DB01A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850BFC-71E2-487C-9041-F730C35B98B9}" type="datetime1">
              <a:rPr lang="en-US"/>
              <a:pPr>
                <a:defRPr/>
              </a:pPr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A315-F2BC-C8A1-3F8F-269C4ACA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7049-33D6-4551-425C-F92AB78A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6191D-5460-4B03-835C-94ABDBDBD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09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FDF9E7A-E854-F0EF-3551-ACA3447E4B0C}"/>
              </a:ext>
            </a:extLst>
          </p:cNvPr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D37AD9-3F24-70B2-F2C4-4F6673F5F205}"/>
              </a:ext>
            </a:extLst>
          </p:cNvPr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8E027F-7390-3647-B9B7-D6268BB37957}"/>
              </a:ext>
            </a:extLst>
          </p:cNvPr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432B49-0A0A-9B30-A030-9A69CBF2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50DD5-7E03-47E1-831D-8135C5057E2C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F0F340A-E945-61C3-3A6C-D8F30D0D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4D30A6-76F9-A4F1-91B5-3698A203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ED9C6-C050-4D8A-B0BD-F8F0D70066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97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72B21D-BF17-68D5-4FB2-E1456AFB17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0A16D-6963-4848-8913-4BE4711EE2EE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CDB0-6CC0-3FC7-CC49-A7AA88D7F2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3578-F6AD-CC0B-89AD-F9F251417D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43C0B-F461-4CC6-B4B5-7E25B789F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27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A76E-8FA1-C065-8AFF-D2358E9A00A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7A072-554B-4934-BF23-8EF12623ED12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604CD7-36A3-DB33-A710-65FADFC548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9E7F3E-3E36-F5AF-BDCC-D1BC0D2587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6C35A-A432-49CF-9ADA-79E14F783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1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BAFA205-25FB-2B22-62B3-2194E0EB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EDFF-7CD9-4965-8DC9-452CC7299BA1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D82C588-F8AF-5AB6-387C-D3B4D40D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D6B06E-3917-8DA3-49DB-84354FBC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B075B-EEF0-49CD-8D9A-89B620AC6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1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C55B66F-1858-BD8A-1ED4-0060E28D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595C5-5FE3-40DF-99C1-C25C024F352E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BD35B1-0B11-31A5-C199-68DC75B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97C30F-A41D-552C-2FF7-095D37FA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A2E6F-B44F-4703-B4AF-8FB3B7C9B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36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37581B-A4E3-119A-9568-F7900AE2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C14E7-72BC-4B52-ACC1-984C32A68806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804684-753C-AA71-9384-3221CE08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47CF9E-9D23-8A9D-4257-51D7C598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CEDD-B21B-4CCA-92DC-A6188B5ED8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73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CD0D4E-CEE5-04EA-5DD9-505FA601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4E79-6F70-438C-819F-B5520B1FF5A0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29A6F5-EAFF-9454-06D1-7FFEEFAE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860606-353F-FECA-A33C-CA99BDF5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0EDAB-026D-4224-925E-43BCE2840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5022B-2663-FC3D-6B85-B4A9BDF4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7AA6F61-267A-BFB2-C4EB-41C50FFC5C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0381-A2DB-241D-6AEC-E3D64AB0C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52A3C76-3BEB-489D-A9A3-EFC7E16E6E9C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B83A-D28E-BF6E-981B-E44401EE7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E185-8515-1026-765E-78E5C238C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595959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15B115AD-C94C-4A44-AF81-5665EE355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F9662B-4C8E-A220-2B56-28B285D974C1}"/>
              </a:ext>
            </a:extLst>
          </p:cNvPr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48E6BE-62EB-5272-B151-1EB1B2289E54}"/>
              </a:ext>
            </a:extLst>
          </p:cNvPr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807" r:id="rId2"/>
    <p:sldLayoutId id="214748380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/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6D72EE3-1875-BF82-5E89-80DB96E1CC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426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4000"/>
              <a:t>Developing Software Solutions using an OO approach</a:t>
            </a:r>
            <a:endParaRPr lang="en-US" altLang="en-US" sz="40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D232527-5C0F-1542-7183-6641A8EE3D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Introduction to OO Design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907C2-1C5E-97F1-5C4F-896DF845E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ctr">
              <a:defRPr/>
            </a:pPr>
            <a:fld id="{447A212F-1F05-4923-9F10-4F99D4182F35}" type="datetime1">
              <a:rPr lang="en-US"/>
              <a:pPr algn="ctr">
                <a:defRPr/>
              </a:pPr>
              <a:t>12/7/2022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9EE9D-1E59-1C5F-D950-1D32313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ED05607E-5B1D-6569-A071-A2D0194D7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E0E0F6-2054-46CA-9D31-7B7D11D16B7E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65A6BE2-6852-4857-08E9-B38D36DB9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/>
              <a:t>Class Responsibilities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A5D2DD0-8C61-9BC6-F413-35709539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What responsibilities should a class have?</a:t>
            </a:r>
          </a:p>
          <a:p>
            <a:pPr eaLnBrk="1" hangingPunct="1"/>
            <a:r>
              <a:rPr lang="en-IE" altLang="en-US"/>
              <a:t>What class should have a particular responsibility?</a:t>
            </a:r>
          </a:p>
          <a:p>
            <a:pPr eaLnBrk="1" hangingPunct="1"/>
            <a:endParaRPr lang="en-IE" altLang="en-US"/>
          </a:p>
          <a:p>
            <a:pPr eaLnBrk="1" hangingPunct="1"/>
            <a:r>
              <a:rPr lang="en-IE" altLang="en-US"/>
              <a:t>Rule: Assign a responsibility to a class that has the information needed to fulfill it.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301F1-C930-6F95-1FED-F5E71F5CFD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44A0E7-BA55-403F-AA09-5C2B136545D4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5BAD6-858F-866F-FDB6-CBB3FBED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6390" name="Slide Number Placeholder 3">
            <a:extLst>
              <a:ext uri="{FF2B5EF4-FFF2-40B4-BE49-F238E27FC236}">
                <a16:creationId xmlns:a16="http://schemas.microsoft.com/office/drawing/2014/main" id="{A4DB0B45-4D25-BA37-6A12-AC79FF923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59BA6D-2DB3-4A53-908D-3810007B4B6F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7CF328D-10A4-ECBD-5FAF-42D0361CF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4000"/>
              <a:t>Towards a software solution for DiceGame problem</a:t>
            </a:r>
            <a:endParaRPr lang="en-US" altLang="en-US" sz="40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CA5299F-55F1-5644-A21A-90C2A928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Roll is a responsibility in our DiceGame</a:t>
            </a:r>
          </a:p>
          <a:p>
            <a:pPr eaLnBrk="1" hangingPunct="1"/>
            <a:endParaRPr lang="en-IE" altLang="en-US"/>
          </a:p>
          <a:p>
            <a:pPr eaLnBrk="1" hangingPunct="1"/>
            <a:r>
              <a:rPr lang="en-IE" altLang="en-US"/>
              <a:t>What class has the information needed to fulfill this responsibility?</a:t>
            </a:r>
          </a:p>
          <a:p>
            <a:pPr eaLnBrk="1" hangingPunct="1"/>
            <a:endParaRPr lang="en-IE" altLang="en-US"/>
          </a:p>
          <a:p>
            <a:pPr eaLnBrk="1" hangingPunct="1"/>
            <a:r>
              <a:rPr lang="en-IE" altLang="en-US"/>
              <a:t>How will the state of the game have changed after this responsibility has been executed?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1BB1F-8F05-947B-9815-E7DDAD61EB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0CED30-F1C6-432F-BBEF-39E2875A4739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33B63-1E7F-B278-A16B-C43534EA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7414" name="Slide Number Placeholder 3">
            <a:extLst>
              <a:ext uri="{FF2B5EF4-FFF2-40B4-BE49-F238E27FC236}">
                <a16:creationId xmlns:a16="http://schemas.microsoft.com/office/drawing/2014/main" id="{96839C5C-1791-B939-FE63-20A3E4DE8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13DD9A-0E1C-4DBE-A046-061D0A7B4763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AF97CB4-9A16-70D7-D747-EE4BE82FA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4000"/>
              <a:t>Communication between objects</a:t>
            </a:r>
            <a:endParaRPr lang="en-US" altLang="en-US" sz="40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1F8531A-6B50-DF38-B0D7-0B41EC51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Objects send messages to one another</a:t>
            </a:r>
          </a:p>
          <a:p>
            <a:pPr eaLnBrk="1" hangingPunct="1"/>
            <a:r>
              <a:rPr lang="en-IE" altLang="en-US"/>
              <a:t>These messages are implemented as methods in the objects’ classes.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DBA01-09E5-88E5-B4F3-451054E878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347A8C-CD70-4FF1-99C9-F35D98AA311D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E58C6-2B5B-582C-757B-3BFDCDD7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8438" name="Slide Number Placeholder 3">
            <a:extLst>
              <a:ext uri="{FF2B5EF4-FFF2-40B4-BE49-F238E27FC236}">
                <a16:creationId xmlns:a16="http://schemas.microsoft.com/office/drawing/2014/main" id="{E5554E67-908C-1A8D-322B-B8977FB3E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CF5EF-E6CB-40DE-8825-48B93DED3EB0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0C22FB4-2EB4-0177-608F-DAC4387DC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46075"/>
            <a:ext cx="8435975" cy="21463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4000" dirty="0"/>
              <a:t>Real-world domain &amp; inanimate objects versus software domain &amp; animate objects</a:t>
            </a:r>
            <a:endParaRPr lang="en-US" altLang="en-US" sz="4000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317879E-B5E6-E007-3FA8-D3F1FD8F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2060575"/>
            <a:ext cx="8291512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IE" altLang="en-US"/>
          </a:p>
          <a:p>
            <a:pPr eaLnBrk="1" hangingPunct="1">
              <a:lnSpc>
                <a:spcPct val="90000"/>
              </a:lnSpc>
            </a:pPr>
            <a:endParaRPr lang="en-IE" altLang="en-US"/>
          </a:p>
          <a:p>
            <a:pPr eaLnBrk="1" hangingPunct="1">
              <a:lnSpc>
                <a:spcPct val="90000"/>
              </a:lnSpc>
            </a:pPr>
            <a:r>
              <a:rPr lang="en-IE" altLang="en-US"/>
              <a:t>What are the inanimate objects in the DiceGame?</a:t>
            </a:r>
          </a:p>
          <a:p>
            <a:pPr eaLnBrk="1" hangingPunct="1">
              <a:lnSpc>
                <a:spcPct val="90000"/>
              </a:lnSpc>
            </a:pPr>
            <a:endParaRPr lang="en-IE" altLang="en-US"/>
          </a:p>
          <a:p>
            <a:pPr eaLnBrk="1" hangingPunct="1">
              <a:lnSpc>
                <a:spcPct val="90000"/>
              </a:lnSpc>
            </a:pPr>
            <a:r>
              <a:rPr lang="en-IE" altLang="en-US"/>
              <a:t>In the object-oriented software world all objects are “alive” or “animated”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/>
              <a:t>Objects take on responsibilities and do things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/>
              <a:t>Requests to do things are sent via messages.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A6614-B01F-8B9A-D6BC-75296C7E41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8A37F9-090A-4D8A-AE60-5BFD16F769F5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5C92E-B16D-3C9D-EAA8-73AC785D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9462" name="Slide Number Placeholder 3">
            <a:extLst>
              <a:ext uri="{FF2B5EF4-FFF2-40B4-BE49-F238E27FC236}">
                <a16:creationId xmlns:a16="http://schemas.microsoft.com/office/drawing/2014/main" id="{147F3756-2EF7-F95B-DE71-EA1735FF2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08193-3B31-4876-AB3D-1F4AEC82FB5E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A376638-0F98-6ED2-76AC-E55D8D1E1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/>
              <a:t>Design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87840D8-E0AC-1FAA-0F5D-E897FB44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Three tier Architecture</a:t>
            </a:r>
          </a:p>
          <a:p>
            <a:pPr lvl="1" eaLnBrk="1" hangingPunct="1"/>
            <a:r>
              <a:rPr lang="en-IE" altLang="en-US"/>
              <a:t>Interface: e.g. GUI or text based</a:t>
            </a:r>
          </a:p>
          <a:p>
            <a:pPr lvl="1" eaLnBrk="1" hangingPunct="1"/>
            <a:r>
              <a:rPr lang="en-IE" altLang="en-US"/>
              <a:t>Application Logic: the rules and tasks of the system</a:t>
            </a:r>
          </a:p>
          <a:p>
            <a:pPr lvl="1" eaLnBrk="1" hangingPunct="1"/>
            <a:r>
              <a:rPr lang="en-IE" altLang="en-US"/>
              <a:t>Storage: persistent storage e.g. database, csv files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17881-960F-CE59-152F-424CBCD6C7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B20C1C-324D-429E-9D27-1A709957794B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3923B-3DB7-9115-FD83-C2256A2D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20486" name="Slide Number Placeholder 3">
            <a:extLst>
              <a:ext uri="{FF2B5EF4-FFF2-40B4-BE49-F238E27FC236}">
                <a16:creationId xmlns:a16="http://schemas.microsoft.com/office/drawing/2014/main" id="{7B088182-F0B2-3A3E-D789-12278809F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F72D54-3534-4B51-98E0-5A94E9A754F3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6DC964-B663-6014-598A-DE234600B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/>
              <a:t>Remember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2306856-77F2-83A7-AD94-023F1173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There can be many different good designs for a system design</a:t>
            </a:r>
          </a:p>
          <a:p>
            <a:pPr eaLnBrk="1" hangingPunct="1"/>
            <a:r>
              <a:rPr lang="en-IE" altLang="en-US"/>
              <a:t>Getting a reasonably good design takes time and a number of iterations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42B5-B773-2602-E00B-9CC00CB73D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F5A242-37F3-48FD-B9B0-245E62C66F20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9CCDF-F6BD-EAF9-841D-9F491785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21510" name="Slide Number Placeholder 3">
            <a:extLst>
              <a:ext uri="{FF2B5EF4-FFF2-40B4-BE49-F238E27FC236}">
                <a16:creationId xmlns:a16="http://schemas.microsoft.com/office/drawing/2014/main" id="{16009161-D262-F9E4-8355-F575D24A7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52286-ECFE-4954-BA17-0B47724DA4C9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572EE3C-8999-136F-FFA2-B8701CAE2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/>
              <a:t>Summary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778DE0A-6C7F-C37C-A831-B233A1EA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Identify domain objects/entities. These are some of the classes in the system. In OO design all objects are ‘alive’.</a:t>
            </a:r>
          </a:p>
          <a:p>
            <a:pPr eaLnBrk="1" hangingPunct="1"/>
            <a:r>
              <a:rPr lang="en-IE" altLang="en-US"/>
              <a:t>Associations: How are the objects related?</a:t>
            </a:r>
          </a:p>
          <a:p>
            <a:pPr eaLnBrk="1" hangingPunct="1"/>
            <a:r>
              <a:rPr lang="en-IE" altLang="en-US"/>
              <a:t>Objects have responsibilities. Assign a responsibility to a class that has the information to fulfill it. 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1295C-0AEA-3673-32E5-DDD7C9919F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B7F9F6-E962-4ADF-BA7D-797331B8659E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83B9B-2125-9FD2-4285-B7C2B4EE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22534" name="Slide Number Placeholder 3">
            <a:extLst>
              <a:ext uri="{FF2B5EF4-FFF2-40B4-BE49-F238E27FC236}">
                <a16:creationId xmlns:a16="http://schemas.microsoft.com/office/drawing/2014/main" id="{376F498D-1E6F-7902-B06C-59133B3B0D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8823C7-BC99-4684-BCCC-6B1D0307956D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5BCEDC5-F782-4737-55A0-F5E248737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/>
              <a:t>Pen and paper before code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004016-93EB-4C6E-233D-88B87B4A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You should consider the overall structure/design of your solution before you write any code</a:t>
            </a:r>
          </a:p>
          <a:p>
            <a:pPr eaLnBrk="1" hangingPunct="1"/>
            <a:r>
              <a:rPr lang="en-IE" altLang="en-US"/>
              <a:t>You should try to adopt some simple principles of design (e.g. low coupling and high cohesion)</a:t>
            </a:r>
          </a:p>
          <a:p>
            <a:pPr eaLnBrk="1" hangingPunct="1"/>
            <a:r>
              <a:rPr lang="en-IE" altLang="en-US"/>
              <a:t>You should read a bit more about OO design to try to make a better solution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209B5-1840-302F-3E20-B1EA551FB9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A4F932-E4A4-413A-BBD4-3409602E87E3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EC07C-25F6-06EE-BA0E-E7A01478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8198" name="Slide Number Placeholder 3">
            <a:extLst>
              <a:ext uri="{FF2B5EF4-FFF2-40B4-BE49-F238E27FC236}">
                <a16:creationId xmlns:a16="http://schemas.microsoft.com/office/drawing/2014/main" id="{4CC9160F-A8C2-42C5-F266-F847C88CA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537172-E74C-43D8-9584-C3CF231BC6FF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C979C7D-361C-B375-0AF4-E2BDD5A3C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/>
              <a:t>Domain Familiarity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D7FD28C-A826-1BA3-EBF6-1F0758D0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Being familiar with the domain of the problem is beneficial. </a:t>
            </a:r>
          </a:p>
          <a:p>
            <a:pPr eaLnBrk="1" hangingPunct="1"/>
            <a:r>
              <a:rPr lang="en-IE" altLang="en-US" dirty="0"/>
              <a:t>Try to find out about the domain. </a:t>
            </a:r>
          </a:p>
          <a:p>
            <a:pPr eaLnBrk="1" hangingPunct="1"/>
            <a:r>
              <a:rPr lang="en-IE" altLang="en-US" dirty="0"/>
              <a:t>Identify the main concepts in the domain.</a:t>
            </a:r>
          </a:p>
          <a:p>
            <a:pPr eaLnBrk="1" hangingPunct="1"/>
            <a:r>
              <a:rPr lang="en-IE" altLang="en-US" dirty="0"/>
              <a:t>Example: Develop a software system for a Bank.</a:t>
            </a:r>
          </a:p>
          <a:p>
            <a:pPr lvl="1" eaLnBrk="1" hangingPunct="1"/>
            <a:r>
              <a:rPr lang="en-IE" altLang="en-US" dirty="0"/>
              <a:t>Bank accounts, interest rates, loans, credit/debit, money transfer, business banking etc.. etc…</a:t>
            </a: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DB98-7B86-393A-B14A-F5434F814B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F5DB19-0851-42D8-BCD0-321AEA81C848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D8FE2-2623-B7EB-FC85-80F72FC9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34855EA7-1617-C254-3750-7DADD1893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733945-36F4-45C0-9C72-B8C634520E03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B39B780-FCD3-F2C6-8F80-FD62BA3CB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/>
              <a:t>Real-world example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9D7695A-2B88-4298-15B7-89C59D1B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Consider a game where a player rolls two dice.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E" altLang="en-US" dirty="0"/>
          </a:p>
          <a:p>
            <a:pPr eaLnBrk="1" hangingPunct="1">
              <a:defRPr/>
            </a:pPr>
            <a:endParaRPr lang="en-IE" altLang="en-US" dirty="0"/>
          </a:p>
          <a:p>
            <a:pPr eaLnBrk="1" hangingPunct="1">
              <a:defRPr/>
            </a:pPr>
            <a:endParaRPr lang="en-IE" altLang="en-US" dirty="0"/>
          </a:p>
          <a:p>
            <a:pPr eaLnBrk="1" hangingPunct="1">
              <a:defRPr/>
            </a:pPr>
            <a:r>
              <a:rPr lang="en-IE" altLang="en-US" dirty="0"/>
              <a:t>If the sum of the dice face value is even the player wins.</a:t>
            </a:r>
          </a:p>
          <a:p>
            <a:pPr eaLnBrk="1" hangingPunct="1">
              <a:defRPr/>
            </a:pPr>
            <a:r>
              <a:rPr lang="en-IE" altLang="en-US" dirty="0"/>
              <a:t>What are the concepts/entities/things in this example?</a:t>
            </a:r>
          </a:p>
          <a:p>
            <a:pPr eaLnBrk="1" hangingPunct="1">
              <a:defRPr/>
            </a:pPr>
            <a:r>
              <a:rPr lang="en-IE" altLang="en-US" dirty="0"/>
              <a:t>How are they related/associated?</a:t>
            </a: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6521F-9971-C2B0-643D-74E5A6FB46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236242-4CB7-45B8-AD12-0F0A5527782E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BF991-FF5D-2DCC-7253-A346E43C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0246" name="Slide Number Placeholder 3">
            <a:extLst>
              <a:ext uri="{FF2B5EF4-FFF2-40B4-BE49-F238E27FC236}">
                <a16:creationId xmlns:a16="http://schemas.microsoft.com/office/drawing/2014/main" id="{DBAD26B2-E9D5-C631-9970-8A2A8C74F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8F15CA-C0AB-4A1A-A7AE-202C84F9D743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595959"/>
              </a:solidFill>
            </a:endParaRPr>
          </a:p>
        </p:txBody>
      </p:sp>
      <p:pic>
        <p:nvPicPr>
          <p:cNvPr id="10247" name="Picture 2" descr="See the source image">
            <a:extLst>
              <a:ext uri="{FF2B5EF4-FFF2-40B4-BE49-F238E27FC236}">
                <a16:creationId xmlns:a16="http://schemas.microsoft.com/office/drawing/2014/main" id="{5754C8B1-58D8-789F-0950-A2D8E73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14843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C44FC6A-4C84-8721-FD23-376B52A7A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4000"/>
              <a:t>Real-world: DiceGame concepts and associations</a:t>
            </a:r>
            <a:endParaRPr lang="en-US" altLang="en-US" sz="4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6AFA06-B336-A3B0-3EC7-815E10D3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Concepts: Dice, Game(DiceGame), Player</a:t>
            </a:r>
          </a:p>
          <a:p>
            <a:pPr eaLnBrk="1" hangingPunct="1"/>
            <a:r>
              <a:rPr lang="en-IE" altLang="en-US"/>
              <a:t>Associations (</a:t>
            </a:r>
            <a:r>
              <a:rPr lang="en-IE" altLang="en-US" i="1"/>
              <a:t>in italics</a:t>
            </a:r>
            <a:r>
              <a:rPr lang="en-IE" altLang="en-US"/>
              <a:t>)</a:t>
            </a:r>
          </a:p>
          <a:p>
            <a:pPr lvl="1" eaLnBrk="1" hangingPunct="1"/>
            <a:r>
              <a:rPr lang="en-IE" altLang="en-US"/>
              <a:t>Player </a:t>
            </a:r>
            <a:r>
              <a:rPr lang="en-IE" altLang="en-US" i="1"/>
              <a:t>rolls</a:t>
            </a:r>
            <a:r>
              <a:rPr lang="en-IE" altLang="en-US"/>
              <a:t> 2 Dice</a:t>
            </a:r>
          </a:p>
          <a:p>
            <a:pPr lvl="1" eaLnBrk="1" hangingPunct="1"/>
            <a:r>
              <a:rPr lang="en-IE" altLang="en-US"/>
              <a:t>Player </a:t>
            </a:r>
            <a:r>
              <a:rPr lang="en-IE" altLang="en-US" i="1"/>
              <a:t>plays</a:t>
            </a:r>
            <a:r>
              <a:rPr lang="en-IE" altLang="en-US"/>
              <a:t> DiceGame</a:t>
            </a:r>
          </a:p>
          <a:p>
            <a:pPr lvl="1" eaLnBrk="1" hangingPunct="1"/>
            <a:r>
              <a:rPr lang="en-IE" altLang="en-US"/>
              <a:t>DiceGame </a:t>
            </a:r>
            <a:r>
              <a:rPr lang="en-IE" altLang="en-US" i="1"/>
              <a:t>has/includes</a:t>
            </a:r>
            <a:r>
              <a:rPr lang="en-IE" altLang="en-US"/>
              <a:t> 2 Dice</a:t>
            </a:r>
          </a:p>
          <a:p>
            <a:pPr lvl="1" eaLnBrk="1" hangingPunct="1"/>
            <a:endParaRPr lang="en-IE" altLang="en-US"/>
          </a:p>
          <a:p>
            <a:pPr eaLnBrk="1" hangingPunct="1"/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CE250-62E2-3492-E536-E20CC91500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35C9C3-2C34-4C59-9FB8-302D90387B75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0E15D-3D1C-A7CB-953D-8CCB6D54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1270" name="Slide Number Placeholder 3">
            <a:extLst>
              <a:ext uri="{FF2B5EF4-FFF2-40B4-BE49-F238E27FC236}">
                <a16:creationId xmlns:a16="http://schemas.microsoft.com/office/drawing/2014/main" id="{3FE9602C-4904-C5E1-A79F-F9DBF99A2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48D84-CFBE-46B2-8FD3-8D9A267211E2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06328B2-5840-002D-88AD-3493DF619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4000"/>
              <a:t>Towards a software solution for DiceGame problem</a:t>
            </a:r>
            <a:endParaRPr lang="en-US" altLang="en-US" sz="40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6A64329-9C0F-FBEE-D0A9-484A506C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What are the classes?</a:t>
            </a:r>
          </a:p>
          <a:p>
            <a:pPr lvl="1" eaLnBrk="1" hangingPunct="1"/>
            <a:r>
              <a:rPr lang="en-IE" altLang="en-US"/>
              <a:t>Some of them will come from the domain (i.e. the concepts)</a:t>
            </a:r>
          </a:p>
          <a:p>
            <a:pPr lvl="1" eaLnBrk="1" hangingPunct="1"/>
            <a:r>
              <a:rPr lang="en-IE" altLang="en-US"/>
              <a:t>Others will be purely related to the software domain:</a:t>
            </a:r>
          </a:p>
          <a:p>
            <a:pPr lvl="2" eaLnBrk="1" hangingPunct="1"/>
            <a:r>
              <a:rPr lang="en-IE" altLang="en-US"/>
              <a:t>Error checking, user-interface, database access etc..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55C-9861-7378-1CC3-901D17C803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21137F-2BAA-4B70-972D-641FA1A2E4DC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9002F-54B3-7A7B-A98B-8937934D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2294" name="Slide Number Placeholder 3">
            <a:extLst>
              <a:ext uri="{FF2B5EF4-FFF2-40B4-BE49-F238E27FC236}">
                <a16:creationId xmlns:a16="http://schemas.microsoft.com/office/drawing/2014/main" id="{A811A8D6-11CA-7651-9DA0-8A511BF83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C57132-6528-42DE-BDD5-8E574070F5A7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75B1F27-3491-2A0B-47EF-26200BC9A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4000"/>
              <a:t>Towards a software solution for DiceGame problem</a:t>
            </a:r>
            <a:endParaRPr lang="en-US" altLang="en-US" sz="40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ADD2E69-168F-8906-D7E2-989981E6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What are the classes from the domain?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0E801-0D6B-C8EF-4ED5-6C9F94C285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AA760B-53C5-4310-A10E-3B42AAE065D9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BCCA2-FE47-35F5-0C98-92A80C29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3318" name="Slide Number Placeholder 3">
            <a:extLst>
              <a:ext uri="{FF2B5EF4-FFF2-40B4-BE49-F238E27FC236}">
                <a16:creationId xmlns:a16="http://schemas.microsoft.com/office/drawing/2014/main" id="{38A502B5-0589-8C17-93C8-A1D3CDB01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716AF0-AA69-46F0-B6B9-FF83A403A618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22C8C5-8302-8BA8-35FF-D9B037D60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 sz="4000"/>
              <a:t>Towards a software solution for DiceGame problem</a:t>
            </a:r>
            <a:endParaRPr lang="en-US" altLang="en-US" sz="40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2D2A3FC-3686-97E7-F51F-56FF1CF6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What are the classes from the domain?</a:t>
            </a:r>
          </a:p>
          <a:p>
            <a:pPr lvl="1" eaLnBrk="1" hangingPunct="1"/>
            <a:r>
              <a:rPr lang="en-IE" altLang="en-US"/>
              <a:t>DiceGame</a:t>
            </a:r>
          </a:p>
          <a:p>
            <a:pPr lvl="1" eaLnBrk="1" hangingPunct="1"/>
            <a:r>
              <a:rPr lang="en-IE" altLang="en-US"/>
              <a:t>Player</a:t>
            </a:r>
          </a:p>
          <a:p>
            <a:pPr lvl="1" eaLnBrk="1" hangingPunct="1"/>
            <a:r>
              <a:rPr lang="en-IE" altLang="en-US"/>
              <a:t>Dice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89608-226D-77E5-B1C8-34D0BD254B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B30F34-28DD-419C-8A74-9F61871853D4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F9C02-A17B-ED61-725C-D203E88D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4342" name="Slide Number Placeholder 3">
            <a:extLst>
              <a:ext uri="{FF2B5EF4-FFF2-40B4-BE49-F238E27FC236}">
                <a16:creationId xmlns:a16="http://schemas.microsoft.com/office/drawing/2014/main" id="{28FC9D06-DB7B-83E3-04AA-357B9D230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97618F-B309-4A3C-B9E5-754242C944F6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03D95C4-2805-9105-2F95-A201175DF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altLang="en-US"/>
              <a:t>Class Responsibilities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D177948-37D9-6C32-8B7D-72B998CB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/>
              <a:t>What are responsibilities?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/>
              <a:t>“The obligations of an object in terms of its behaviour”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/>
              <a:t>Doing responsibilities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IE" altLang="en-US" sz="1800"/>
              <a:t>Creating an object, doing a calculation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IE" altLang="en-US" sz="1800"/>
              <a:t>Initiating an action in other objects</a:t>
            </a:r>
          </a:p>
          <a:p>
            <a:pPr lvl="2" eaLnBrk="1" hangingPunct="1">
              <a:lnSpc>
                <a:spcPct val="90000"/>
              </a:lnSpc>
            </a:pPr>
            <a:r>
              <a:rPr lang="en-IE" altLang="en-US" sz="1800"/>
              <a:t>Controlling and co-ordinating activities in other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IE" altLang="en-US" sz="2000"/>
              <a:t>Knowing responsibilities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IE" altLang="en-US" sz="1800"/>
              <a:t>About private encapsulated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IE" altLang="en-US" sz="1800"/>
              <a:t>About related objects</a:t>
            </a:r>
          </a:p>
          <a:p>
            <a:pPr lvl="2" eaLnBrk="1" hangingPunct="1">
              <a:lnSpc>
                <a:spcPct val="90000"/>
              </a:lnSpc>
            </a:pPr>
            <a:r>
              <a:rPr lang="en-IE" altLang="en-US" sz="1800"/>
              <a:t>About things it can derive or calculate</a:t>
            </a:r>
          </a:p>
          <a:p>
            <a:pPr lvl="2" eaLnBrk="1" hangingPunct="1">
              <a:lnSpc>
                <a:spcPct val="90000"/>
              </a:lnSpc>
            </a:pPr>
            <a:endParaRPr lang="en-IE" altLang="en-US" sz="1800"/>
          </a:p>
          <a:p>
            <a:pPr lvl="1" eaLnBrk="1" hangingPunct="1">
              <a:lnSpc>
                <a:spcPct val="90000"/>
              </a:lnSpc>
            </a:pPr>
            <a:r>
              <a:rPr lang="en-IE" altLang="en-US" sz="2000"/>
              <a:t>See “Applying UML and Patterns” by Craig Larman for more info. This is a more advanced text but an interesting read…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7C00B-61D2-AEC4-F3EC-3B15B22EC1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C647E9-6B27-4DD9-8BAC-3046258D7B87}" type="datetime1">
              <a:rPr lang="en-US"/>
              <a:pPr>
                <a:defRPr/>
              </a:pPr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9B9A1-24E0-9CF9-AFA9-B424BA44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 Oriented Development: Michael English</a:t>
            </a:r>
            <a:endParaRPr lang="en-US"/>
          </a:p>
        </p:txBody>
      </p:sp>
      <p:sp>
        <p:nvSpPr>
          <p:cNvPr id="15366" name="Slide Number Placeholder 3">
            <a:extLst>
              <a:ext uri="{FF2B5EF4-FFF2-40B4-BE49-F238E27FC236}">
                <a16:creationId xmlns:a16="http://schemas.microsoft.com/office/drawing/2014/main" id="{E2186987-30CC-8EC0-4F99-853CE923A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84E200-5D88-453B-8354-CBE175777491}" type="slidenum">
              <a:rPr lang="en-US" altLang="en-US" sz="1200" smtClean="0">
                <a:solidFill>
                  <a:srgbClr val="59595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2185</TotalTime>
  <Words>765</Words>
  <Application>Microsoft Office PowerPoint</Application>
  <PresentationFormat>On-screen Show (4:3)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Palatino Linotype</vt:lpstr>
      <vt:lpstr>Century Gothic</vt:lpstr>
      <vt:lpstr>Courier New</vt:lpstr>
      <vt:lpstr>Calibri</vt:lpstr>
      <vt:lpstr>Executive</vt:lpstr>
      <vt:lpstr>Developing Software Solutions using an OO approach</vt:lpstr>
      <vt:lpstr>Pen and paper before code</vt:lpstr>
      <vt:lpstr>Domain Familiarity</vt:lpstr>
      <vt:lpstr>Real-world example</vt:lpstr>
      <vt:lpstr>Real-world: DiceGame concepts and associations</vt:lpstr>
      <vt:lpstr>Towards a software solution for DiceGame problem</vt:lpstr>
      <vt:lpstr>Towards a software solution for DiceGame problem</vt:lpstr>
      <vt:lpstr>Towards a software solution for DiceGame problem</vt:lpstr>
      <vt:lpstr>Class Responsibilities</vt:lpstr>
      <vt:lpstr>Class Responsibilities</vt:lpstr>
      <vt:lpstr>Towards a software solution for DiceGame problem</vt:lpstr>
      <vt:lpstr>Communication between objects</vt:lpstr>
      <vt:lpstr>Real-world domain &amp; inanimate objects versus software domain &amp; animate objects</vt:lpstr>
      <vt:lpstr>Design</vt:lpstr>
      <vt:lpstr>Remember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Software Solutions using an OO approach</dc:title>
  <dc:creator>bearla</dc:creator>
  <cp:lastModifiedBy>Michael.English</cp:lastModifiedBy>
  <cp:revision>19</cp:revision>
  <dcterms:created xsi:type="dcterms:W3CDTF">2011-10-07T10:10:13Z</dcterms:created>
  <dcterms:modified xsi:type="dcterms:W3CDTF">2022-12-08T07:57:19Z</dcterms:modified>
</cp:coreProperties>
</file>