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81" r:id="rId3"/>
    <p:sldId id="261" r:id="rId4"/>
    <p:sldId id="263" r:id="rId5"/>
    <p:sldId id="266" r:id="rId6"/>
    <p:sldId id="267" r:id="rId7"/>
    <p:sldId id="269" r:id="rId8"/>
    <p:sldId id="270" r:id="rId9"/>
    <p:sldId id="273" r:id="rId10"/>
    <p:sldId id="275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B0F0"/>
    <a:srgbClr val="2C70AE"/>
    <a:srgbClr val="8FD152"/>
    <a:srgbClr val="002060"/>
    <a:srgbClr val="FFFFFF"/>
    <a:srgbClr val="225686"/>
    <a:srgbClr val="143350"/>
    <a:srgbClr val="255F93"/>
    <a:srgbClr val="20E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51B43-0DCC-46AA-8372-680DDDD3886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D045D-16F5-4393-A170-AEE4F9122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4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3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7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1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5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1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07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9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1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13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7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3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4512-798E-4AED-9D54-8770414CA29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D7141-2036-48B1-B783-C4BC4FF1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851" y="2665927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rgbClr val="2C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6600" b="1" dirty="0">
              <a:solidFill>
                <a:srgbClr val="2C70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88679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01558" y="1106280"/>
            <a:ext cx="2318197" cy="553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14437" y="1964769"/>
            <a:ext cx="2318197" cy="553791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27316" y="2823258"/>
            <a:ext cx="2318197" cy="553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14437" y="3681747"/>
            <a:ext cx="2318197" cy="553791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27316" y="4540236"/>
            <a:ext cx="2318197" cy="553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29715" y="5398725"/>
            <a:ext cx="2315798" cy="553791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3764" y="1198509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、绪论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33764" y="2056998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、概念数据模型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33764" y="2901304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、逻辑数据模型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33764" y="3738071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、物理数据模型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33764" y="463246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、数据规范化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33764" y="5490954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、数据反规范化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1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7144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直角三角形 2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5163" y="67660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 </a:t>
            </a:r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数据反规范化之做法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8129" y="429372"/>
            <a:ext cx="878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8FD152"/>
                </a:solidFill>
              </a:rPr>
              <a:t>solution</a:t>
            </a:r>
            <a:endParaRPr lang="zh-CN" altLang="en-US" sz="1600" b="1" dirty="0">
              <a:solidFill>
                <a:srgbClr val="8FD152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7354" y="1238071"/>
            <a:ext cx="3274102" cy="3252928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93084" y="1644923"/>
            <a:ext cx="2691843" cy="2743200"/>
          </a:xfrm>
          <a:prstGeom prst="ellipse">
            <a:avLst/>
          </a:prstGeom>
          <a:noFill/>
          <a:ln w="88900"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273901" y="4566352"/>
            <a:ext cx="2121118" cy="2080091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283249" y="1228453"/>
            <a:ext cx="280219" cy="295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283248" y="2331880"/>
            <a:ext cx="280219" cy="295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996434" y="5411636"/>
            <a:ext cx="280219" cy="295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698473" y="1200017"/>
            <a:ext cx="4129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增加冗余列。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增加因经常访问，需要频繁连接其他表中的属性列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如：经常姓名查询员工工资，工资表加上员工姓名。</a:t>
            </a:r>
            <a:endParaRPr lang="zh-CN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69941" y="2282770"/>
            <a:ext cx="4129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增加派生列。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增加因经常访问，需要频繁连接其他表中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计算结果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发工资、所得税、实发工资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至员工工资表。</a:t>
            </a:r>
          </a:p>
          <a:p>
            <a:pPr algn="just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76653" y="4676573"/>
            <a:ext cx="66127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数据量过大，加快查询速度。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水平分片 将经常访问的行放在一个表中，其他的放在另个表中。如：经常访问的当月工资。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垂直分片，将表中主键与频繁访问的列放到一个表里，另将主键和不经常访问的列放到另一个表里。如：员工表中不太访问的籍贯、出生日期等。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混合分片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8129" y="2456058"/>
            <a:ext cx="2682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TEXT HERE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63207" y="3010435"/>
            <a:ext cx="22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TEXT HERE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68108" y="5359572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TEXT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直角三角形 25"/>
          <p:cNvSpPr/>
          <p:nvPr/>
        </p:nvSpPr>
        <p:spPr>
          <a:xfrm rot="10800000">
            <a:off x="10426349" y="18554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60252" y="170827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60252" y="35935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3218" y="54787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0891" y="4459123"/>
            <a:ext cx="1592894" cy="1562084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64314" y="4936374"/>
            <a:ext cx="149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TEXT FOUR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59828" y="3267933"/>
            <a:ext cx="4129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重新组表。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经常将多个表连接，查询其中某几列，可将这些列重新组成一个表减少连接。</a:t>
            </a:r>
          </a:p>
          <a:p>
            <a:pPr algn="just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如：经常发员工工资，将员工表和工资表中姓名、应发工资、实发工资、所得税等构成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Pay_table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283249" y="3537455"/>
            <a:ext cx="280219" cy="295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554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直角三角形 2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8129" y="5576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0 </a:t>
            </a:r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绪论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264238" y="1223493"/>
            <a:ext cx="1663522" cy="540913"/>
          </a:xfrm>
          <a:prstGeom prst="round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004552" y="2331076"/>
            <a:ext cx="1661375" cy="489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692569" y="2330302"/>
            <a:ext cx="2113903" cy="489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594586" y="2331074"/>
            <a:ext cx="1661375" cy="489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389603" y="2331073"/>
            <a:ext cx="1661375" cy="489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901521" y="3412901"/>
            <a:ext cx="489397" cy="18416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561953" y="3425780"/>
            <a:ext cx="489397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209506" y="3425779"/>
            <a:ext cx="489397" cy="18288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472383" y="3404411"/>
            <a:ext cx="489397" cy="18416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135330" y="3412901"/>
            <a:ext cx="489397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782883" y="3402165"/>
            <a:ext cx="489397" cy="18288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549506" y="3425779"/>
            <a:ext cx="489397" cy="18416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209938" y="3438658"/>
            <a:ext cx="489397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857491" y="3438657"/>
            <a:ext cx="489397" cy="18288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8759011" y="3412901"/>
            <a:ext cx="489397" cy="18416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421794" y="3412901"/>
            <a:ext cx="489397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045714" y="3400748"/>
            <a:ext cx="489397" cy="18288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1854558" y="1764406"/>
            <a:ext cx="4250028" cy="4250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3" idx="2"/>
          </p:cNvCxnSpPr>
          <p:nvPr/>
        </p:nvCxnSpPr>
        <p:spPr>
          <a:xfrm flipH="1">
            <a:off x="4662152" y="1764406"/>
            <a:ext cx="1433847" cy="4453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104586" y="1764406"/>
            <a:ext cx="1365160" cy="4453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104586" y="1764406"/>
            <a:ext cx="4134118" cy="4250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120461" y="2820473"/>
            <a:ext cx="689021" cy="4759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790894" y="2788399"/>
            <a:ext cx="675458" cy="521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1809481" y="2820473"/>
            <a:ext cx="1" cy="489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3961780" y="2830543"/>
            <a:ext cx="689021" cy="4759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632213" y="2798469"/>
            <a:ext cx="675458" cy="521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4650800" y="2830543"/>
            <a:ext cx="1" cy="489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6756797" y="2830543"/>
            <a:ext cx="689021" cy="4759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427230" y="2798469"/>
            <a:ext cx="675458" cy="521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7445817" y="2830543"/>
            <a:ext cx="1" cy="489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9568271" y="2844987"/>
            <a:ext cx="689021" cy="4759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0238704" y="2812913"/>
            <a:ext cx="675458" cy="521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10257291" y="2844987"/>
            <a:ext cx="1" cy="489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284526" y="237483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2C70AE"/>
                </a:solidFill>
              </a:rPr>
              <a:t>数据库</a:t>
            </a:r>
            <a:endParaRPr lang="zh-CN" altLang="en-US" sz="2000" b="1" dirty="0">
              <a:solidFill>
                <a:srgbClr val="2C70AE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461547" y="1271553"/>
            <a:ext cx="121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基本概念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692569" y="2429494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2C70AE"/>
                </a:solidFill>
              </a:rPr>
              <a:t>数据库管理系统</a:t>
            </a:r>
            <a:endParaRPr lang="zh-CN" altLang="en-US" sz="2000" b="1" dirty="0">
              <a:solidFill>
                <a:srgbClr val="2C70AE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80317" y="238642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2C70AE"/>
                </a:solidFill>
              </a:rPr>
              <a:t>数据库系统</a:t>
            </a:r>
            <a:endParaRPr lang="zh-CN" altLang="en-US" sz="2000" b="1" dirty="0">
              <a:solidFill>
                <a:srgbClr val="2C70AE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501162" y="235393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2C70AE"/>
                </a:solidFill>
              </a:rPr>
              <a:t>数据库设计</a:t>
            </a:r>
            <a:endParaRPr lang="zh-CN" altLang="en-US" sz="2000" b="1" dirty="0">
              <a:solidFill>
                <a:srgbClr val="2C70AE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442662" y="5496736"/>
            <a:ext cx="80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09819" y="3785810"/>
            <a:ext cx="461665" cy="547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rgbClr val="2C70AE"/>
                </a:solidFill>
              </a:rPr>
              <a:t>组织</a:t>
            </a:r>
            <a:endParaRPr lang="zh-CN" altLang="en-US" b="1" dirty="0">
              <a:solidFill>
                <a:srgbClr val="2C70AE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561953" y="3788290"/>
            <a:ext cx="461665" cy="547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rgbClr val="2C70AE"/>
                </a:solidFill>
              </a:rPr>
              <a:t>管理</a:t>
            </a:r>
            <a:endParaRPr lang="zh-CN" altLang="en-US" b="1" dirty="0">
              <a:solidFill>
                <a:srgbClr val="2C70AE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230364" y="3785810"/>
            <a:ext cx="461665" cy="10028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rgbClr val="2C70AE"/>
                </a:solidFill>
              </a:rPr>
              <a:t>存储数据</a:t>
            </a:r>
            <a:endParaRPr lang="zh-CN" altLang="en-US" b="1" dirty="0">
              <a:solidFill>
                <a:srgbClr val="2C70AE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507784" y="3770966"/>
            <a:ext cx="553998" cy="8710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b="1" dirty="0">
                <a:solidFill>
                  <a:srgbClr val="2C70AE"/>
                </a:solidFill>
              </a:rPr>
              <a:t>oracle</a:t>
            </a:r>
            <a:endParaRPr lang="zh-CN" altLang="en-US" sz="2400" b="1" dirty="0">
              <a:solidFill>
                <a:srgbClr val="2C70AE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156031" y="3742634"/>
            <a:ext cx="492443" cy="8457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2C70AE"/>
                </a:solidFill>
              </a:rPr>
              <a:t>MySQL</a:t>
            </a:r>
            <a:endParaRPr lang="zh-CN" altLang="en-US" sz="2000" b="1" dirty="0">
              <a:solidFill>
                <a:srgbClr val="2C70AE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556333" y="3540274"/>
            <a:ext cx="461665" cy="16857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rgbClr val="2C70AE"/>
                </a:solidFill>
              </a:rPr>
              <a:t>数据库管理系统</a:t>
            </a:r>
            <a:endParaRPr lang="zh-CN" altLang="en-US" b="1" dirty="0">
              <a:solidFill>
                <a:srgbClr val="2C70AE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206785" y="3557171"/>
            <a:ext cx="461665" cy="7752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rgbClr val="2C70AE"/>
                </a:solidFill>
              </a:rPr>
              <a:t>数据库</a:t>
            </a:r>
            <a:endParaRPr lang="zh-CN" altLang="en-US" b="1" dirty="0">
              <a:solidFill>
                <a:srgbClr val="2C70AE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876490" y="3490335"/>
            <a:ext cx="461665" cy="12304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rgbClr val="2C70AE"/>
                </a:solidFill>
              </a:rPr>
              <a:t>数据管理员</a:t>
            </a:r>
            <a:endParaRPr lang="zh-CN" altLang="en-US" b="1" dirty="0">
              <a:solidFill>
                <a:srgbClr val="2C70AE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758705" y="3715384"/>
            <a:ext cx="461665" cy="10028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rgbClr val="2C70AE"/>
                </a:solidFill>
              </a:rPr>
              <a:t>需求分析</a:t>
            </a:r>
            <a:endParaRPr lang="zh-CN" altLang="en-US" b="1" dirty="0">
              <a:solidFill>
                <a:srgbClr val="2C70AE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419443" y="3726967"/>
            <a:ext cx="461665" cy="10028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rgbClr val="2C70AE"/>
                </a:solidFill>
              </a:rPr>
              <a:t>结构设计</a:t>
            </a:r>
            <a:endParaRPr lang="zh-CN" altLang="en-US" b="1" dirty="0">
              <a:solidFill>
                <a:srgbClr val="2C70AE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032831" y="3740494"/>
            <a:ext cx="461665" cy="547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rgbClr val="2C70AE"/>
                </a:solidFill>
              </a:rPr>
              <a:t>实施</a:t>
            </a:r>
            <a:endParaRPr lang="zh-CN" altLang="en-US" b="1" dirty="0">
              <a:solidFill>
                <a:srgbClr val="2C70AE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58128" y="459061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8FD152"/>
                </a:solidFill>
                <a:latin typeface="arial" panose="020B0604020202020204" pitchFamily="34" charset="0"/>
              </a:rPr>
              <a:t>数据库基本概念</a:t>
            </a:r>
            <a:endParaRPr lang="zh-CN" altLang="en-US" sz="1600" dirty="0">
              <a:solidFill>
                <a:srgbClr val="8FD152"/>
              </a:solidFill>
              <a:latin typeface="arial" panose="020B060402020202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850372" y="5538796"/>
            <a:ext cx="179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软件管理系统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796321" y="3713483"/>
            <a:ext cx="492443" cy="136678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2C70AE"/>
                </a:solidFill>
              </a:rPr>
              <a:t>SQL</a:t>
            </a:r>
            <a:r>
              <a:rPr lang="zh-CN" altLang="en-US" sz="2000" b="1" dirty="0">
                <a:solidFill>
                  <a:srgbClr val="2C70AE"/>
                </a:solidFill>
              </a:rPr>
              <a:t> </a:t>
            </a:r>
            <a:r>
              <a:rPr lang="en-US" altLang="zh-CN" sz="2000" b="1" dirty="0" smtClean="0">
                <a:solidFill>
                  <a:srgbClr val="2C70AE"/>
                </a:solidFill>
              </a:rPr>
              <a:t>SERVER</a:t>
            </a:r>
          </a:p>
        </p:txBody>
      </p:sp>
      <p:sp>
        <p:nvSpPr>
          <p:cNvPr id="91" name="圆角矩形 90"/>
          <p:cNvSpPr/>
          <p:nvPr/>
        </p:nvSpPr>
        <p:spPr>
          <a:xfrm>
            <a:off x="5500445" y="3402164"/>
            <a:ext cx="489397" cy="18288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506590" y="3750823"/>
            <a:ext cx="553998" cy="9371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2C70AE"/>
                </a:solidFill>
              </a:rPr>
              <a:t>Access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6366386" y="5538796"/>
            <a:ext cx="230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为用户提供数据服务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329678" y="5503079"/>
            <a:ext cx="2302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设计最优模式、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建立数据库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从现实到数据库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10688454" y="3369806"/>
            <a:ext cx="489397" cy="18288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10654392" y="3736620"/>
            <a:ext cx="461665" cy="547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rgbClr val="2C70AE"/>
                </a:solidFill>
              </a:rPr>
              <a:t>运行</a:t>
            </a:r>
            <a:endParaRPr lang="zh-CN" altLang="en-US" b="1" dirty="0">
              <a:solidFill>
                <a:srgbClr val="2C70AE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11332388" y="3369805"/>
            <a:ext cx="489397" cy="18288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1336005" y="3726967"/>
            <a:ext cx="461665" cy="547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>
                <a:solidFill>
                  <a:srgbClr val="2C70AE"/>
                </a:solidFill>
              </a:rPr>
              <a:t>维护</a:t>
            </a:r>
          </a:p>
        </p:txBody>
      </p:sp>
      <p:cxnSp>
        <p:nvCxnSpPr>
          <p:cNvPr id="99" name="直接连接符 98"/>
          <p:cNvCxnSpPr/>
          <p:nvPr/>
        </p:nvCxnSpPr>
        <p:spPr>
          <a:xfrm>
            <a:off x="10424084" y="2850501"/>
            <a:ext cx="1116972" cy="5243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>
            <a:off x="9156652" y="2844987"/>
            <a:ext cx="945236" cy="4605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7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0</a:t>
            </a:r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、绪论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827" y="417156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0" i="0" dirty="0" smtClean="0">
                <a:solidFill>
                  <a:srgbClr val="8FD152"/>
                </a:solidFill>
                <a:effectLst/>
                <a:latin typeface="arial" panose="020B0604020202020204" pitchFamily="34" charset="0"/>
              </a:rPr>
              <a:t>数据库基本概念</a:t>
            </a:r>
            <a:endParaRPr lang="zh-CN" altLang="en-US" sz="1600" dirty="0">
              <a:solidFill>
                <a:srgbClr val="8FD15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872198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790162" y="1485751"/>
            <a:ext cx="10331360" cy="50208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790163" y="2694930"/>
            <a:ext cx="2588654" cy="2571190"/>
          </a:xfrm>
          <a:prstGeom prst="ellipse">
            <a:avLst/>
          </a:prstGeom>
          <a:solidFill>
            <a:srgbClr val="2256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632101" y="2697541"/>
            <a:ext cx="2580068" cy="2565968"/>
          </a:xfrm>
          <a:prstGeom prst="ellipse">
            <a:avLst/>
          </a:prstGeom>
          <a:solidFill>
            <a:srgbClr val="2256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467122" y="2694931"/>
            <a:ext cx="2585316" cy="2571188"/>
          </a:xfrm>
          <a:prstGeom prst="ellipse">
            <a:avLst/>
          </a:prstGeom>
          <a:solidFill>
            <a:srgbClr val="2256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8040" y="1418557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数据库及其应用的性能和调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都是建立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在良好的数据库设计的基础上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74081" y="304094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60926" y="305507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99323" y="30358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94929" y="358181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外模式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94929" y="400863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概念模式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94929" y="440157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内模式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12003" y="3594941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12002" y="399617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812003" y="440285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数据约束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662465" y="358181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概念数据模型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662465" y="397888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逻辑数据模型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54581" y="4401571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物理数据模型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88418" y="5612133"/>
            <a:ext cx="173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三级模式结构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719180" y="5612133"/>
            <a:ext cx="218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数据特征的抽象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67122" y="5602718"/>
            <a:ext cx="218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按应用来划分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0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58129" y="55768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r>
              <a:rPr lang="en-US" altLang="zh-CN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概念数据模型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872198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60252" y="2950699"/>
            <a:ext cx="1925440" cy="1828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685822" y="1188642"/>
            <a:ext cx="1584101" cy="16062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26357" y="3061960"/>
            <a:ext cx="1584101" cy="16062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24459" y="4995939"/>
            <a:ext cx="1584101" cy="16062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2163273" y="2577701"/>
            <a:ext cx="496293" cy="4962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390182" y="3865098"/>
            <a:ext cx="88105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073969" y="4759321"/>
            <a:ext cx="585597" cy="58559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230047" y="1637837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2C70AE"/>
                </a:solidFill>
              </a:rPr>
              <a:t>A</a:t>
            </a:r>
            <a:endParaRPr lang="zh-CN" altLang="en-US" sz="4000" b="1" dirty="0">
              <a:solidFill>
                <a:srgbClr val="2C70AE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73467" y="5445134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2C70AE"/>
                </a:solidFill>
              </a:rPr>
              <a:t>C</a:t>
            </a:r>
            <a:endParaRPr lang="zh-CN" altLang="en-US" sz="4000" b="1" dirty="0">
              <a:solidFill>
                <a:srgbClr val="2C70AE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70582" y="3511155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2C70AE"/>
                </a:solidFill>
              </a:rPr>
              <a:t>B</a:t>
            </a:r>
            <a:endParaRPr lang="zh-CN" altLang="en-US" sz="4000" b="1" dirty="0">
              <a:solidFill>
                <a:srgbClr val="2C70AE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42186" y="1242759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8FD152"/>
                </a:solidFill>
              </a:rPr>
              <a:t>定义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442186" y="5113612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8FD152"/>
                </a:solidFill>
              </a:rPr>
              <a:t>常用模型</a:t>
            </a:r>
            <a:endParaRPr lang="zh-CN" altLang="en-US" sz="2000" b="1" dirty="0">
              <a:solidFill>
                <a:srgbClr val="8FD15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118254" y="306407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8FD152"/>
                </a:solidFill>
              </a:rPr>
              <a:t>内容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108361" y="445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42186" y="1643691"/>
            <a:ext cx="7299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描述世界的概念化结构，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摆脱计算机系统及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的具体技术问题，集中精力分析数据以及数据之间的联系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45188" y="5569363"/>
            <a:ext cx="7299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扩充的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模型、面向对象模型及谓词模型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18254" y="3497843"/>
            <a:ext cx="7299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重要的实体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及实体之间的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包括实体的属性，也不用定义实体的主键。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8129" y="445376"/>
            <a:ext cx="2326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8FD152"/>
                </a:solidFill>
                <a:latin typeface="arial" panose="020B0604020202020204" pitchFamily="34" charset="0"/>
              </a:rPr>
              <a:t>Conceptual Data </a:t>
            </a:r>
            <a:r>
              <a:rPr lang="en-US" altLang="zh-CN" sz="1600" dirty="0">
                <a:solidFill>
                  <a:srgbClr val="8FD152"/>
                </a:solidFill>
                <a:latin typeface="arial" panose="020B0604020202020204" pitchFamily="34" charset="0"/>
              </a:rPr>
              <a:t>M</a:t>
            </a:r>
            <a:r>
              <a:rPr lang="en-US" altLang="zh-CN" sz="1600" dirty="0" smtClean="0">
                <a:solidFill>
                  <a:srgbClr val="8FD152"/>
                </a:solidFill>
                <a:latin typeface="arial" panose="020B0604020202020204" pitchFamily="34" charset="0"/>
              </a:rPr>
              <a:t>odel</a:t>
            </a:r>
            <a:endParaRPr lang="zh-CN" altLang="en-US" sz="1600" dirty="0">
              <a:solidFill>
                <a:srgbClr val="8FD15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03757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直角三角形 2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8129" y="55768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 </a:t>
            </a:r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逻辑数据模型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39" name="组合 38"/>
          <p:cNvGrpSpPr>
            <a:grpSpLocks noChangeAspect="1"/>
          </p:cNvGrpSpPr>
          <p:nvPr/>
        </p:nvGrpSpPr>
        <p:grpSpPr>
          <a:xfrm>
            <a:off x="5214905" y="1655123"/>
            <a:ext cx="1292898" cy="1425144"/>
            <a:chOff x="4136730" y="5555"/>
            <a:chExt cx="798020" cy="879647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4456244" y="5555"/>
              <a:ext cx="164343" cy="169163"/>
            </a:xfrm>
            <a:custGeom>
              <a:avLst/>
              <a:gdLst>
                <a:gd name="T0" fmla="*/ 73 w 194"/>
                <a:gd name="T1" fmla="*/ 4 h 195"/>
                <a:gd name="T2" fmla="*/ 129 w 194"/>
                <a:gd name="T3" fmla="*/ 8 h 195"/>
                <a:gd name="T4" fmla="*/ 191 w 194"/>
                <a:gd name="T5" fmla="*/ 101 h 195"/>
                <a:gd name="T6" fmla="*/ 138 w 194"/>
                <a:gd name="T7" fmla="*/ 182 h 195"/>
                <a:gd name="T8" fmla="*/ 69 w 194"/>
                <a:gd name="T9" fmla="*/ 187 h 195"/>
                <a:gd name="T10" fmla="*/ 2 w 194"/>
                <a:gd name="T11" fmla="*/ 97 h 195"/>
                <a:gd name="T12" fmla="*/ 57 w 194"/>
                <a:gd name="T13" fmla="*/ 10 h 195"/>
                <a:gd name="T14" fmla="*/ 73 w 194"/>
                <a:gd name="T15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95">
                  <a:moveTo>
                    <a:pt x="73" y="4"/>
                  </a:moveTo>
                  <a:cubicBezTo>
                    <a:pt x="92" y="2"/>
                    <a:pt x="112" y="0"/>
                    <a:pt x="129" y="8"/>
                  </a:cubicBezTo>
                  <a:cubicBezTo>
                    <a:pt x="167" y="21"/>
                    <a:pt x="194" y="61"/>
                    <a:pt x="191" y="101"/>
                  </a:cubicBezTo>
                  <a:cubicBezTo>
                    <a:pt x="190" y="135"/>
                    <a:pt x="168" y="167"/>
                    <a:pt x="138" y="182"/>
                  </a:cubicBezTo>
                  <a:cubicBezTo>
                    <a:pt x="116" y="191"/>
                    <a:pt x="91" y="195"/>
                    <a:pt x="69" y="187"/>
                  </a:cubicBezTo>
                  <a:cubicBezTo>
                    <a:pt x="30" y="176"/>
                    <a:pt x="0" y="137"/>
                    <a:pt x="2" y="97"/>
                  </a:cubicBezTo>
                  <a:cubicBezTo>
                    <a:pt x="1" y="60"/>
                    <a:pt x="24" y="25"/>
                    <a:pt x="57" y="10"/>
                  </a:cubicBezTo>
                  <a:cubicBezTo>
                    <a:pt x="63" y="8"/>
                    <a:pt x="68" y="6"/>
                    <a:pt x="73" y="4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4223870" y="74007"/>
              <a:ext cx="155171" cy="155787"/>
            </a:xfrm>
            <a:custGeom>
              <a:avLst/>
              <a:gdLst>
                <a:gd name="T0" fmla="*/ 49 w 184"/>
                <a:gd name="T1" fmla="*/ 15 h 179"/>
                <a:gd name="T2" fmla="*/ 124 w 184"/>
                <a:gd name="T3" fmla="*/ 7 h 179"/>
                <a:gd name="T4" fmla="*/ 182 w 184"/>
                <a:gd name="T5" fmla="*/ 86 h 179"/>
                <a:gd name="T6" fmla="*/ 132 w 184"/>
                <a:gd name="T7" fmla="*/ 170 h 179"/>
                <a:gd name="T8" fmla="*/ 68 w 184"/>
                <a:gd name="T9" fmla="*/ 174 h 179"/>
                <a:gd name="T10" fmla="*/ 9 w 184"/>
                <a:gd name="T11" fmla="*/ 110 h 179"/>
                <a:gd name="T12" fmla="*/ 49 w 184"/>
                <a:gd name="T13" fmla="*/ 1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79">
                  <a:moveTo>
                    <a:pt x="49" y="15"/>
                  </a:moveTo>
                  <a:cubicBezTo>
                    <a:pt x="71" y="1"/>
                    <a:pt x="99" y="0"/>
                    <a:pt x="124" y="7"/>
                  </a:cubicBezTo>
                  <a:cubicBezTo>
                    <a:pt x="157" y="18"/>
                    <a:pt x="182" y="51"/>
                    <a:pt x="182" y="86"/>
                  </a:cubicBezTo>
                  <a:cubicBezTo>
                    <a:pt x="184" y="121"/>
                    <a:pt x="163" y="155"/>
                    <a:pt x="132" y="170"/>
                  </a:cubicBezTo>
                  <a:cubicBezTo>
                    <a:pt x="112" y="178"/>
                    <a:pt x="89" y="179"/>
                    <a:pt x="68" y="174"/>
                  </a:cubicBezTo>
                  <a:cubicBezTo>
                    <a:pt x="40" y="164"/>
                    <a:pt x="16" y="140"/>
                    <a:pt x="9" y="110"/>
                  </a:cubicBezTo>
                  <a:cubicBezTo>
                    <a:pt x="0" y="74"/>
                    <a:pt x="17" y="34"/>
                    <a:pt x="49" y="15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4693204" y="74793"/>
              <a:ext cx="149820" cy="154214"/>
            </a:xfrm>
            <a:custGeom>
              <a:avLst/>
              <a:gdLst>
                <a:gd name="T0" fmla="*/ 65 w 177"/>
                <a:gd name="T1" fmla="*/ 4 h 177"/>
                <a:gd name="T2" fmla="*/ 133 w 177"/>
                <a:gd name="T3" fmla="*/ 13 h 177"/>
                <a:gd name="T4" fmla="*/ 176 w 177"/>
                <a:gd name="T5" fmla="*/ 89 h 177"/>
                <a:gd name="T6" fmla="*/ 122 w 177"/>
                <a:gd name="T7" fmla="*/ 170 h 177"/>
                <a:gd name="T8" fmla="*/ 69 w 177"/>
                <a:gd name="T9" fmla="*/ 175 h 177"/>
                <a:gd name="T10" fmla="*/ 0 w 177"/>
                <a:gd name="T11" fmla="*/ 89 h 177"/>
                <a:gd name="T12" fmla="*/ 65 w 177"/>
                <a:gd name="T13" fmla="*/ 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177">
                  <a:moveTo>
                    <a:pt x="65" y="4"/>
                  </a:moveTo>
                  <a:cubicBezTo>
                    <a:pt x="88" y="0"/>
                    <a:pt x="113" y="0"/>
                    <a:pt x="133" y="13"/>
                  </a:cubicBezTo>
                  <a:cubicBezTo>
                    <a:pt x="160" y="28"/>
                    <a:pt x="177" y="58"/>
                    <a:pt x="176" y="89"/>
                  </a:cubicBezTo>
                  <a:cubicBezTo>
                    <a:pt x="177" y="124"/>
                    <a:pt x="154" y="157"/>
                    <a:pt x="122" y="170"/>
                  </a:cubicBezTo>
                  <a:cubicBezTo>
                    <a:pt x="105" y="177"/>
                    <a:pt x="87" y="176"/>
                    <a:pt x="69" y="175"/>
                  </a:cubicBezTo>
                  <a:cubicBezTo>
                    <a:pt x="30" y="166"/>
                    <a:pt x="1" y="129"/>
                    <a:pt x="0" y="89"/>
                  </a:cubicBezTo>
                  <a:cubicBezTo>
                    <a:pt x="1" y="50"/>
                    <a:pt x="27" y="15"/>
                    <a:pt x="65" y="4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4499050" y="186520"/>
              <a:ext cx="77203" cy="177818"/>
            </a:xfrm>
            <a:custGeom>
              <a:avLst/>
              <a:gdLst>
                <a:gd name="T0" fmla="*/ 0 w 91"/>
                <a:gd name="T1" fmla="*/ 7 h 205"/>
                <a:gd name="T2" fmla="*/ 91 w 91"/>
                <a:gd name="T3" fmla="*/ 7 h 205"/>
                <a:gd name="T4" fmla="*/ 84 w 91"/>
                <a:gd name="T5" fmla="*/ 73 h 205"/>
                <a:gd name="T6" fmla="*/ 45 w 91"/>
                <a:gd name="T7" fmla="*/ 205 h 205"/>
                <a:gd name="T8" fmla="*/ 8 w 91"/>
                <a:gd name="T9" fmla="*/ 77 h 205"/>
                <a:gd name="T10" fmla="*/ 0 w 91"/>
                <a:gd name="T11" fmla="*/ 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05">
                  <a:moveTo>
                    <a:pt x="0" y="7"/>
                  </a:moveTo>
                  <a:cubicBezTo>
                    <a:pt x="30" y="1"/>
                    <a:pt x="61" y="0"/>
                    <a:pt x="91" y="7"/>
                  </a:cubicBezTo>
                  <a:cubicBezTo>
                    <a:pt x="87" y="29"/>
                    <a:pt x="91" y="52"/>
                    <a:pt x="84" y="73"/>
                  </a:cubicBezTo>
                  <a:cubicBezTo>
                    <a:pt x="71" y="117"/>
                    <a:pt x="58" y="161"/>
                    <a:pt x="45" y="205"/>
                  </a:cubicBezTo>
                  <a:cubicBezTo>
                    <a:pt x="33" y="162"/>
                    <a:pt x="20" y="120"/>
                    <a:pt x="8" y="77"/>
                  </a:cubicBezTo>
                  <a:cubicBezTo>
                    <a:pt x="0" y="55"/>
                    <a:pt x="2" y="31"/>
                    <a:pt x="0" y="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4319419" y="195174"/>
              <a:ext cx="436465" cy="444544"/>
            </a:xfrm>
            <a:custGeom>
              <a:avLst/>
              <a:gdLst>
                <a:gd name="T0" fmla="*/ 140 w 516"/>
                <a:gd name="T1" fmla="*/ 23 h 511"/>
                <a:gd name="T2" fmla="*/ 192 w 516"/>
                <a:gd name="T3" fmla="*/ 0 h 511"/>
                <a:gd name="T4" fmla="*/ 178 w 516"/>
                <a:gd name="T5" fmla="*/ 15 h 511"/>
                <a:gd name="T6" fmla="*/ 171 w 516"/>
                <a:gd name="T7" fmla="*/ 52 h 511"/>
                <a:gd name="T8" fmla="*/ 194 w 516"/>
                <a:gd name="T9" fmla="*/ 59 h 511"/>
                <a:gd name="T10" fmla="*/ 180 w 516"/>
                <a:gd name="T11" fmla="*/ 83 h 511"/>
                <a:gd name="T12" fmla="*/ 241 w 516"/>
                <a:gd name="T13" fmla="*/ 188 h 511"/>
                <a:gd name="T14" fmla="*/ 259 w 516"/>
                <a:gd name="T15" fmla="*/ 211 h 511"/>
                <a:gd name="T16" fmla="*/ 337 w 516"/>
                <a:gd name="T17" fmla="*/ 83 h 511"/>
                <a:gd name="T18" fmla="*/ 324 w 516"/>
                <a:gd name="T19" fmla="*/ 57 h 511"/>
                <a:gd name="T20" fmla="*/ 346 w 516"/>
                <a:gd name="T21" fmla="*/ 52 h 511"/>
                <a:gd name="T22" fmla="*/ 339 w 516"/>
                <a:gd name="T23" fmla="*/ 15 h 511"/>
                <a:gd name="T24" fmla="*/ 323 w 516"/>
                <a:gd name="T25" fmla="*/ 1 h 511"/>
                <a:gd name="T26" fmla="*/ 355 w 516"/>
                <a:gd name="T27" fmla="*/ 10 h 511"/>
                <a:gd name="T28" fmla="*/ 443 w 516"/>
                <a:gd name="T29" fmla="*/ 100 h 511"/>
                <a:gd name="T30" fmla="*/ 513 w 516"/>
                <a:gd name="T31" fmla="*/ 331 h 511"/>
                <a:gd name="T32" fmla="*/ 505 w 516"/>
                <a:gd name="T33" fmla="*/ 365 h 511"/>
                <a:gd name="T34" fmla="*/ 457 w 516"/>
                <a:gd name="T35" fmla="*/ 351 h 511"/>
                <a:gd name="T36" fmla="*/ 384 w 516"/>
                <a:gd name="T37" fmla="*/ 114 h 511"/>
                <a:gd name="T38" fmla="*/ 370 w 516"/>
                <a:gd name="T39" fmla="*/ 101 h 511"/>
                <a:gd name="T40" fmla="*/ 375 w 516"/>
                <a:gd name="T41" fmla="*/ 106 h 511"/>
                <a:gd name="T42" fmla="*/ 449 w 516"/>
                <a:gd name="T43" fmla="*/ 472 h 511"/>
                <a:gd name="T44" fmla="*/ 435 w 516"/>
                <a:gd name="T45" fmla="*/ 478 h 511"/>
                <a:gd name="T46" fmla="*/ 420 w 516"/>
                <a:gd name="T47" fmla="*/ 484 h 511"/>
                <a:gd name="T48" fmla="*/ 383 w 516"/>
                <a:gd name="T49" fmla="*/ 496 h 511"/>
                <a:gd name="T50" fmla="*/ 347 w 516"/>
                <a:gd name="T51" fmla="*/ 504 h 511"/>
                <a:gd name="T52" fmla="*/ 202 w 516"/>
                <a:gd name="T53" fmla="*/ 508 h 511"/>
                <a:gd name="T54" fmla="*/ 170 w 516"/>
                <a:gd name="T55" fmla="*/ 504 h 511"/>
                <a:gd name="T56" fmla="*/ 150 w 516"/>
                <a:gd name="T57" fmla="*/ 500 h 511"/>
                <a:gd name="T58" fmla="*/ 87 w 516"/>
                <a:gd name="T59" fmla="*/ 480 h 511"/>
                <a:gd name="T60" fmla="*/ 68 w 516"/>
                <a:gd name="T61" fmla="*/ 471 h 511"/>
                <a:gd name="T62" fmla="*/ 142 w 516"/>
                <a:gd name="T63" fmla="*/ 102 h 511"/>
                <a:gd name="T64" fmla="*/ 116 w 516"/>
                <a:gd name="T65" fmla="*/ 144 h 511"/>
                <a:gd name="T66" fmla="*/ 59 w 516"/>
                <a:gd name="T67" fmla="*/ 349 h 511"/>
                <a:gd name="T68" fmla="*/ 41 w 516"/>
                <a:gd name="T69" fmla="*/ 373 h 511"/>
                <a:gd name="T70" fmla="*/ 2 w 516"/>
                <a:gd name="T71" fmla="*/ 343 h 511"/>
                <a:gd name="T72" fmla="*/ 49 w 516"/>
                <a:gd name="T73" fmla="*/ 152 h 511"/>
                <a:gd name="T74" fmla="*/ 140 w 516"/>
                <a:gd name="T75" fmla="*/ 23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6" h="511">
                  <a:moveTo>
                    <a:pt x="140" y="23"/>
                  </a:moveTo>
                  <a:cubicBezTo>
                    <a:pt x="155" y="12"/>
                    <a:pt x="173" y="4"/>
                    <a:pt x="192" y="0"/>
                  </a:cubicBezTo>
                  <a:cubicBezTo>
                    <a:pt x="189" y="6"/>
                    <a:pt x="183" y="10"/>
                    <a:pt x="178" y="15"/>
                  </a:cubicBezTo>
                  <a:cubicBezTo>
                    <a:pt x="175" y="27"/>
                    <a:pt x="173" y="40"/>
                    <a:pt x="171" y="52"/>
                  </a:cubicBezTo>
                  <a:cubicBezTo>
                    <a:pt x="178" y="55"/>
                    <a:pt x="191" y="50"/>
                    <a:pt x="194" y="59"/>
                  </a:cubicBezTo>
                  <a:cubicBezTo>
                    <a:pt x="190" y="67"/>
                    <a:pt x="185" y="75"/>
                    <a:pt x="180" y="83"/>
                  </a:cubicBezTo>
                  <a:cubicBezTo>
                    <a:pt x="200" y="118"/>
                    <a:pt x="220" y="153"/>
                    <a:pt x="241" y="188"/>
                  </a:cubicBezTo>
                  <a:cubicBezTo>
                    <a:pt x="246" y="196"/>
                    <a:pt x="252" y="204"/>
                    <a:pt x="259" y="211"/>
                  </a:cubicBezTo>
                  <a:cubicBezTo>
                    <a:pt x="288" y="171"/>
                    <a:pt x="312" y="126"/>
                    <a:pt x="337" y="83"/>
                  </a:cubicBezTo>
                  <a:cubicBezTo>
                    <a:pt x="332" y="74"/>
                    <a:pt x="324" y="67"/>
                    <a:pt x="324" y="57"/>
                  </a:cubicBezTo>
                  <a:cubicBezTo>
                    <a:pt x="330" y="52"/>
                    <a:pt x="339" y="54"/>
                    <a:pt x="346" y="52"/>
                  </a:cubicBezTo>
                  <a:cubicBezTo>
                    <a:pt x="344" y="40"/>
                    <a:pt x="341" y="27"/>
                    <a:pt x="339" y="15"/>
                  </a:cubicBezTo>
                  <a:cubicBezTo>
                    <a:pt x="334" y="10"/>
                    <a:pt x="328" y="6"/>
                    <a:pt x="323" y="1"/>
                  </a:cubicBezTo>
                  <a:cubicBezTo>
                    <a:pt x="334" y="1"/>
                    <a:pt x="345" y="6"/>
                    <a:pt x="355" y="10"/>
                  </a:cubicBezTo>
                  <a:cubicBezTo>
                    <a:pt x="393" y="30"/>
                    <a:pt x="422" y="63"/>
                    <a:pt x="443" y="100"/>
                  </a:cubicBezTo>
                  <a:cubicBezTo>
                    <a:pt x="483" y="171"/>
                    <a:pt x="501" y="251"/>
                    <a:pt x="513" y="331"/>
                  </a:cubicBezTo>
                  <a:cubicBezTo>
                    <a:pt x="515" y="343"/>
                    <a:pt x="516" y="357"/>
                    <a:pt x="505" y="365"/>
                  </a:cubicBezTo>
                  <a:cubicBezTo>
                    <a:pt x="491" y="382"/>
                    <a:pt x="460" y="372"/>
                    <a:pt x="457" y="351"/>
                  </a:cubicBezTo>
                  <a:cubicBezTo>
                    <a:pt x="446" y="269"/>
                    <a:pt x="429" y="185"/>
                    <a:pt x="384" y="114"/>
                  </a:cubicBezTo>
                  <a:cubicBezTo>
                    <a:pt x="380" y="110"/>
                    <a:pt x="377" y="100"/>
                    <a:pt x="370" y="101"/>
                  </a:cubicBezTo>
                  <a:cubicBezTo>
                    <a:pt x="375" y="106"/>
                    <a:pt x="375" y="106"/>
                    <a:pt x="375" y="106"/>
                  </a:cubicBezTo>
                  <a:cubicBezTo>
                    <a:pt x="400" y="228"/>
                    <a:pt x="425" y="350"/>
                    <a:pt x="449" y="472"/>
                  </a:cubicBezTo>
                  <a:cubicBezTo>
                    <a:pt x="444" y="474"/>
                    <a:pt x="439" y="476"/>
                    <a:pt x="435" y="478"/>
                  </a:cubicBezTo>
                  <a:cubicBezTo>
                    <a:pt x="430" y="480"/>
                    <a:pt x="425" y="482"/>
                    <a:pt x="420" y="484"/>
                  </a:cubicBezTo>
                  <a:cubicBezTo>
                    <a:pt x="408" y="488"/>
                    <a:pt x="396" y="492"/>
                    <a:pt x="383" y="496"/>
                  </a:cubicBezTo>
                  <a:cubicBezTo>
                    <a:pt x="371" y="498"/>
                    <a:pt x="359" y="501"/>
                    <a:pt x="347" y="504"/>
                  </a:cubicBezTo>
                  <a:cubicBezTo>
                    <a:pt x="299" y="511"/>
                    <a:pt x="250" y="511"/>
                    <a:pt x="202" y="508"/>
                  </a:cubicBezTo>
                  <a:cubicBezTo>
                    <a:pt x="191" y="505"/>
                    <a:pt x="181" y="505"/>
                    <a:pt x="170" y="504"/>
                  </a:cubicBezTo>
                  <a:cubicBezTo>
                    <a:pt x="164" y="502"/>
                    <a:pt x="157" y="501"/>
                    <a:pt x="150" y="500"/>
                  </a:cubicBezTo>
                  <a:cubicBezTo>
                    <a:pt x="129" y="495"/>
                    <a:pt x="107" y="488"/>
                    <a:pt x="87" y="480"/>
                  </a:cubicBezTo>
                  <a:cubicBezTo>
                    <a:pt x="80" y="477"/>
                    <a:pt x="74" y="474"/>
                    <a:pt x="68" y="471"/>
                  </a:cubicBezTo>
                  <a:cubicBezTo>
                    <a:pt x="92" y="348"/>
                    <a:pt x="118" y="225"/>
                    <a:pt x="142" y="102"/>
                  </a:cubicBezTo>
                  <a:cubicBezTo>
                    <a:pt x="131" y="115"/>
                    <a:pt x="124" y="129"/>
                    <a:pt x="116" y="144"/>
                  </a:cubicBezTo>
                  <a:cubicBezTo>
                    <a:pt x="84" y="208"/>
                    <a:pt x="69" y="279"/>
                    <a:pt x="59" y="349"/>
                  </a:cubicBezTo>
                  <a:cubicBezTo>
                    <a:pt x="58" y="360"/>
                    <a:pt x="50" y="368"/>
                    <a:pt x="41" y="373"/>
                  </a:cubicBezTo>
                  <a:cubicBezTo>
                    <a:pt x="22" y="378"/>
                    <a:pt x="0" y="363"/>
                    <a:pt x="2" y="343"/>
                  </a:cubicBezTo>
                  <a:cubicBezTo>
                    <a:pt x="11" y="278"/>
                    <a:pt x="24" y="213"/>
                    <a:pt x="49" y="152"/>
                  </a:cubicBezTo>
                  <a:cubicBezTo>
                    <a:pt x="69" y="103"/>
                    <a:pt x="96" y="55"/>
                    <a:pt x="140" y="23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4136730" y="246317"/>
              <a:ext cx="256834" cy="633377"/>
            </a:xfrm>
            <a:custGeom>
              <a:avLst/>
              <a:gdLst>
                <a:gd name="T0" fmla="*/ 63 w 304"/>
                <a:gd name="T1" fmla="*/ 28 h 728"/>
                <a:gd name="T2" fmla="*/ 123 w 304"/>
                <a:gd name="T3" fmla="*/ 1 h 728"/>
                <a:gd name="T4" fmla="*/ 294 w 304"/>
                <a:gd name="T5" fmla="*/ 3 h 728"/>
                <a:gd name="T6" fmla="*/ 223 w 304"/>
                <a:gd name="T7" fmla="*/ 161 h 728"/>
                <a:gd name="T8" fmla="*/ 213 w 304"/>
                <a:gd name="T9" fmla="*/ 81 h 728"/>
                <a:gd name="T10" fmla="*/ 199 w 304"/>
                <a:gd name="T11" fmla="*/ 85 h 728"/>
                <a:gd name="T12" fmla="*/ 182 w 304"/>
                <a:gd name="T13" fmla="*/ 81 h 728"/>
                <a:gd name="T14" fmla="*/ 162 w 304"/>
                <a:gd name="T15" fmla="*/ 237 h 728"/>
                <a:gd name="T16" fmla="*/ 201 w 304"/>
                <a:gd name="T17" fmla="*/ 283 h 728"/>
                <a:gd name="T18" fmla="*/ 235 w 304"/>
                <a:gd name="T19" fmla="*/ 330 h 728"/>
                <a:gd name="T20" fmla="*/ 266 w 304"/>
                <a:gd name="T21" fmla="*/ 328 h 728"/>
                <a:gd name="T22" fmla="*/ 286 w 304"/>
                <a:gd name="T23" fmla="*/ 308 h 728"/>
                <a:gd name="T24" fmla="*/ 264 w 304"/>
                <a:gd name="T25" fmla="*/ 421 h 728"/>
                <a:gd name="T26" fmla="*/ 303 w 304"/>
                <a:gd name="T27" fmla="*/ 440 h 728"/>
                <a:gd name="T28" fmla="*/ 304 w 304"/>
                <a:gd name="T29" fmla="*/ 672 h 728"/>
                <a:gd name="T30" fmla="*/ 286 w 304"/>
                <a:gd name="T31" fmla="*/ 715 h 728"/>
                <a:gd name="T32" fmla="*/ 239 w 304"/>
                <a:gd name="T33" fmla="*/ 724 h 728"/>
                <a:gd name="T34" fmla="*/ 206 w 304"/>
                <a:gd name="T35" fmla="*/ 676 h 728"/>
                <a:gd name="T36" fmla="*/ 206 w 304"/>
                <a:gd name="T37" fmla="*/ 326 h 728"/>
                <a:gd name="T38" fmla="*/ 189 w 304"/>
                <a:gd name="T39" fmla="*/ 327 h 728"/>
                <a:gd name="T40" fmla="*/ 189 w 304"/>
                <a:gd name="T41" fmla="*/ 680 h 728"/>
                <a:gd name="T42" fmla="*/ 151 w 304"/>
                <a:gd name="T43" fmla="*/ 726 h 728"/>
                <a:gd name="T44" fmla="*/ 102 w 304"/>
                <a:gd name="T45" fmla="*/ 706 h 728"/>
                <a:gd name="T46" fmla="*/ 92 w 304"/>
                <a:gd name="T47" fmla="*/ 652 h 728"/>
                <a:gd name="T48" fmla="*/ 92 w 304"/>
                <a:gd name="T49" fmla="*/ 98 h 728"/>
                <a:gd name="T50" fmla="*/ 70 w 304"/>
                <a:gd name="T51" fmla="*/ 183 h 728"/>
                <a:gd name="T52" fmla="*/ 68 w 304"/>
                <a:gd name="T53" fmla="*/ 336 h 728"/>
                <a:gd name="T54" fmla="*/ 44 w 304"/>
                <a:gd name="T55" fmla="*/ 374 h 728"/>
                <a:gd name="T56" fmla="*/ 31 w 304"/>
                <a:gd name="T57" fmla="*/ 373 h 728"/>
                <a:gd name="T58" fmla="*/ 5 w 304"/>
                <a:gd name="T59" fmla="*/ 344 h 728"/>
                <a:gd name="T60" fmla="*/ 18 w 304"/>
                <a:gd name="T61" fmla="*/ 120 h 728"/>
                <a:gd name="T62" fmla="*/ 63 w 304"/>
                <a:gd name="T63" fmla="*/ 28 h 728"/>
                <a:gd name="T64" fmla="*/ 183 w 304"/>
                <a:gd name="T65" fmla="*/ 34 h 728"/>
                <a:gd name="T66" fmla="*/ 176 w 304"/>
                <a:gd name="T67" fmla="*/ 65 h 728"/>
                <a:gd name="T68" fmla="*/ 219 w 304"/>
                <a:gd name="T69" fmla="*/ 65 h 728"/>
                <a:gd name="T70" fmla="*/ 212 w 304"/>
                <a:gd name="T71" fmla="*/ 34 h 728"/>
                <a:gd name="T72" fmla="*/ 183 w 304"/>
                <a:gd name="T73" fmla="*/ 34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4" h="728">
                  <a:moveTo>
                    <a:pt x="63" y="28"/>
                  </a:moveTo>
                  <a:cubicBezTo>
                    <a:pt x="79" y="13"/>
                    <a:pt x="100" y="0"/>
                    <a:pt x="123" y="1"/>
                  </a:cubicBezTo>
                  <a:cubicBezTo>
                    <a:pt x="180" y="2"/>
                    <a:pt x="237" y="0"/>
                    <a:pt x="294" y="3"/>
                  </a:cubicBezTo>
                  <a:cubicBezTo>
                    <a:pt x="260" y="50"/>
                    <a:pt x="240" y="105"/>
                    <a:pt x="223" y="161"/>
                  </a:cubicBezTo>
                  <a:cubicBezTo>
                    <a:pt x="221" y="134"/>
                    <a:pt x="217" y="107"/>
                    <a:pt x="213" y="81"/>
                  </a:cubicBezTo>
                  <a:cubicBezTo>
                    <a:pt x="208" y="81"/>
                    <a:pt x="203" y="83"/>
                    <a:pt x="199" y="85"/>
                  </a:cubicBezTo>
                  <a:cubicBezTo>
                    <a:pt x="194" y="82"/>
                    <a:pt x="188" y="82"/>
                    <a:pt x="182" y="81"/>
                  </a:cubicBezTo>
                  <a:cubicBezTo>
                    <a:pt x="176" y="133"/>
                    <a:pt x="167" y="185"/>
                    <a:pt x="162" y="237"/>
                  </a:cubicBezTo>
                  <a:cubicBezTo>
                    <a:pt x="174" y="252"/>
                    <a:pt x="184" y="271"/>
                    <a:pt x="201" y="283"/>
                  </a:cubicBezTo>
                  <a:cubicBezTo>
                    <a:pt x="200" y="304"/>
                    <a:pt x="215" y="325"/>
                    <a:pt x="235" y="330"/>
                  </a:cubicBezTo>
                  <a:cubicBezTo>
                    <a:pt x="246" y="332"/>
                    <a:pt x="256" y="331"/>
                    <a:pt x="266" y="328"/>
                  </a:cubicBezTo>
                  <a:cubicBezTo>
                    <a:pt x="275" y="323"/>
                    <a:pt x="281" y="316"/>
                    <a:pt x="286" y="308"/>
                  </a:cubicBezTo>
                  <a:cubicBezTo>
                    <a:pt x="281" y="346"/>
                    <a:pt x="271" y="383"/>
                    <a:pt x="264" y="421"/>
                  </a:cubicBezTo>
                  <a:cubicBezTo>
                    <a:pt x="277" y="427"/>
                    <a:pt x="290" y="435"/>
                    <a:pt x="303" y="440"/>
                  </a:cubicBezTo>
                  <a:cubicBezTo>
                    <a:pt x="304" y="517"/>
                    <a:pt x="303" y="595"/>
                    <a:pt x="304" y="672"/>
                  </a:cubicBezTo>
                  <a:cubicBezTo>
                    <a:pt x="304" y="688"/>
                    <a:pt x="298" y="704"/>
                    <a:pt x="286" y="715"/>
                  </a:cubicBezTo>
                  <a:cubicBezTo>
                    <a:pt x="273" y="726"/>
                    <a:pt x="255" y="728"/>
                    <a:pt x="239" y="724"/>
                  </a:cubicBezTo>
                  <a:cubicBezTo>
                    <a:pt x="220" y="716"/>
                    <a:pt x="205" y="697"/>
                    <a:pt x="206" y="676"/>
                  </a:cubicBezTo>
                  <a:cubicBezTo>
                    <a:pt x="206" y="559"/>
                    <a:pt x="206" y="443"/>
                    <a:pt x="206" y="326"/>
                  </a:cubicBezTo>
                  <a:cubicBezTo>
                    <a:pt x="202" y="327"/>
                    <a:pt x="193" y="327"/>
                    <a:pt x="189" y="327"/>
                  </a:cubicBezTo>
                  <a:cubicBezTo>
                    <a:pt x="189" y="444"/>
                    <a:pt x="189" y="562"/>
                    <a:pt x="189" y="680"/>
                  </a:cubicBezTo>
                  <a:cubicBezTo>
                    <a:pt x="189" y="702"/>
                    <a:pt x="172" y="720"/>
                    <a:pt x="151" y="726"/>
                  </a:cubicBezTo>
                  <a:cubicBezTo>
                    <a:pt x="133" y="728"/>
                    <a:pt x="113" y="722"/>
                    <a:pt x="102" y="706"/>
                  </a:cubicBezTo>
                  <a:cubicBezTo>
                    <a:pt x="90" y="691"/>
                    <a:pt x="93" y="670"/>
                    <a:pt x="92" y="652"/>
                  </a:cubicBezTo>
                  <a:cubicBezTo>
                    <a:pt x="92" y="467"/>
                    <a:pt x="93" y="283"/>
                    <a:pt x="92" y="98"/>
                  </a:cubicBezTo>
                  <a:cubicBezTo>
                    <a:pt x="79" y="125"/>
                    <a:pt x="74" y="154"/>
                    <a:pt x="70" y="183"/>
                  </a:cubicBezTo>
                  <a:cubicBezTo>
                    <a:pt x="65" y="234"/>
                    <a:pt x="64" y="285"/>
                    <a:pt x="68" y="336"/>
                  </a:cubicBezTo>
                  <a:cubicBezTo>
                    <a:pt x="71" y="353"/>
                    <a:pt x="59" y="368"/>
                    <a:pt x="44" y="374"/>
                  </a:cubicBezTo>
                  <a:cubicBezTo>
                    <a:pt x="40" y="374"/>
                    <a:pt x="34" y="373"/>
                    <a:pt x="31" y="373"/>
                  </a:cubicBezTo>
                  <a:cubicBezTo>
                    <a:pt x="17" y="369"/>
                    <a:pt x="6" y="358"/>
                    <a:pt x="5" y="344"/>
                  </a:cubicBezTo>
                  <a:cubicBezTo>
                    <a:pt x="2" y="269"/>
                    <a:pt x="0" y="193"/>
                    <a:pt x="18" y="120"/>
                  </a:cubicBezTo>
                  <a:cubicBezTo>
                    <a:pt x="26" y="87"/>
                    <a:pt x="39" y="53"/>
                    <a:pt x="63" y="28"/>
                  </a:cubicBezTo>
                  <a:close/>
                  <a:moveTo>
                    <a:pt x="183" y="34"/>
                  </a:moveTo>
                  <a:cubicBezTo>
                    <a:pt x="180" y="44"/>
                    <a:pt x="178" y="54"/>
                    <a:pt x="176" y="65"/>
                  </a:cubicBezTo>
                  <a:cubicBezTo>
                    <a:pt x="189" y="73"/>
                    <a:pt x="206" y="73"/>
                    <a:pt x="219" y="65"/>
                  </a:cubicBezTo>
                  <a:cubicBezTo>
                    <a:pt x="218" y="54"/>
                    <a:pt x="215" y="44"/>
                    <a:pt x="212" y="34"/>
                  </a:cubicBezTo>
                  <a:cubicBezTo>
                    <a:pt x="203" y="34"/>
                    <a:pt x="193" y="34"/>
                    <a:pt x="183" y="34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677916" y="245530"/>
              <a:ext cx="256834" cy="639672"/>
            </a:xfrm>
            <a:custGeom>
              <a:avLst/>
              <a:gdLst>
                <a:gd name="T0" fmla="*/ 14 w 304"/>
                <a:gd name="T1" fmla="*/ 3 h 735"/>
                <a:gd name="T2" fmla="*/ 155 w 304"/>
                <a:gd name="T3" fmla="*/ 2 h 735"/>
                <a:gd name="T4" fmla="*/ 212 w 304"/>
                <a:gd name="T5" fmla="*/ 8 h 735"/>
                <a:gd name="T6" fmla="*/ 284 w 304"/>
                <a:gd name="T7" fmla="*/ 113 h 735"/>
                <a:gd name="T8" fmla="*/ 299 w 304"/>
                <a:gd name="T9" fmla="*/ 341 h 735"/>
                <a:gd name="T10" fmla="*/ 276 w 304"/>
                <a:gd name="T11" fmla="*/ 375 h 735"/>
                <a:gd name="T12" fmla="*/ 251 w 304"/>
                <a:gd name="T13" fmla="*/ 370 h 735"/>
                <a:gd name="T14" fmla="*/ 236 w 304"/>
                <a:gd name="T15" fmla="*/ 341 h 735"/>
                <a:gd name="T16" fmla="*/ 214 w 304"/>
                <a:gd name="T17" fmla="*/ 97 h 735"/>
                <a:gd name="T18" fmla="*/ 212 w 304"/>
                <a:gd name="T19" fmla="*/ 108 h 735"/>
                <a:gd name="T20" fmla="*/ 212 w 304"/>
                <a:gd name="T21" fmla="*/ 677 h 735"/>
                <a:gd name="T22" fmla="*/ 179 w 304"/>
                <a:gd name="T23" fmla="*/ 725 h 735"/>
                <a:gd name="T24" fmla="*/ 143 w 304"/>
                <a:gd name="T25" fmla="*/ 723 h 735"/>
                <a:gd name="T26" fmla="*/ 116 w 304"/>
                <a:gd name="T27" fmla="*/ 681 h 735"/>
                <a:gd name="T28" fmla="*/ 116 w 304"/>
                <a:gd name="T29" fmla="*/ 328 h 735"/>
                <a:gd name="T30" fmla="*/ 98 w 304"/>
                <a:gd name="T31" fmla="*/ 328 h 735"/>
                <a:gd name="T32" fmla="*/ 98 w 304"/>
                <a:gd name="T33" fmla="*/ 681 h 735"/>
                <a:gd name="T34" fmla="*/ 35 w 304"/>
                <a:gd name="T35" fmla="*/ 725 h 735"/>
                <a:gd name="T36" fmla="*/ 1 w 304"/>
                <a:gd name="T37" fmla="*/ 677 h 735"/>
                <a:gd name="T38" fmla="*/ 2 w 304"/>
                <a:gd name="T39" fmla="*/ 441 h 735"/>
                <a:gd name="T40" fmla="*/ 15 w 304"/>
                <a:gd name="T41" fmla="*/ 437 h 735"/>
                <a:gd name="T42" fmla="*/ 44 w 304"/>
                <a:gd name="T43" fmla="*/ 421 h 735"/>
                <a:gd name="T44" fmla="*/ 21 w 304"/>
                <a:gd name="T45" fmla="*/ 312 h 735"/>
                <a:gd name="T46" fmla="*/ 23 w 304"/>
                <a:gd name="T47" fmla="*/ 311 h 735"/>
                <a:gd name="T48" fmla="*/ 46 w 304"/>
                <a:gd name="T49" fmla="*/ 331 h 735"/>
                <a:gd name="T50" fmla="*/ 95 w 304"/>
                <a:gd name="T51" fmla="*/ 317 h 735"/>
                <a:gd name="T52" fmla="*/ 115 w 304"/>
                <a:gd name="T53" fmla="*/ 273 h 735"/>
                <a:gd name="T54" fmla="*/ 142 w 304"/>
                <a:gd name="T55" fmla="*/ 237 h 735"/>
                <a:gd name="T56" fmla="*/ 123 w 304"/>
                <a:gd name="T57" fmla="*/ 83 h 735"/>
                <a:gd name="T58" fmla="*/ 91 w 304"/>
                <a:gd name="T59" fmla="*/ 83 h 735"/>
                <a:gd name="T60" fmla="*/ 81 w 304"/>
                <a:gd name="T61" fmla="*/ 151 h 735"/>
                <a:gd name="T62" fmla="*/ 14 w 304"/>
                <a:gd name="T63" fmla="*/ 3 h 735"/>
                <a:gd name="T64" fmla="*/ 92 w 304"/>
                <a:gd name="T65" fmla="*/ 35 h 735"/>
                <a:gd name="T66" fmla="*/ 85 w 304"/>
                <a:gd name="T67" fmla="*/ 65 h 735"/>
                <a:gd name="T68" fmla="*/ 94 w 304"/>
                <a:gd name="T69" fmla="*/ 71 h 735"/>
                <a:gd name="T70" fmla="*/ 119 w 304"/>
                <a:gd name="T71" fmla="*/ 71 h 735"/>
                <a:gd name="T72" fmla="*/ 121 w 304"/>
                <a:gd name="T73" fmla="*/ 35 h 735"/>
                <a:gd name="T74" fmla="*/ 92 w 304"/>
                <a:gd name="T75" fmla="*/ 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35">
                  <a:moveTo>
                    <a:pt x="14" y="3"/>
                  </a:moveTo>
                  <a:cubicBezTo>
                    <a:pt x="61" y="2"/>
                    <a:pt x="108" y="3"/>
                    <a:pt x="155" y="2"/>
                  </a:cubicBezTo>
                  <a:cubicBezTo>
                    <a:pt x="174" y="3"/>
                    <a:pt x="194" y="0"/>
                    <a:pt x="212" y="8"/>
                  </a:cubicBezTo>
                  <a:cubicBezTo>
                    <a:pt x="252" y="28"/>
                    <a:pt x="273" y="71"/>
                    <a:pt x="284" y="113"/>
                  </a:cubicBezTo>
                  <a:cubicBezTo>
                    <a:pt x="304" y="187"/>
                    <a:pt x="302" y="265"/>
                    <a:pt x="299" y="341"/>
                  </a:cubicBezTo>
                  <a:cubicBezTo>
                    <a:pt x="300" y="357"/>
                    <a:pt x="289" y="369"/>
                    <a:pt x="276" y="375"/>
                  </a:cubicBezTo>
                  <a:cubicBezTo>
                    <a:pt x="267" y="375"/>
                    <a:pt x="259" y="373"/>
                    <a:pt x="251" y="370"/>
                  </a:cubicBezTo>
                  <a:cubicBezTo>
                    <a:pt x="243" y="363"/>
                    <a:pt x="235" y="353"/>
                    <a:pt x="236" y="341"/>
                  </a:cubicBezTo>
                  <a:cubicBezTo>
                    <a:pt x="240" y="259"/>
                    <a:pt x="241" y="176"/>
                    <a:pt x="214" y="97"/>
                  </a:cubicBezTo>
                  <a:cubicBezTo>
                    <a:pt x="214" y="101"/>
                    <a:pt x="213" y="105"/>
                    <a:pt x="212" y="108"/>
                  </a:cubicBezTo>
                  <a:cubicBezTo>
                    <a:pt x="212" y="298"/>
                    <a:pt x="212" y="487"/>
                    <a:pt x="212" y="677"/>
                  </a:cubicBezTo>
                  <a:cubicBezTo>
                    <a:pt x="213" y="698"/>
                    <a:pt x="199" y="718"/>
                    <a:pt x="179" y="725"/>
                  </a:cubicBezTo>
                  <a:cubicBezTo>
                    <a:pt x="167" y="729"/>
                    <a:pt x="154" y="727"/>
                    <a:pt x="143" y="723"/>
                  </a:cubicBezTo>
                  <a:cubicBezTo>
                    <a:pt x="129" y="713"/>
                    <a:pt x="115" y="699"/>
                    <a:pt x="116" y="681"/>
                  </a:cubicBezTo>
                  <a:cubicBezTo>
                    <a:pt x="115" y="563"/>
                    <a:pt x="116" y="446"/>
                    <a:pt x="116" y="328"/>
                  </a:cubicBezTo>
                  <a:cubicBezTo>
                    <a:pt x="110" y="328"/>
                    <a:pt x="104" y="328"/>
                    <a:pt x="98" y="328"/>
                  </a:cubicBezTo>
                  <a:cubicBezTo>
                    <a:pt x="98" y="446"/>
                    <a:pt x="98" y="563"/>
                    <a:pt x="98" y="681"/>
                  </a:cubicBezTo>
                  <a:cubicBezTo>
                    <a:pt x="98" y="712"/>
                    <a:pt x="64" y="735"/>
                    <a:pt x="35" y="725"/>
                  </a:cubicBezTo>
                  <a:cubicBezTo>
                    <a:pt x="15" y="718"/>
                    <a:pt x="0" y="698"/>
                    <a:pt x="1" y="677"/>
                  </a:cubicBezTo>
                  <a:cubicBezTo>
                    <a:pt x="2" y="598"/>
                    <a:pt x="1" y="520"/>
                    <a:pt x="2" y="441"/>
                  </a:cubicBezTo>
                  <a:cubicBezTo>
                    <a:pt x="6" y="440"/>
                    <a:pt x="11" y="438"/>
                    <a:pt x="15" y="437"/>
                  </a:cubicBezTo>
                  <a:cubicBezTo>
                    <a:pt x="25" y="432"/>
                    <a:pt x="35" y="427"/>
                    <a:pt x="44" y="421"/>
                  </a:cubicBezTo>
                  <a:cubicBezTo>
                    <a:pt x="36" y="385"/>
                    <a:pt x="30" y="348"/>
                    <a:pt x="21" y="312"/>
                  </a:cubicBezTo>
                  <a:cubicBezTo>
                    <a:pt x="21" y="312"/>
                    <a:pt x="22" y="312"/>
                    <a:pt x="23" y="311"/>
                  </a:cubicBezTo>
                  <a:cubicBezTo>
                    <a:pt x="29" y="320"/>
                    <a:pt x="37" y="326"/>
                    <a:pt x="46" y="331"/>
                  </a:cubicBezTo>
                  <a:cubicBezTo>
                    <a:pt x="63" y="334"/>
                    <a:pt x="84" y="332"/>
                    <a:pt x="95" y="317"/>
                  </a:cubicBezTo>
                  <a:cubicBezTo>
                    <a:pt x="109" y="306"/>
                    <a:pt x="103" y="285"/>
                    <a:pt x="115" y="273"/>
                  </a:cubicBezTo>
                  <a:cubicBezTo>
                    <a:pt x="124" y="261"/>
                    <a:pt x="135" y="250"/>
                    <a:pt x="142" y="237"/>
                  </a:cubicBezTo>
                  <a:cubicBezTo>
                    <a:pt x="138" y="186"/>
                    <a:pt x="128" y="135"/>
                    <a:pt x="123" y="83"/>
                  </a:cubicBezTo>
                  <a:cubicBezTo>
                    <a:pt x="112" y="84"/>
                    <a:pt x="101" y="84"/>
                    <a:pt x="91" y="83"/>
                  </a:cubicBezTo>
                  <a:cubicBezTo>
                    <a:pt x="88" y="106"/>
                    <a:pt x="86" y="129"/>
                    <a:pt x="81" y="151"/>
                  </a:cubicBezTo>
                  <a:cubicBezTo>
                    <a:pt x="67" y="99"/>
                    <a:pt x="45" y="48"/>
                    <a:pt x="14" y="3"/>
                  </a:cubicBezTo>
                  <a:close/>
                  <a:moveTo>
                    <a:pt x="92" y="35"/>
                  </a:moveTo>
                  <a:cubicBezTo>
                    <a:pt x="89" y="45"/>
                    <a:pt x="87" y="55"/>
                    <a:pt x="85" y="65"/>
                  </a:cubicBezTo>
                  <a:cubicBezTo>
                    <a:pt x="87" y="66"/>
                    <a:pt x="92" y="69"/>
                    <a:pt x="94" y="71"/>
                  </a:cubicBezTo>
                  <a:cubicBezTo>
                    <a:pt x="103" y="72"/>
                    <a:pt x="111" y="72"/>
                    <a:pt x="119" y="71"/>
                  </a:cubicBezTo>
                  <a:cubicBezTo>
                    <a:pt x="136" y="64"/>
                    <a:pt x="122" y="47"/>
                    <a:pt x="121" y="35"/>
                  </a:cubicBezTo>
                  <a:cubicBezTo>
                    <a:pt x="112" y="35"/>
                    <a:pt x="102" y="35"/>
                    <a:pt x="92" y="35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543384" y="642866"/>
              <a:ext cx="74910" cy="239188"/>
            </a:xfrm>
            <a:custGeom>
              <a:avLst/>
              <a:gdLst>
                <a:gd name="T0" fmla="*/ 0 w 89"/>
                <a:gd name="T1" fmla="*/ 7 h 275"/>
                <a:gd name="T2" fmla="*/ 89 w 89"/>
                <a:gd name="T3" fmla="*/ 0 h 275"/>
                <a:gd name="T4" fmla="*/ 88 w 89"/>
                <a:gd name="T5" fmla="*/ 228 h 275"/>
                <a:gd name="T6" fmla="*/ 55 w 89"/>
                <a:gd name="T7" fmla="*/ 270 h 275"/>
                <a:gd name="T8" fmla="*/ 0 w 89"/>
                <a:gd name="T9" fmla="*/ 228 h 275"/>
                <a:gd name="T10" fmla="*/ 0 w 89"/>
                <a:gd name="T11" fmla="*/ 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75">
                  <a:moveTo>
                    <a:pt x="0" y="7"/>
                  </a:moveTo>
                  <a:cubicBezTo>
                    <a:pt x="30" y="8"/>
                    <a:pt x="59" y="4"/>
                    <a:pt x="89" y="0"/>
                  </a:cubicBezTo>
                  <a:cubicBezTo>
                    <a:pt x="89" y="76"/>
                    <a:pt x="89" y="152"/>
                    <a:pt x="88" y="228"/>
                  </a:cubicBezTo>
                  <a:cubicBezTo>
                    <a:pt x="89" y="248"/>
                    <a:pt x="73" y="264"/>
                    <a:pt x="55" y="270"/>
                  </a:cubicBezTo>
                  <a:cubicBezTo>
                    <a:pt x="29" y="275"/>
                    <a:pt x="1" y="255"/>
                    <a:pt x="0" y="228"/>
                  </a:cubicBezTo>
                  <a:cubicBezTo>
                    <a:pt x="0" y="154"/>
                    <a:pt x="0" y="80"/>
                    <a:pt x="0" y="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4456244" y="643652"/>
              <a:ext cx="77203" cy="239188"/>
            </a:xfrm>
            <a:custGeom>
              <a:avLst/>
              <a:gdLst>
                <a:gd name="T0" fmla="*/ 0 w 91"/>
                <a:gd name="T1" fmla="*/ 0 h 275"/>
                <a:gd name="T2" fmla="*/ 29 w 91"/>
                <a:gd name="T3" fmla="*/ 2 h 275"/>
                <a:gd name="T4" fmla="*/ 88 w 91"/>
                <a:gd name="T5" fmla="*/ 6 h 275"/>
                <a:gd name="T6" fmla="*/ 89 w 91"/>
                <a:gd name="T7" fmla="*/ 223 h 275"/>
                <a:gd name="T8" fmla="*/ 57 w 91"/>
                <a:gd name="T9" fmla="*/ 268 h 275"/>
                <a:gd name="T10" fmla="*/ 1 w 91"/>
                <a:gd name="T11" fmla="*/ 227 h 275"/>
                <a:gd name="T12" fmla="*/ 0 w 91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275">
                  <a:moveTo>
                    <a:pt x="0" y="0"/>
                  </a:moveTo>
                  <a:cubicBezTo>
                    <a:pt x="10" y="0"/>
                    <a:pt x="20" y="1"/>
                    <a:pt x="29" y="2"/>
                  </a:cubicBezTo>
                  <a:cubicBezTo>
                    <a:pt x="49" y="7"/>
                    <a:pt x="69" y="5"/>
                    <a:pt x="88" y="6"/>
                  </a:cubicBezTo>
                  <a:cubicBezTo>
                    <a:pt x="91" y="78"/>
                    <a:pt x="88" y="151"/>
                    <a:pt x="89" y="223"/>
                  </a:cubicBezTo>
                  <a:cubicBezTo>
                    <a:pt x="90" y="244"/>
                    <a:pt x="76" y="261"/>
                    <a:pt x="57" y="268"/>
                  </a:cubicBezTo>
                  <a:cubicBezTo>
                    <a:pt x="31" y="275"/>
                    <a:pt x="2" y="255"/>
                    <a:pt x="1" y="227"/>
                  </a:cubicBezTo>
                  <a:cubicBezTo>
                    <a:pt x="0" y="152"/>
                    <a:pt x="1" y="7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>
            <a:grpSpLocks noChangeAspect="1"/>
          </p:cNvGrpSpPr>
          <p:nvPr/>
        </p:nvGrpSpPr>
        <p:grpSpPr>
          <a:xfrm>
            <a:off x="8980170" y="1655123"/>
            <a:ext cx="1431431" cy="1333488"/>
            <a:chOff x="3929482" y="2018419"/>
            <a:chExt cx="798528" cy="743890"/>
          </a:xfrm>
        </p:grpSpPr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929482" y="2018419"/>
              <a:ext cx="798528" cy="457570"/>
            </a:xfrm>
            <a:custGeom>
              <a:avLst/>
              <a:gdLst>
                <a:gd name="T0" fmla="*/ 222 w 434"/>
                <a:gd name="T1" fmla="*/ 106 h 227"/>
                <a:gd name="T2" fmla="*/ 367 w 434"/>
                <a:gd name="T3" fmla="*/ 32 h 227"/>
                <a:gd name="T4" fmla="*/ 352 w 434"/>
                <a:gd name="T5" fmla="*/ 0 h 227"/>
                <a:gd name="T6" fmla="*/ 434 w 434"/>
                <a:gd name="T7" fmla="*/ 8 h 227"/>
                <a:gd name="T8" fmla="*/ 402 w 434"/>
                <a:gd name="T9" fmla="*/ 90 h 227"/>
                <a:gd name="T10" fmla="*/ 382 w 434"/>
                <a:gd name="T11" fmla="*/ 60 h 227"/>
                <a:gd name="T12" fmla="*/ 201 w 434"/>
                <a:gd name="T13" fmla="*/ 167 h 227"/>
                <a:gd name="T14" fmla="*/ 177 w 434"/>
                <a:gd name="T15" fmla="*/ 107 h 227"/>
                <a:gd name="T16" fmla="*/ 17 w 434"/>
                <a:gd name="T17" fmla="*/ 227 h 227"/>
                <a:gd name="T18" fmla="*/ 1 w 434"/>
                <a:gd name="T19" fmla="*/ 173 h 227"/>
                <a:gd name="T20" fmla="*/ 5 w 434"/>
                <a:gd name="T21" fmla="*/ 163 h 227"/>
                <a:gd name="T22" fmla="*/ 190 w 434"/>
                <a:gd name="T23" fmla="*/ 43 h 227"/>
                <a:gd name="T24" fmla="*/ 222 w 434"/>
                <a:gd name="T25" fmla="*/ 10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4" h="227">
                  <a:moveTo>
                    <a:pt x="222" y="106"/>
                  </a:moveTo>
                  <a:cubicBezTo>
                    <a:pt x="271" y="81"/>
                    <a:pt x="319" y="57"/>
                    <a:pt x="367" y="32"/>
                  </a:cubicBezTo>
                  <a:cubicBezTo>
                    <a:pt x="362" y="22"/>
                    <a:pt x="358" y="12"/>
                    <a:pt x="352" y="0"/>
                  </a:cubicBezTo>
                  <a:cubicBezTo>
                    <a:pt x="380" y="3"/>
                    <a:pt x="406" y="5"/>
                    <a:pt x="434" y="8"/>
                  </a:cubicBezTo>
                  <a:cubicBezTo>
                    <a:pt x="423" y="36"/>
                    <a:pt x="413" y="62"/>
                    <a:pt x="402" y="90"/>
                  </a:cubicBezTo>
                  <a:cubicBezTo>
                    <a:pt x="395" y="79"/>
                    <a:pt x="389" y="71"/>
                    <a:pt x="382" y="60"/>
                  </a:cubicBezTo>
                  <a:cubicBezTo>
                    <a:pt x="322" y="96"/>
                    <a:pt x="262" y="131"/>
                    <a:pt x="201" y="167"/>
                  </a:cubicBezTo>
                  <a:cubicBezTo>
                    <a:pt x="193" y="147"/>
                    <a:pt x="185" y="128"/>
                    <a:pt x="177" y="107"/>
                  </a:cubicBezTo>
                  <a:cubicBezTo>
                    <a:pt x="123" y="147"/>
                    <a:pt x="71" y="186"/>
                    <a:pt x="17" y="227"/>
                  </a:cubicBezTo>
                  <a:cubicBezTo>
                    <a:pt x="11" y="208"/>
                    <a:pt x="6" y="190"/>
                    <a:pt x="1" y="173"/>
                  </a:cubicBezTo>
                  <a:cubicBezTo>
                    <a:pt x="0" y="170"/>
                    <a:pt x="2" y="164"/>
                    <a:pt x="5" y="163"/>
                  </a:cubicBezTo>
                  <a:cubicBezTo>
                    <a:pt x="66" y="123"/>
                    <a:pt x="127" y="83"/>
                    <a:pt x="190" y="43"/>
                  </a:cubicBezTo>
                  <a:cubicBezTo>
                    <a:pt x="201" y="65"/>
                    <a:pt x="211" y="85"/>
                    <a:pt x="222" y="106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584510" y="2195761"/>
              <a:ext cx="115666" cy="566547"/>
            </a:xfrm>
            <a:custGeom>
              <a:avLst/>
              <a:gdLst>
                <a:gd name="T0" fmla="*/ 59 w 63"/>
                <a:gd name="T1" fmla="*/ 281 h 281"/>
                <a:gd name="T2" fmla="*/ 0 w 63"/>
                <a:gd name="T3" fmla="*/ 281 h 281"/>
                <a:gd name="T4" fmla="*/ 0 w 63"/>
                <a:gd name="T5" fmla="*/ 252 h 281"/>
                <a:gd name="T6" fmla="*/ 0 w 63"/>
                <a:gd name="T7" fmla="*/ 31 h 281"/>
                <a:gd name="T8" fmla="*/ 12 w 63"/>
                <a:gd name="T9" fmla="*/ 0 h 281"/>
                <a:gd name="T10" fmla="*/ 60 w 63"/>
                <a:gd name="T11" fmla="*/ 91 h 281"/>
                <a:gd name="T12" fmla="*/ 59 w 63"/>
                <a:gd name="T13" fmla="*/ 258 h 281"/>
                <a:gd name="T14" fmla="*/ 59 w 63"/>
                <a:gd name="T15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281">
                  <a:moveTo>
                    <a:pt x="59" y="281"/>
                  </a:moveTo>
                  <a:cubicBezTo>
                    <a:pt x="39" y="281"/>
                    <a:pt x="20" y="281"/>
                    <a:pt x="0" y="281"/>
                  </a:cubicBezTo>
                  <a:cubicBezTo>
                    <a:pt x="0" y="271"/>
                    <a:pt x="0" y="262"/>
                    <a:pt x="0" y="252"/>
                  </a:cubicBezTo>
                  <a:cubicBezTo>
                    <a:pt x="0" y="179"/>
                    <a:pt x="0" y="105"/>
                    <a:pt x="0" y="31"/>
                  </a:cubicBezTo>
                  <a:cubicBezTo>
                    <a:pt x="1" y="22"/>
                    <a:pt x="7" y="13"/>
                    <a:pt x="12" y="0"/>
                  </a:cubicBezTo>
                  <a:cubicBezTo>
                    <a:pt x="40" y="29"/>
                    <a:pt x="63" y="51"/>
                    <a:pt x="60" y="91"/>
                  </a:cubicBezTo>
                  <a:cubicBezTo>
                    <a:pt x="56" y="146"/>
                    <a:pt x="59" y="202"/>
                    <a:pt x="59" y="258"/>
                  </a:cubicBezTo>
                  <a:cubicBezTo>
                    <a:pt x="59" y="265"/>
                    <a:pt x="59" y="272"/>
                    <a:pt x="59" y="281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4437299" y="2250588"/>
              <a:ext cx="108244" cy="509690"/>
            </a:xfrm>
            <a:custGeom>
              <a:avLst/>
              <a:gdLst>
                <a:gd name="T0" fmla="*/ 59 w 59"/>
                <a:gd name="T1" fmla="*/ 0 h 253"/>
                <a:gd name="T2" fmla="*/ 59 w 59"/>
                <a:gd name="T3" fmla="*/ 253 h 253"/>
                <a:gd name="T4" fmla="*/ 1 w 59"/>
                <a:gd name="T5" fmla="*/ 253 h 253"/>
                <a:gd name="T6" fmla="*/ 1 w 59"/>
                <a:gd name="T7" fmla="*/ 233 h 253"/>
                <a:gd name="T8" fmla="*/ 0 w 59"/>
                <a:gd name="T9" fmla="*/ 55 h 253"/>
                <a:gd name="T10" fmla="*/ 18 w 59"/>
                <a:gd name="T11" fmla="*/ 24 h 253"/>
                <a:gd name="T12" fmla="*/ 59 w 59"/>
                <a:gd name="T13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53">
                  <a:moveTo>
                    <a:pt x="59" y="0"/>
                  </a:moveTo>
                  <a:cubicBezTo>
                    <a:pt x="59" y="86"/>
                    <a:pt x="59" y="169"/>
                    <a:pt x="59" y="253"/>
                  </a:cubicBezTo>
                  <a:cubicBezTo>
                    <a:pt x="40" y="253"/>
                    <a:pt x="22" y="253"/>
                    <a:pt x="1" y="253"/>
                  </a:cubicBezTo>
                  <a:cubicBezTo>
                    <a:pt x="1" y="247"/>
                    <a:pt x="1" y="240"/>
                    <a:pt x="1" y="233"/>
                  </a:cubicBezTo>
                  <a:cubicBezTo>
                    <a:pt x="1" y="173"/>
                    <a:pt x="1" y="114"/>
                    <a:pt x="0" y="55"/>
                  </a:cubicBezTo>
                  <a:cubicBezTo>
                    <a:pt x="0" y="40"/>
                    <a:pt x="3" y="30"/>
                    <a:pt x="18" y="24"/>
                  </a:cubicBezTo>
                  <a:cubicBezTo>
                    <a:pt x="31" y="18"/>
                    <a:pt x="43" y="9"/>
                    <a:pt x="59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4146588" y="2304739"/>
              <a:ext cx="108244" cy="457570"/>
            </a:xfrm>
            <a:custGeom>
              <a:avLst/>
              <a:gdLst>
                <a:gd name="T0" fmla="*/ 51 w 59"/>
                <a:gd name="T1" fmla="*/ 0 h 227"/>
                <a:gd name="T2" fmla="*/ 59 w 59"/>
                <a:gd name="T3" fmla="*/ 32 h 227"/>
                <a:gd name="T4" fmla="*/ 59 w 59"/>
                <a:gd name="T5" fmla="*/ 218 h 227"/>
                <a:gd name="T6" fmla="*/ 58 w 59"/>
                <a:gd name="T7" fmla="*/ 227 h 227"/>
                <a:gd name="T8" fmla="*/ 1 w 59"/>
                <a:gd name="T9" fmla="*/ 227 h 227"/>
                <a:gd name="T10" fmla="*/ 1 w 59"/>
                <a:gd name="T11" fmla="*/ 200 h 227"/>
                <a:gd name="T12" fmla="*/ 0 w 59"/>
                <a:gd name="T13" fmla="*/ 60 h 227"/>
                <a:gd name="T14" fmla="*/ 20 w 59"/>
                <a:gd name="T15" fmla="*/ 22 h 227"/>
                <a:gd name="T16" fmla="*/ 51 w 59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227">
                  <a:moveTo>
                    <a:pt x="51" y="0"/>
                  </a:moveTo>
                  <a:cubicBezTo>
                    <a:pt x="54" y="13"/>
                    <a:pt x="59" y="23"/>
                    <a:pt x="59" y="32"/>
                  </a:cubicBezTo>
                  <a:cubicBezTo>
                    <a:pt x="59" y="94"/>
                    <a:pt x="59" y="156"/>
                    <a:pt x="59" y="218"/>
                  </a:cubicBezTo>
                  <a:cubicBezTo>
                    <a:pt x="59" y="221"/>
                    <a:pt x="58" y="223"/>
                    <a:pt x="58" y="227"/>
                  </a:cubicBezTo>
                  <a:cubicBezTo>
                    <a:pt x="39" y="227"/>
                    <a:pt x="22" y="227"/>
                    <a:pt x="1" y="227"/>
                  </a:cubicBezTo>
                  <a:cubicBezTo>
                    <a:pt x="1" y="218"/>
                    <a:pt x="1" y="209"/>
                    <a:pt x="1" y="200"/>
                  </a:cubicBezTo>
                  <a:cubicBezTo>
                    <a:pt x="1" y="153"/>
                    <a:pt x="2" y="106"/>
                    <a:pt x="0" y="60"/>
                  </a:cubicBezTo>
                  <a:cubicBezTo>
                    <a:pt x="0" y="42"/>
                    <a:pt x="5" y="31"/>
                    <a:pt x="20" y="22"/>
                  </a:cubicBezTo>
                  <a:cubicBezTo>
                    <a:pt x="30" y="16"/>
                    <a:pt x="38" y="9"/>
                    <a:pt x="51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4291943" y="2345351"/>
              <a:ext cx="107007" cy="416957"/>
            </a:xfrm>
            <a:custGeom>
              <a:avLst/>
              <a:gdLst>
                <a:gd name="T0" fmla="*/ 58 w 58"/>
                <a:gd name="T1" fmla="*/ 207 h 207"/>
                <a:gd name="T2" fmla="*/ 1 w 58"/>
                <a:gd name="T3" fmla="*/ 207 h 207"/>
                <a:gd name="T4" fmla="*/ 1 w 58"/>
                <a:gd name="T5" fmla="*/ 153 h 207"/>
                <a:gd name="T6" fmla="*/ 0 w 58"/>
                <a:gd name="T7" fmla="*/ 51 h 207"/>
                <a:gd name="T8" fmla="*/ 15 w 58"/>
                <a:gd name="T9" fmla="*/ 26 h 207"/>
                <a:gd name="T10" fmla="*/ 58 w 58"/>
                <a:gd name="T11" fmla="*/ 0 h 207"/>
                <a:gd name="T12" fmla="*/ 58 w 58"/>
                <a:gd name="T1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07">
                  <a:moveTo>
                    <a:pt x="58" y="207"/>
                  </a:moveTo>
                  <a:cubicBezTo>
                    <a:pt x="39" y="207"/>
                    <a:pt x="21" y="207"/>
                    <a:pt x="1" y="207"/>
                  </a:cubicBezTo>
                  <a:cubicBezTo>
                    <a:pt x="1" y="188"/>
                    <a:pt x="1" y="171"/>
                    <a:pt x="1" y="153"/>
                  </a:cubicBezTo>
                  <a:cubicBezTo>
                    <a:pt x="0" y="119"/>
                    <a:pt x="1" y="85"/>
                    <a:pt x="0" y="51"/>
                  </a:cubicBezTo>
                  <a:cubicBezTo>
                    <a:pt x="0" y="39"/>
                    <a:pt x="4" y="31"/>
                    <a:pt x="15" y="26"/>
                  </a:cubicBezTo>
                  <a:cubicBezTo>
                    <a:pt x="29" y="19"/>
                    <a:pt x="42" y="10"/>
                    <a:pt x="58" y="0"/>
                  </a:cubicBezTo>
                  <a:cubicBezTo>
                    <a:pt x="58" y="70"/>
                    <a:pt x="58" y="138"/>
                    <a:pt x="58" y="20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4001232" y="2413716"/>
              <a:ext cx="105151" cy="348592"/>
            </a:xfrm>
            <a:custGeom>
              <a:avLst/>
              <a:gdLst>
                <a:gd name="T0" fmla="*/ 57 w 57"/>
                <a:gd name="T1" fmla="*/ 173 h 173"/>
                <a:gd name="T2" fmla="*/ 1 w 57"/>
                <a:gd name="T3" fmla="*/ 173 h 173"/>
                <a:gd name="T4" fmla="*/ 1 w 57"/>
                <a:gd name="T5" fmla="*/ 49 h 173"/>
                <a:gd name="T6" fmla="*/ 9 w 57"/>
                <a:gd name="T7" fmla="*/ 37 h 173"/>
                <a:gd name="T8" fmla="*/ 57 w 57"/>
                <a:gd name="T9" fmla="*/ 0 h 173"/>
                <a:gd name="T10" fmla="*/ 57 w 57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73">
                  <a:moveTo>
                    <a:pt x="57" y="173"/>
                  </a:moveTo>
                  <a:cubicBezTo>
                    <a:pt x="38" y="173"/>
                    <a:pt x="20" y="173"/>
                    <a:pt x="1" y="173"/>
                  </a:cubicBezTo>
                  <a:cubicBezTo>
                    <a:pt x="1" y="131"/>
                    <a:pt x="0" y="90"/>
                    <a:pt x="1" y="49"/>
                  </a:cubicBezTo>
                  <a:cubicBezTo>
                    <a:pt x="1" y="45"/>
                    <a:pt x="5" y="40"/>
                    <a:pt x="9" y="37"/>
                  </a:cubicBezTo>
                  <a:cubicBezTo>
                    <a:pt x="24" y="25"/>
                    <a:pt x="39" y="13"/>
                    <a:pt x="57" y="0"/>
                  </a:cubicBezTo>
                  <a:cubicBezTo>
                    <a:pt x="57" y="59"/>
                    <a:pt x="57" y="115"/>
                    <a:pt x="57" y="173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1767159" y="1584101"/>
            <a:ext cx="1135306" cy="1476679"/>
            <a:chOff x="6284952" y="2983451"/>
            <a:chExt cx="676293" cy="879646"/>
          </a:xfrm>
        </p:grpSpPr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6298964" y="3390750"/>
              <a:ext cx="641731" cy="472347"/>
            </a:xfrm>
            <a:custGeom>
              <a:avLst/>
              <a:gdLst>
                <a:gd name="T0" fmla="*/ 0 w 288"/>
                <a:gd name="T1" fmla="*/ 0 h 198"/>
                <a:gd name="T2" fmla="*/ 53 w 288"/>
                <a:gd name="T3" fmla="*/ 0 h 198"/>
                <a:gd name="T4" fmla="*/ 266 w 288"/>
                <a:gd name="T5" fmla="*/ 0 h 198"/>
                <a:gd name="T6" fmla="*/ 288 w 288"/>
                <a:gd name="T7" fmla="*/ 21 h 198"/>
                <a:gd name="T8" fmla="*/ 288 w 288"/>
                <a:gd name="T9" fmla="*/ 174 h 198"/>
                <a:gd name="T10" fmla="*/ 265 w 288"/>
                <a:gd name="T11" fmla="*/ 198 h 198"/>
                <a:gd name="T12" fmla="*/ 23 w 288"/>
                <a:gd name="T13" fmla="*/ 198 h 198"/>
                <a:gd name="T14" fmla="*/ 0 w 288"/>
                <a:gd name="T15" fmla="*/ 177 h 198"/>
                <a:gd name="T16" fmla="*/ 0 w 288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198">
                  <a:moveTo>
                    <a:pt x="0" y="0"/>
                  </a:moveTo>
                  <a:cubicBezTo>
                    <a:pt x="20" y="0"/>
                    <a:pt x="36" y="0"/>
                    <a:pt x="53" y="0"/>
                  </a:cubicBezTo>
                  <a:cubicBezTo>
                    <a:pt x="124" y="0"/>
                    <a:pt x="195" y="1"/>
                    <a:pt x="266" y="0"/>
                  </a:cubicBezTo>
                  <a:cubicBezTo>
                    <a:pt x="282" y="0"/>
                    <a:pt x="288" y="6"/>
                    <a:pt x="288" y="21"/>
                  </a:cubicBezTo>
                  <a:cubicBezTo>
                    <a:pt x="288" y="72"/>
                    <a:pt x="288" y="123"/>
                    <a:pt x="288" y="174"/>
                  </a:cubicBezTo>
                  <a:cubicBezTo>
                    <a:pt x="288" y="190"/>
                    <a:pt x="280" y="198"/>
                    <a:pt x="265" y="198"/>
                  </a:cubicBezTo>
                  <a:cubicBezTo>
                    <a:pt x="184" y="198"/>
                    <a:pt x="104" y="198"/>
                    <a:pt x="23" y="198"/>
                  </a:cubicBezTo>
                  <a:cubicBezTo>
                    <a:pt x="9" y="198"/>
                    <a:pt x="0" y="192"/>
                    <a:pt x="0" y="177"/>
                  </a:cubicBezTo>
                  <a:cubicBezTo>
                    <a:pt x="0" y="119"/>
                    <a:pt x="0" y="6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6416661" y="2983451"/>
              <a:ext cx="544584" cy="400294"/>
            </a:xfrm>
            <a:custGeom>
              <a:avLst/>
              <a:gdLst>
                <a:gd name="T0" fmla="*/ 242 w 244"/>
                <a:gd name="T1" fmla="*/ 165 h 168"/>
                <a:gd name="T2" fmla="*/ 186 w 244"/>
                <a:gd name="T3" fmla="*/ 166 h 168"/>
                <a:gd name="T4" fmla="*/ 140 w 244"/>
                <a:gd name="T5" fmla="*/ 128 h 168"/>
                <a:gd name="T6" fmla="*/ 160 w 244"/>
                <a:gd name="T7" fmla="*/ 162 h 168"/>
                <a:gd name="T8" fmla="*/ 156 w 244"/>
                <a:gd name="T9" fmla="*/ 167 h 168"/>
                <a:gd name="T10" fmla="*/ 133 w 244"/>
                <a:gd name="T11" fmla="*/ 141 h 168"/>
                <a:gd name="T12" fmla="*/ 131 w 244"/>
                <a:gd name="T13" fmla="*/ 142 h 168"/>
                <a:gd name="T14" fmla="*/ 140 w 244"/>
                <a:gd name="T15" fmla="*/ 162 h 168"/>
                <a:gd name="T16" fmla="*/ 0 w 244"/>
                <a:gd name="T17" fmla="*/ 162 h 168"/>
                <a:gd name="T18" fmla="*/ 39 w 244"/>
                <a:gd name="T19" fmla="*/ 16 h 168"/>
                <a:gd name="T20" fmla="*/ 62 w 244"/>
                <a:gd name="T21" fmla="*/ 4 h 168"/>
                <a:gd name="T22" fmla="*/ 178 w 244"/>
                <a:gd name="T23" fmla="*/ 34 h 168"/>
                <a:gd name="T24" fmla="*/ 195 w 244"/>
                <a:gd name="T25" fmla="*/ 61 h 168"/>
                <a:gd name="T26" fmla="*/ 200 w 244"/>
                <a:gd name="T27" fmla="*/ 89 h 168"/>
                <a:gd name="T28" fmla="*/ 244 w 244"/>
                <a:gd name="T29" fmla="*/ 157 h 168"/>
                <a:gd name="T30" fmla="*/ 242 w 244"/>
                <a:gd name="T31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168">
                  <a:moveTo>
                    <a:pt x="242" y="165"/>
                  </a:moveTo>
                  <a:cubicBezTo>
                    <a:pt x="223" y="165"/>
                    <a:pt x="204" y="163"/>
                    <a:pt x="186" y="166"/>
                  </a:cubicBezTo>
                  <a:cubicBezTo>
                    <a:pt x="159" y="168"/>
                    <a:pt x="160" y="141"/>
                    <a:pt x="140" y="128"/>
                  </a:cubicBezTo>
                  <a:cubicBezTo>
                    <a:pt x="149" y="143"/>
                    <a:pt x="154" y="153"/>
                    <a:pt x="160" y="162"/>
                  </a:cubicBezTo>
                  <a:cubicBezTo>
                    <a:pt x="159" y="164"/>
                    <a:pt x="157" y="165"/>
                    <a:pt x="156" y="167"/>
                  </a:cubicBezTo>
                  <a:cubicBezTo>
                    <a:pt x="148" y="158"/>
                    <a:pt x="140" y="149"/>
                    <a:pt x="133" y="141"/>
                  </a:cubicBezTo>
                  <a:cubicBezTo>
                    <a:pt x="132" y="141"/>
                    <a:pt x="131" y="141"/>
                    <a:pt x="131" y="142"/>
                  </a:cubicBezTo>
                  <a:cubicBezTo>
                    <a:pt x="134" y="149"/>
                    <a:pt x="138" y="156"/>
                    <a:pt x="140" y="162"/>
                  </a:cubicBezTo>
                  <a:cubicBezTo>
                    <a:pt x="94" y="162"/>
                    <a:pt x="47" y="162"/>
                    <a:pt x="0" y="162"/>
                  </a:cubicBezTo>
                  <a:cubicBezTo>
                    <a:pt x="13" y="114"/>
                    <a:pt x="26" y="65"/>
                    <a:pt x="39" y="16"/>
                  </a:cubicBezTo>
                  <a:cubicBezTo>
                    <a:pt x="42" y="3"/>
                    <a:pt x="49" y="0"/>
                    <a:pt x="62" y="4"/>
                  </a:cubicBezTo>
                  <a:cubicBezTo>
                    <a:pt x="101" y="14"/>
                    <a:pt x="139" y="25"/>
                    <a:pt x="178" y="34"/>
                  </a:cubicBezTo>
                  <a:cubicBezTo>
                    <a:pt x="193" y="38"/>
                    <a:pt x="198" y="45"/>
                    <a:pt x="195" y="61"/>
                  </a:cubicBezTo>
                  <a:cubicBezTo>
                    <a:pt x="193" y="70"/>
                    <a:pt x="195" y="81"/>
                    <a:pt x="200" y="89"/>
                  </a:cubicBezTo>
                  <a:cubicBezTo>
                    <a:pt x="213" y="112"/>
                    <a:pt x="229" y="134"/>
                    <a:pt x="244" y="157"/>
                  </a:cubicBezTo>
                  <a:cubicBezTo>
                    <a:pt x="243" y="160"/>
                    <a:pt x="243" y="162"/>
                    <a:pt x="242" y="165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6284952" y="3281670"/>
              <a:ext cx="134511" cy="107078"/>
            </a:xfrm>
            <a:custGeom>
              <a:avLst/>
              <a:gdLst>
                <a:gd name="T0" fmla="*/ 60 w 60"/>
                <a:gd name="T1" fmla="*/ 7 h 45"/>
                <a:gd name="T2" fmla="*/ 8 w 60"/>
                <a:gd name="T3" fmla="*/ 38 h 45"/>
                <a:gd name="T4" fmla="*/ 60 w 60"/>
                <a:gd name="T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45">
                  <a:moveTo>
                    <a:pt x="60" y="7"/>
                  </a:moveTo>
                  <a:cubicBezTo>
                    <a:pt x="53" y="44"/>
                    <a:pt x="52" y="45"/>
                    <a:pt x="8" y="38"/>
                  </a:cubicBezTo>
                  <a:cubicBezTo>
                    <a:pt x="0" y="12"/>
                    <a:pt x="23" y="0"/>
                    <a:pt x="60" y="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1046530" y="3559258"/>
            <a:ext cx="2565587" cy="61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443028" y="3536312"/>
            <a:ext cx="2565587" cy="61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512305" y="3536312"/>
            <a:ext cx="2565587" cy="61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821812" y="357399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2C70AE"/>
                </a:solidFill>
              </a:rPr>
              <a:t>定义</a:t>
            </a:r>
            <a:endParaRPr lang="zh-CN" altLang="en-US" sz="2800" b="1" dirty="0">
              <a:solidFill>
                <a:srgbClr val="2C70AE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26909" y="355490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2C70AE"/>
                </a:solidFill>
              </a:rPr>
              <a:t>内容</a:t>
            </a:r>
            <a:endParaRPr lang="zh-CN" altLang="en-US" sz="2800" b="1" dirty="0">
              <a:solidFill>
                <a:srgbClr val="2C70AE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008047" y="357102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2C70AE"/>
                </a:solidFill>
              </a:rPr>
              <a:t>常用模型</a:t>
            </a:r>
            <a:endParaRPr lang="zh-CN" altLang="en-US" sz="2800" b="1" dirty="0">
              <a:solidFill>
                <a:srgbClr val="2C70AE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28833" y="4484516"/>
            <a:ext cx="2707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包括所有的实体和关系，确定每个实体的属性，定义每个实体的主键，指定实体的外键，需要进行范式化处理。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939777" y="4459374"/>
            <a:ext cx="27077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这是用户从数据库所看到的模型，是具体的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所支持的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既要面向用户，又要面向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尽可能详细的描述数据，但并不考虑数据在物理上如何来实现。</a:t>
            </a:r>
          </a:p>
          <a:p>
            <a:pPr algn="just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369741" y="4459374"/>
            <a:ext cx="2707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层次模型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网状模型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58129" y="441858"/>
            <a:ext cx="1938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8FD152"/>
                </a:solidFill>
                <a:latin typeface="arial" panose="020B0604020202020204" pitchFamily="34" charset="0"/>
              </a:rPr>
              <a:t>Logical</a:t>
            </a:r>
            <a:r>
              <a:rPr lang="en-US" altLang="zh-CN" sz="1600" dirty="0" smtClean="0">
                <a:solidFill>
                  <a:srgbClr val="8FD15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8FD152"/>
                </a:solidFill>
                <a:latin typeface="arial" panose="020B0604020202020204" pitchFamily="34" charset="0"/>
              </a:rPr>
              <a:t>Data Model</a:t>
            </a:r>
            <a:endParaRPr lang="zh-CN" altLang="en-US" sz="1600" dirty="0">
              <a:solidFill>
                <a:srgbClr val="8FD15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58129" y="55768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 </a:t>
            </a:r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物理数据模型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" y="916450"/>
            <a:ext cx="12191999" cy="0"/>
          </a:xfrm>
          <a:prstGeom prst="line">
            <a:avLst/>
          </a:prstGeom>
          <a:ln w="82550">
            <a:solidFill>
              <a:srgbClr val="2C7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6805974"/>
            <a:ext cx="12191999" cy="0"/>
          </a:xfrm>
          <a:prstGeom prst="line">
            <a:avLst/>
          </a:prstGeom>
          <a:ln w="82550">
            <a:solidFill>
              <a:srgbClr val="2C7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>
            <a:off x="724486" y="1515634"/>
            <a:ext cx="3626288" cy="4660490"/>
          </a:xfrm>
          <a:prstGeom prst="triangle">
            <a:avLst/>
          </a:prstGeom>
          <a:solidFill>
            <a:srgbClr val="2C7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6" idx="1"/>
            <a:endCxn id="16" idx="5"/>
          </p:cNvCxnSpPr>
          <p:nvPr/>
        </p:nvCxnSpPr>
        <p:spPr>
          <a:xfrm>
            <a:off x="1631058" y="3845879"/>
            <a:ext cx="1813144" cy="0"/>
          </a:xfrm>
          <a:prstGeom prst="line">
            <a:avLst/>
          </a:prstGeom>
          <a:ln>
            <a:solidFill>
              <a:srgbClr val="8FD1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165123" y="5088194"/>
            <a:ext cx="2802193" cy="0"/>
          </a:xfrm>
          <a:prstGeom prst="line">
            <a:avLst/>
          </a:prstGeom>
          <a:ln>
            <a:solidFill>
              <a:srgbClr val="8FD1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梯形 20"/>
          <p:cNvSpPr/>
          <p:nvPr/>
        </p:nvSpPr>
        <p:spPr>
          <a:xfrm>
            <a:off x="1135628" y="3845879"/>
            <a:ext cx="2808000" cy="1242315"/>
          </a:xfrm>
          <a:prstGeom prst="trapezoid">
            <a:avLst>
              <a:gd name="adj" fmla="val 38059"/>
            </a:avLst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1907224" y="3167880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定义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51810" y="426538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566015" y="534284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常用模型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554361" y="3275603"/>
            <a:ext cx="19467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943628" y="4467036"/>
            <a:ext cx="1557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232787" y="5635234"/>
            <a:ext cx="12683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648632" y="2936629"/>
            <a:ext cx="663678" cy="678426"/>
          </a:xfrm>
          <a:prstGeom prst="ellips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648632" y="5297293"/>
            <a:ext cx="663678" cy="678426"/>
          </a:xfrm>
          <a:prstGeom prst="ellips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648632" y="4107608"/>
            <a:ext cx="663678" cy="678426"/>
          </a:xfrm>
          <a:prstGeom prst="ellipse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783943" y="29363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83943" y="413686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783943" y="532678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78343" y="1958244"/>
            <a:ext cx="4611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是面向计算机物理表示的模型，真正的保存数据</a:t>
            </a:r>
            <a:r>
              <a:rPr lang="zh-CN" altLang="en-US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。</a:t>
            </a:r>
            <a:r>
              <a:rPr lang="zh-CN" altLang="zh-CN" dirty="0" smtClean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描述</a:t>
            </a:r>
            <a:r>
              <a:rPr lang="zh-CN" altLang="zh-CN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了数据在储存介质上的组织结构，它不但与具体的</a:t>
            </a:r>
            <a:r>
              <a:rPr lang="en-US" altLang="zh-CN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DBMS</a:t>
            </a:r>
            <a:r>
              <a:rPr lang="zh-CN" altLang="zh-CN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有关，而且还与操作系统和硬件有关</a:t>
            </a:r>
            <a:r>
              <a:rPr lang="zh-CN" altLang="zh-CN" dirty="0" smtClean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。</a:t>
            </a:r>
            <a:endParaRPr lang="en-US" altLang="zh-CN" dirty="0" smtClean="0">
              <a:solidFill>
                <a:srgbClr val="2C70A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altLang="zh-CN" dirty="0" smtClean="0">
              <a:solidFill>
                <a:srgbClr val="2C70A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zh-CN" altLang="en-US" dirty="0" smtClean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注：</a:t>
            </a:r>
            <a:r>
              <a:rPr lang="zh-CN" altLang="zh-CN" dirty="0" smtClean="0"/>
              <a:t>每</a:t>
            </a:r>
            <a:r>
              <a:rPr lang="zh-CN" altLang="zh-CN" dirty="0"/>
              <a:t>一种逻辑数据模型在实现时都有起对应的物理数据模型。</a:t>
            </a:r>
            <a:endParaRPr lang="zh-CN" altLang="en-US" dirty="0">
              <a:solidFill>
                <a:srgbClr val="2C70A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515762" y="4051042"/>
            <a:ext cx="4675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确定所有的表和列，定义外键用于确定表之间的关系，基于用户的需求可能</a:t>
            </a:r>
            <a:r>
              <a:rPr lang="zh-CN" altLang="zh-CN" dirty="0" smtClean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进行</a:t>
            </a:r>
            <a:r>
              <a:rPr lang="zh-CN" altLang="en-US" dirty="0" smtClean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反</a:t>
            </a:r>
            <a:r>
              <a:rPr lang="zh-CN" altLang="zh-CN" dirty="0" smtClean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范式</a:t>
            </a:r>
            <a:r>
              <a:rPr lang="zh-CN" altLang="zh-CN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化等内容。</a:t>
            </a:r>
          </a:p>
          <a:p>
            <a:endParaRPr lang="zh-CN" altLang="en-US" dirty="0">
              <a:solidFill>
                <a:srgbClr val="2C70AE"/>
              </a:solidFill>
              <a:latin typeface="Ebrima" panose="02000000000000000000" pitchFamily="2" charset="0"/>
              <a:ea typeface="Arial Unicode MS" panose="020B0604020202020204" pitchFamily="34" charset="-122"/>
              <a:cs typeface="Ebrima" panose="02000000000000000000" pitchFamily="2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4407" y="5281291"/>
            <a:ext cx="238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统一</a:t>
            </a:r>
            <a:r>
              <a:rPr lang="zh-CN" altLang="en-US" dirty="0" smtClean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模型</a:t>
            </a:r>
            <a:endParaRPr lang="zh-CN" altLang="en-US" dirty="0">
              <a:solidFill>
                <a:srgbClr val="2C70A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zh-CN" altLang="en-US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框架存储</a:t>
            </a:r>
            <a:r>
              <a:rPr lang="zh-CN" altLang="en-US" dirty="0" smtClean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模型</a:t>
            </a:r>
            <a:endParaRPr lang="zh-CN" altLang="en-US" dirty="0">
              <a:solidFill>
                <a:srgbClr val="2C70A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46568" y="456768"/>
            <a:ext cx="23246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8FD152"/>
                </a:solidFill>
                <a:latin typeface="arial" panose="020B0604020202020204" pitchFamily="34" charset="0"/>
              </a:rPr>
              <a:t>Physical Data Modeling</a:t>
            </a:r>
            <a:endParaRPr lang="zh-CN" altLang="en-US" sz="1600" dirty="0">
              <a:solidFill>
                <a:srgbClr val="8FD15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2878" y="872198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直角三角形 2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8129" y="55768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 </a:t>
            </a:r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数据范式化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3" name="十字箭头 12"/>
          <p:cNvSpPr>
            <a:spLocks/>
          </p:cNvSpPr>
          <p:nvPr/>
        </p:nvSpPr>
        <p:spPr>
          <a:xfrm>
            <a:off x="470302" y="1905204"/>
            <a:ext cx="11225638" cy="4421855"/>
          </a:xfrm>
          <a:prstGeom prst="quadArrow">
            <a:avLst>
              <a:gd name="adj1" fmla="val 2500"/>
              <a:gd name="adj2" fmla="val 3580"/>
              <a:gd name="adj3" fmla="val 6823"/>
            </a:avLst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58129" y="1550439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定义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08139" y="1611089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目的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8129" y="5961836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内容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508139" y="6070557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范式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2119" y="2251967"/>
            <a:ext cx="3963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范式化又称为标准化或正规化。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的一系列原理和技术，以减少数据库中数据冗余，增进数据的一致性。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52119" y="4472182"/>
            <a:ext cx="3963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规范化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理论是围绕范式而建立的。一个关系数据库中所有的关系，都应满足一定的规范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88612" y="2300137"/>
            <a:ext cx="396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研究如何将一个不好的关系模式转化为好的关系模式的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88612" y="4520352"/>
            <a:ext cx="3963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满足最低要求的一级叫做第一范式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(1NF)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，在第一范式的基础上提出了第二范式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(2NF)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，在第二范式的基础上又提出了第三范式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(3NF)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，以后又提出了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4NF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5NF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范式的等级越高，应满足的约束集条件也越严格。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2119" y="439063"/>
            <a:ext cx="1927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8FD152"/>
                </a:solidFill>
                <a:latin typeface="arial" panose="020B0604020202020204" pitchFamily="34" charset="0"/>
              </a:rPr>
              <a:t>Data Normalization</a:t>
            </a:r>
            <a:endParaRPr lang="zh-CN" altLang="en-US" sz="1600" dirty="0">
              <a:solidFill>
                <a:srgbClr val="8FD15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7966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8129" y="55768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 </a:t>
            </a:r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数据规范化之范式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" y="916450"/>
            <a:ext cx="12191999" cy="0"/>
          </a:xfrm>
          <a:prstGeom prst="line">
            <a:avLst/>
          </a:prstGeom>
          <a:ln w="82550">
            <a:solidFill>
              <a:srgbClr val="2C7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0" y="6805974"/>
            <a:ext cx="12191999" cy="0"/>
          </a:xfrm>
          <a:prstGeom prst="line">
            <a:avLst/>
          </a:prstGeom>
          <a:ln w="82550">
            <a:solidFill>
              <a:srgbClr val="2C7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空心弧 17"/>
          <p:cNvSpPr/>
          <p:nvPr/>
        </p:nvSpPr>
        <p:spPr>
          <a:xfrm>
            <a:off x="561215" y="1787832"/>
            <a:ext cx="4167238" cy="4167238"/>
          </a:xfrm>
          <a:prstGeom prst="blockArc">
            <a:avLst>
              <a:gd name="adj1" fmla="val 10800000"/>
              <a:gd name="adj2" fmla="val 16200000"/>
              <a:gd name="adj3" fmla="val 4642"/>
            </a:avLst>
          </a:prstGeom>
          <a:solidFill>
            <a:srgbClr val="8FD15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空心弧 18"/>
          <p:cNvSpPr/>
          <p:nvPr/>
        </p:nvSpPr>
        <p:spPr>
          <a:xfrm>
            <a:off x="561215" y="1787832"/>
            <a:ext cx="4167238" cy="4167238"/>
          </a:xfrm>
          <a:prstGeom prst="blockArc">
            <a:avLst>
              <a:gd name="adj1" fmla="val 5400000"/>
              <a:gd name="adj2" fmla="val 10800000"/>
              <a:gd name="adj3" fmla="val 4642"/>
            </a:avLst>
          </a:prstGeom>
          <a:solidFill>
            <a:srgbClr val="8FD15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空心弧 19"/>
          <p:cNvSpPr/>
          <p:nvPr/>
        </p:nvSpPr>
        <p:spPr>
          <a:xfrm>
            <a:off x="561215" y="1787832"/>
            <a:ext cx="4167238" cy="4167238"/>
          </a:xfrm>
          <a:prstGeom prst="blockArc">
            <a:avLst>
              <a:gd name="adj1" fmla="val 0"/>
              <a:gd name="adj2" fmla="val 5400000"/>
              <a:gd name="adj3" fmla="val 4642"/>
            </a:avLst>
          </a:prstGeom>
          <a:solidFill>
            <a:srgbClr val="8FD15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空心弧 20"/>
          <p:cNvSpPr/>
          <p:nvPr/>
        </p:nvSpPr>
        <p:spPr>
          <a:xfrm>
            <a:off x="561215" y="1787832"/>
            <a:ext cx="4167238" cy="4167238"/>
          </a:xfrm>
          <a:prstGeom prst="blockArc">
            <a:avLst>
              <a:gd name="adj1" fmla="val 16200000"/>
              <a:gd name="adj2" fmla="val 0"/>
              <a:gd name="adj3" fmla="val 4642"/>
            </a:avLst>
          </a:prstGeom>
          <a:solidFill>
            <a:srgbClr val="8FD15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任意多边形 21"/>
          <p:cNvSpPr/>
          <p:nvPr/>
        </p:nvSpPr>
        <p:spPr>
          <a:xfrm>
            <a:off x="1685389" y="2912006"/>
            <a:ext cx="1918890" cy="1918890"/>
          </a:xfrm>
          <a:custGeom>
            <a:avLst/>
            <a:gdLst>
              <a:gd name="connsiteX0" fmla="*/ 0 w 1918890"/>
              <a:gd name="connsiteY0" fmla="*/ 959445 h 1918890"/>
              <a:gd name="connsiteX1" fmla="*/ 959445 w 1918890"/>
              <a:gd name="connsiteY1" fmla="*/ 0 h 1918890"/>
              <a:gd name="connsiteX2" fmla="*/ 1918890 w 1918890"/>
              <a:gd name="connsiteY2" fmla="*/ 959445 h 1918890"/>
              <a:gd name="connsiteX3" fmla="*/ 959445 w 1918890"/>
              <a:gd name="connsiteY3" fmla="*/ 1918890 h 1918890"/>
              <a:gd name="connsiteX4" fmla="*/ 0 w 1918890"/>
              <a:gd name="connsiteY4" fmla="*/ 959445 h 1918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8890" h="1918890">
                <a:moveTo>
                  <a:pt x="0" y="959445"/>
                </a:moveTo>
                <a:cubicBezTo>
                  <a:pt x="0" y="429558"/>
                  <a:pt x="429558" y="0"/>
                  <a:pt x="959445" y="0"/>
                </a:cubicBezTo>
                <a:cubicBezTo>
                  <a:pt x="1489332" y="0"/>
                  <a:pt x="1918890" y="429558"/>
                  <a:pt x="1918890" y="959445"/>
                </a:cubicBezTo>
                <a:cubicBezTo>
                  <a:pt x="1918890" y="1489332"/>
                  <a:pt x="1489332" y="1918890"/>
                  <a:pt x="959445" y="1918890"/>
                </a:cubicBezTo>
                <a:cubicBezTo>
                  <a:pt x="429558" y="1918890"/>
                  <a:pt x="0" y="1489332"/>
                  <a:pt x="0" y="959445"/>
                </a:cubicBezTo>
                <a:close/>
              </a:path>
            </a:pathLst>
          </a:custGeom>
          <a:solidFill>
            <a:srgbClr val="2C70A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6735" tIns="326735" rIns="326735" bIns="326735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endPara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973223" y="1164576"/>
            <a:ext cx="1343223" cy="1343223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2C70A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3540" tIns="233540" rIns="233540" bIns="23354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900" kern="1200" dirty="0"/>
          </a:p>
        </p:txBody>
      </p:sp>
      <p:sp>
        <p:nvSpPr>
          <p:cNvPr id="24" name="任意多边形 23"/>
          <p:cNvSpPr/>
          <p:nvPr/>
        </p:nvSpPr>
        <p:spPr>
          <a:xfrm>
            <a:off x="4008486" y="3199839"/>
            <a:ext cx="1343223" cy="1343223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2C70A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3540" tIns="233540" rIns="233540" bIns="23354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900" kern="1200"/>
          </a:p>
        </p:txBody>
      </p:sp>
      <p:sp>
        <p:nvSpPr>
          <p:cNvPr id="25" name="任意多边形 24"/>
          <p:cNvSpPr/>
          <p:nvPr/>
        </p:nvSpPr>
        <p:spPr>
          <a:xfrm>
            <a:off x="1973222" y="5151123"/>
            <a:ext cx="1343223" cy="1343223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2C70A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3540" tIns="233540" rIns="233540" bIns="23354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900" kern="1200"/>
          </a:p>
        </p:txBody>
      </p:sp>
      <p:sp>
        <p:nvSpPr>
          <p:cNvPr id="26" name="任意多边形 25"/>
          <p:cNvSpPr/>
          <p:nvPr/>
        </p:nvSpPr>
        <p:spPr>
          <a:xfrm>
            <a:off x="0" y="3199839"/>
            <a:ext cx="1343223" cy="1343223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2C70A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3540" tIns="233540" rIns="233540" bIns="23354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900" kern="1200"/>
          </a:p>
        </p:txBody>
      </p:sp>
      <p:sp>
        <p:nvSpPr>
          <p:cNvPr id="63" name="矩形 62"/>
          <p:cNvSpPr/>
          <p:nvPr/>
        </p:nvSpPr>
        <p:spPr>
          <a:xfrm>
            <a:off x="858129" y="429318"/>
            <a:ext cx="1436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8FD152"/>
                </a:solidFill>
                <a:latin typeface="arial" panose="020B0604020202020204" pitchFamily="34" charset="0"/>
              </a:rPr>
              <a:t>Normalization</a:t>
            </a:r>
            <a:endParaRPr lang="zh-CN" altLang="en-US" sz="1600" dirty="0">
              <a:solidFill>
                <a:srgbClr val="8FD152"/>
              </a:solidFill>
              <a:latin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75873" y="1488163"/>
            <a:ext cx="26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594738" y="3579062"/>
            <a:ext cx="26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475873" y="5597943"/>
            <a:ext cx="26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93785" y="3568825"/>
            <a:ext cx="76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BC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469971" y="1187126"/>
            <a:ext cx="516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每个属性都是原子，不可再分。</a:t>
            </a:r>
            <a:endParaRPr lang="en-US" altLang="zh-CN" dirty="0" smtClean="0">
              <a:solidFill>
                <a:srgbClr val="2C70A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zh-CN" altLang="en-US" dirty="0"/>
              <a:t>如</a:t>
            </a:r>
            <a:r>
              <a:rPr lang="zh-CN" altLang="en-US" dirty="0" smtClean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dirty="0"/>
              <a:t>学号、学生姓名、</a:t>
            </a:r>
            <a:r>
              <a:rPr lang="zh-CN" altLang="en-US" dirty="0" smtClean="0"/>
              <a:t>年龄</a:t>
            </a:r>
            <a:endParaRPr lang="en-US" altLang="zh-CN" dirty="0" smtClean="0">
              <a:solidFill>
                <a:srgbClr val="2C70A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469971" y="1882466"/>
            <a:ext cx="5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要求数据表里的所有数据都要和该数据表的</a:t>
            </a:r>
            <a:r>
              <a:rPr lang="zh-CN" altLang="en-US" dirty="0" smtClean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主键有</a:t>
            </a:r>
            <a:r>
              <a:rPr lang="zh-CN" altLang="en-US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完全依赖关系；如果有哪些数据只和主键的一部份有关的话，它就不符合第二范式</a:t>
            </a:r>
            <a:r>
              <a:rPr lang="zh-CN" altLang="en-US" dirty="0" smtClean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。所有非键属性都是由主键（不是主键部分）决定</a:t>
            </a:r>
            <a:endParaRPr lang="en-US" altLang="zh-CN" dirty="0" smtClean="0">
              <a:solidFill>
                <a:srgbClr val="2C70A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zh-CN" altLang="en-US" dirty="0"/>
              <a:t>如：（学号）→ </a:t>
            </a:r>
            <a:r>
              <a:rPr lang="en-US" altLang="zh-CN" dirty="0"/>
              <a:t>(</a:t>
            </a:r>
            <a:r>
              <a:rPr lang="zh-CN" altLang="en-US" dirty="0"/>
              <a:t>姓名</a:t>
            </a:r>
            <a:r>
              <a:rPr lang="en-US" altLang="zh-CN" dirty="0"/>
              <a:t>, </a:t>
            </a:r>
            <a:r>
              <a:rPr lang="zh-CN" altLang="en-US" dirty="0"/>
              <a:t>年龄，性别，系别，系办地址、系办电话</a:t>
            </a:r>
            <a:r>
              <a:rPr lang="en-US" altLang="zh-CN" dirty="0"/>
              <a:t>) </a:t>
            </a:r>
            <a:endParaRPr lang="zh-CN" altLang="en-US" dirty="0">
              <a:solidFill>
                <a:srgbClr val="2C70A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469971" y="3591213"/>
            <a:ext cx="5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一</a:t>
            </a:r>
            <a:r>
              <a:rPr lang="zh-CN" altLang="en-US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个数据库表</a:t>
            </a:r>
            <a:r>
              <a:rPr lang="zh-CN" altLang="en-US" dirty="0" smtClean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中的非主键属性不能出现在其它表中。</a:t>
            </a:r>
            <a:endParaRPr lang="en-US" altLang="zh-CN" dirty="0" smtClean="0">
              <a:solidFill>
                <a:srgbClr val="2C70A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zh-CN" altLang="en-US" dirty="0"/>
              <a:t>如：学生：</a:t>
            </a:r>
            <a:r>
              <a:rPr lang="en-US" altLang="zh-CN" dirty="0"/>
              <a:t>(</a:t>
            </a:r>
            <a:r>
              <a:rPr lang="zh-CN" altLang="en-US" dirty="0"/>
              <a:t>学号</a:t>
            </a:r>
            <a:r>
              <a:rPr lang="en-US" altLang="zh-CN" dirty="0"/>
              <a:t>, </a:t>
            </a:r>
            <a:r>
              <a:rPr lang="zh-CN" altLang="en-US" dirty="0"/>
              <a:t>姓名</a:t>
            </a:r>
            <a:r>
              <a:rPr lang="en-US" altLang="zh-CN" dirty="0"/>
              <a:t>, </a:t>
            </a:r>
            <a:r>
              <a:rPr lang="zh-CN" altLang="en-US" dirty="0"/>
              <a:t>年龄</a:t>
            </a:r>
            <a:r>
              <a:rPr lang="en-US" altLang="zh-CN" dirty="0"/>
              <a:t>, </a:t>
            </a:r>
            <a:r>
              <a:rPr lang="zh-CN" altLang="en-US" dirty="0"/>
              <a:t>性别，系别</a:t>
            </a:r>
            <a:r>
              <a:rPr lang="en-US" altLang="zh-CN" dirty="0"/>
              <a:t>)</a:t>
            </a:r>
            <a:r>
              <a:rPr lang="zh-CN" altLang="en-US" dirty="0"/>
              <a:t>； </a:t>
            </a:r>
            <a:br>
              <a:rPr lang="zh-CN" altLang="en-US" dirty="0"/>
            </a:br>
            <a:r>
              <a:rPr lang="zh-CN" altLang="en-US" dirty="0"/>
              <a:t>        系别：</a:t>
            </a:r>
            <a:r>
              <a:rPr lang="en-US" altLang="zh-CN" dirty="0"/>
              <a:t>(</a:t>
            </a:r>
            <a:r>
              <a:rPr lang="zh-CN" altLang="en-US" dirty="0"/>
              <a:t>系别</a:t>
            </a:r>
            <a:r>
              <a:rPr lang="en-US" altLang="zh-CN" dirty="0"/>
              <a:t>, </a:t>
            </a:r>
            <a:r>
              <a:rPr lang="zh-CN" altLang="en-US" dirty="0"/>
              <a:t>系办地址、系办电话</a:t>
            </a:r>
            <a:r>
              <a:rPr lang="en-US" altLang="zh-CN" dirty="0"/>
              <a:t>)</a:t>
            </a:r>
            <a:r>
              <a:rPr lang="zh-CN" altLang="en-US" dirty="0"/>
              <a:t>。 </a:t>
            </a:r>
            <a:endParaRPr lang="zh-CN" altLang="en-US" dirty="0">
              <a:solidFill>
                <a:srgbClr val="2C70A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675281" y="1164576"/>
            <a:ext cx="26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5B9BD5"/>
                </a:solidFill>
              </a:rPr>
              <a:t>1</a:t>
            </a:r>
            <a:endParaRPr lang="zh-CN" altLang="en-US" sz="3200" b="1" dirty="0">
              <a:solidFill>
                <a:srgbClr val="5B9BD5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675281" y="1828125"/>
            <a:ext cx="252537" cy="57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B9BD5"/>
                </a:solidFill>
              </a:rPr>
              <a:t>2</a:t>
            </a:r>
            <a:endParaRPr lang="zh-CN" altLang="en-US" sz="3200" b="1" dirty="0">
              <a:solidFill>
                <a:srgbClr val="5B9BD5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713000" y="3525207"/>
            <a:ext cx="26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B9BD5"/>
                </a:solidFill>
              </a:rPr>
              <a:t>3</a:t>
            </a:r>
            <a:endParaRPr lang="zh-CN" altLang="en-US" sz="3200" b="1" dirty="0">
              <a:solidFill>
                <a:srgbClr val="5B9BD5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443920" y="4543062"/>
            <a:ext cx="5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BCNF</a:t>
            </a:r>
            <a:r>
              <a:rPr lang="zh-CN" altLang="en-US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：符合</a:t>
            </a:r>
            <a:r>
              <a:rPr lang="en-US" altLang="zh-CN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3NF</a:t>
            </a:r>
            <a:r>
              <a:rPr lang="zh-CN" altLang="en-US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，并且，主属性不依赖于主属性</a:t>
            </a:r>
            <a:r>
              <a:rPr lang="zh-CN" altLang="en-US" dirty="0" smtClean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。</a:t>
            </a:r>
            <a:endParaRPr lang="en-US" altLang="zh-CN" dirty="0" smtClean="0">
              <a:solidFill>
                <a:srgbClr val="2C70A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/>
              <a:t>(</a:t>
            </a:r>
            <a:r>
              <a:rPr lang="zh-CN" altLang="en-US" dirty="0"/>
              <a:t>仓库</a:t>
            </a:r>
            <a:r>
              <a:rPr lang="en-US" altLang="zh-CN" dirty="0"/>
              <a:t>ID, </a:t>
            </a:r>
            <a:r>
              <a:rPr lang="zh-CN" altLang="en-US" dirty="0"/>
              <a:t>存储物品</a:t>
            </a:r>
            <a:r>
              <a:rPr lang="en-US" altLang="zh-CN" dirty="0"/>
              <a:t>ID) →(</a:t>
            </a:r>
            <a:r>
              <a:rPr lang="zh-CN" altLang="en-US" dirty="0"/>
              <a:t>管理员</a:t>
            </a:r>
            <a:r>
              <a:rPr lang="en-US" altLang="zh-CN" dirty="0"/>
              <a:t>ID, </a:t>
            </a:r>
            <a:r>
              <a:rPr lang="zh-CN" altLang="en-US" dirty="0"/>
              <a:t>数量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管理员</a:t>
            </a:r>
            <a:r>
              <a:rPr lang="en-US" altLang="zh-CN" dirty="0"/>
              <a:t>ID, </a:t>
            </a:r>
            <a:r>
              <a:rPr lang="zh-CN" altLang="en-US" dirty="0"/>
              <a:t>存储物品</a:t>
            </a:r>
            <a:r>
              <a:rPr lang="en-US" altLang="zh-CN" dirty="0"/>
              <a:t>ID) → (</a:t>
            </a:r>
            <a:r>
              <a:rPr lang="zh-CN" altLang="en-US" dirty="0"/>
              <a:t>仓库</a:t>
            </a:r>
            <a:r>
              <a:rPr lang="en-US" altLang="zh-CN" dirty="0"/>
              <a:t>ID, </a:t>
            </a:r>
            <a:r>
              <a:rPr lang="zh-CN" altLang="en-US" dirty="0"/>
              <a:t>数量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但是</a:t>
            </a:r>
            <a:r>
              <a:rPr lang="en-US" altLang="zh-CN" dirty="0"/>
              <a:t>(</a:t>
            </a:r>
            <a:r>
              <a:rPr lang="zh-CN" altLang="en-US" dirty="0"/>
              <a:t>仓库</a:t>
            </a:r>
            <a:r>
              <a:rPr lang="en-US" altLang="zh-CN" dirty="0"/>
              <a:t>ID) → (</a:t>
            </a:r>
            <a:r>
              <a:rPr lang="zh-CN" altLang="en-US" dirty="0"/>
              <a:t>管理员</a:t>
            </a:r>
            <a:r>
              <a:rPr lang="en-US" altLang="zh-CN" dirty="0"/>
              <a:t>ID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</a:t>
            </a:r>
            <a:r>
              <a:rPr lang="zh-CN" altLang="en-US" dirty="0"/>
              <a:t>管理员</a:t>
            </a:r>
            <a:r>
              <a:rPr lang="en-US" altLang="zh-CN" dirty="0"/>
              <a:t>ID) → (</a:t>
            </a:r>
            <a:r>
              <a:rPr lang="zh-CN" altLang="en-US" dirty="0"/>
              <a:t>仓库</a:t>
            </a:r>
            <a:r>
              <a:rPr lang="en-US" altLang="zh-CN" dirty="0"/>
              <a:t>ID</a:t>
            </a:r>
            <a:r>
              <a:rPr lang="en-US" altLang="zh-CN" dirty="0" smtClean="0"/>
              <a:t>)</a:t>
            </a:r>
            <a:r>
              <a:rPr lang="zh-CN" altLang="en-US" dirty="0" smtClean="0"/>
              <a:t>不符合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5B9BD5"/>
                </a:solidFill>
              </a:rPr>
              <a:t>改为：</a:t>
            </a:r>
            <a:endParaRPr lang="en-US" altLang="zh-CN" dirty="0" smtClean="0">
              <a:solidFill>
                <a:srgbClr val="5B9BD5"/>
              </a:solidFill>
            </a:endParaRPr>
          </a:p>
          <a:p>
            <a:r>
              <a:rPr lang="zh-CN" altLang="en-US" dirty="0"/>
              <a:t>仓库管理：</a:t>
            </a:r>
            <a:r>
              <a:rPr lang="en-US" altLang="zh-CN" dirty="0" err="1"/>
              <a:t>StorehouseManage</a:t>
            </a:r>
            <a:r>
              <a:rPr lang="en-US" altLang="zh-CN" dirty="0"/>
              <a:t>(</a:t>
            </a:r>
            <a:r>
              <a:rPr lang="zh-CN" altLang="en-US" dirty="0"/>
              <a:t>仓库</a:t>
            </a:r>
            <a:r>
              <a:rPr lang="en-US" altLang="zh-CN" dirty="0"/>
              <a:t>ID, </a:t>
            </a:r>
            <a:r>
              <a:rPr lang="zh-CN" altLang="en-US" dirty="0"/>
              <a:t>管理员</a:t>
            </a:r>
            <a:r>
              <a:rPr lang="en-US" altLang="zh-CN" dirty="0"/>
              <a:t>ID)</a:t>
            </a:r>
            <a:r>
              <a:rPr lang="zh-CN" altLang="en-US" dirty="0"/>
              <a:t>；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仓库</a:t>
            </a:r>
            <a:r>
              <a:rPr lang="zh-CN" altLang="en-US" dirty="0"/>
              <a:t>：</a:t>
            </a:r>
            <a:r>
              <a:rPr lang="en-US" altLang="zh-CN" dirty="0"/>
              <a:t>Storehouse(</a:t>
            </a:r>
            <a:r>
              <a:rPr lang="zh-CN" altLang="en-US" dirty="0"/>
              <a:t>仓库</a:t>
            </a:r>
            <a:r>
              <a:rPr lang="en-US" altLang="zh-CN" dirty="0"/>
              <a:t>ID, </a:t>
            </a:r>
            <a:r>
              <a:rPr lang="zh-CN" altLang="en-US" dirty="0"/>
              <a:t>存储物品</a:t>
            </a:r>
            <a:r>
              <a:rPr lang="en-US" altLang="zh-CN" dirty="0"/>
              <a:t>ID, </a:t>
            </a:r>
            <a:r>
              <a:rPr lang="zh-CN" altLang="en-US" dirty="0"/>
              <a:t>数量</a:t>
            </a:r>
            <a:r>
              <a:rPr lang="en-US" altLang="zh-CN" dirty="0"/>
              <a:t>)</a:t>
            </a:r>
            <a:r>
              <a:rPr lang="zh-CN" altLang="en-US" dirty="0"/>
              <a:t>。 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rgbClr val="2C70A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599025" y="4458956"/>
            <a:ext cx="84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B9BD5"/>
                </a:solidFill>
              </a:rPr>
              <a:t>BC</a:t>
            </a:r>
            <a:endParaRPr lang="zh-CN" altLang="en-US" sz="3200" b="1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2878" y="872198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直角三角形 2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8129" y="55768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 </a:t>
            </a:r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数据反规范化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58129" y="1341308"/>
            <a:ext cx="0" cy="107742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79797" y="1303037"/>
            <a:ext cx="1021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为了完成大量的数据的处理，需要应用程序对这些表进行动态的互连操作，这就要在不同的表中进行多次的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数据量十分庞大的数据仓库，这种多表的链接操作在时间上是很难让用户接受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89454" y="3747299"/>
            <a:ext cx="2936776" cy="2910343"/>
          </a:xfrm>
          <a:prstGeom prst="ellipse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65819" y="2448123"/>
            <a:ext cx="2323635" cy="22939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743192" y="2534965"/>
            <a:ext cx="2738866" cy="2689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444905" y="4030381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内容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95242" y="266086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2C70AE"/>
                </a:solidFill>
              </a:rPr>
              <a:t>定义</a:t>
            </a:r>
            <a:endParaRPr lang="zh-CN" altLang="en-US" sz="2800" b="1" dirty="0">
              <a:solidFill>
                <a:srgbClr val="2C70AE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59334" y="276931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2C70AE"/>
                </a:solidFill>
              </a:rPr>
              <a:t>优点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295523" y="4615156"/>
            <a:ext cx="2434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允许保留或者新增一些冗余数据，从而减少数据查询中表连接的数目或简化计算过程，提高查询或应用的性能。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19669" y="3242340"/>
            <a:ext cx="2026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C70A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牺牲部分规范化来提高性能，从而采用了不符合规范化理论的设计方法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0507" y="3425649"/>
            <a:ext cx="2026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能够减少数据查询时表间的连接数目，从而减少磁盘</a:t>
            </a:r>
            <a:r>
              <a:rPr lang="en-US" altLang="zh-CN" dirty="0"/>
              <a:t>I/O</a:t>
            </a:r>
            <a:r>
              <a:rPr lang="zh-CN" altLang="en-US" dirty="0"/>
              <a:t>的数据量，提高查询性能。</a:t>
            </a:r>
            <a:endParaRPr lang="zh-CN" altLang="en-US" dirty="0">
              <a:solidFill>
                <a:srgbClr val="2C70AE"/>
              </a:solidFill>
              <a:latin typeface="Ebrima" panose="02000000000000000000" pitchFamily="2" charset="0"/>
              <a:ea typeface="Arial Unicode MS" panose="020B0604020202020204" pitchFamily="34" charset="-122"/>
              <a:cs typeface="Ebrima" panose="02000000000000000000" pitchFamily="2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42259" y="444265"/>
            <a:ext cx="2154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8FD152"/>
                </a:solidFill>
                <a:latin typeface="arial" panose="020B0604020202020204" pitchFamily="34" charset="0"/>
              </a:rPr>
              <a:t>Data </a:t>
            </a:r>
            <a:r>
              <a:rPr lang="en-US" altLang="zh-CN" sz="1600" dirty="0" err="1" smtClean="0">
                <a:solidFill>
                  <a:srgbClr val="8FD152"/>
                </a:solidFill>
                <a:latin typeface="arial" panose="020B0604020202020204" pitchFamily="34" charset="0"/>
              </a:rPr>
              <a:t>Denormalization</a:t>
            </a:r>
            <a:endParaRPr lang="zh-CN" altLang="en-US" sz="1600" dirty="0">
              <a:solidFill>
                <a:srgbClr val="8FD152"/>
              </a:solidFill>
              <a:latin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612664" y="189551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产生原因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515279" y="3580917"/>
            <a:ext cx="2936776" cy="2910343"/>
          </a:xfrm>
          <a:prstGeom prst="ellipse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238924" y="384147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缺点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908186" y="4454074"/>
            <a:ext cx="2315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数据重复存储，浪费磁盘空间；为了保障数据的一致性，增加了数据维护的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复杂性。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8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feca041316adafd28b2c7651d84635e3c41ab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1198</Words>
  <Application>Microsoft Office PowerPoint</Application>
  <PresentationFormat>宽屏</PresentationFormat>
  <Paragraphs>152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华文琥珀</vt:lpstr>
      <vt:lpstr>宋体</vt:lpstr>
      <vt:lpstr>微软雅黑</vt:lpstr>
      <vt:lpstr>Arial</vt:lpstr>
      <vt:lpstr>Arial</vt:lpstr>
      <vt:lpstr>Calibri</vt:lpstr>
      <vt:lpstr>Calibri Light</vt:lpstr>
      <vt:lpstr>Ebrima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qianwen</dc:creator>
  <cp:lastModifiedBy>Kang Amily</cp:lastModifiedBy>
  <cp:revision>256</cp:revision>
  <dcterms:created xsi:type="dcterms:W3CDTF">2015-06-03T08:39:25Z</dcterms:created>
  <dcterms:modified xsi:type="dcterms:W3CDTF">2016-09-19T03:30:11Z</dcterms:modified>
</cp:coreProperties>
</file>