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304" r:id="rId6"/>
    <p:sldId id="302" r:id="rId7"/>
    <p:sldId id="303" r:id="rId8"/>
    <p:sldId id="305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306" r:id="rId17"/>
    <p:sldId id="293" r:id="rId18"/>
    <p:sldId id="294" r:id="rId19"/>
    <p:sldId id="296" r:id="rId20"/>
    <p:sldId id="295" r:id="rId21"/>
    <p:sldId id="299" r:id="rId22"/>
    <p:sldId id="297" r:id="rId23"/>
    <p:sldId id="298" r:id="rId24"/>
    <p:sldId id="307" r:id="rId25"/>
    <p:sldId id="30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30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/>
    <p:restoredTop sz="94624"/>
  </p:normalViewPr>
  <p:slideViewPr>
    <p:cSldViewPr snapToGrid="0" snapToObjects="1">
      <p:cViewPr varScale="1">
        <p:scale>
          <a:sx n="65" d="100"/>
          <a:sy n="65" d="100"/>
        </p:scale>
        <p:origin x="-676" y="-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数据建模第一次汇报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汇报人：江紫涵</a:t>
            </a:r>
            <a:r>
              <a:rPr kumimoji="1" lang="zh-CN" altLang="en-US" dirty="0"/>
              <a:t>、姜宏天</a:t>
            </a:r>
            <a:r>
              <a:rPr kumimoji="1" lang="zh-CN" altLang="en-US" dirty="0" smtClean="0"/>
              <a:t>、</a:t>
            </a:r>
            <a:r>
              <a:rPr kumimoji="1" lang="zh-CN" altLang="en-US" dirty="0"/>
              <a:t>李怡欧、</a:t>
            </a:r>
            <a:r>
              <a:rPr kumimoji="1" lang="zh-CN" altLang="en-US" dirty="0" smtClean="0"/>
              <a:t>姜琦、段明江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1368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部门（</a:t>
            </a:r>
            <a:r>
              <a:rPr kumimoji="1" lang="en-US" altLang="zh-CN" dirty="0" smtClean="0"/>
              <a:t>department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681254"/>
              </p:ext>
            </p:extLst>
          </p:nvPr>
        </p:nvGraphicFramePr>
        <p:xfrm>
          <a:off x="4666128" y="1761568"/>
          <a:ext cx="5957048" cy="32445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5625"/>
                <a:gridCol w="1155806"/>
                <a:gridCol w="2165617"/>
              </a:tblGrid>
              <a:tr h="438394">
                <a:tc grid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部门（</a:t>
                      </a:r>
                      <a:r>
                        <a:rPr lang="en-US" sz="1800" kern="100">
                          <a:effectLst/>
                        </a:rPr>
                        <a:t>departments</a:t>
                      </a:r>
                      <a:r>
                        <a:rPr lang="zh-CN" sz="1800" kern="100">
                          <a:effectLst/>
                        </a:rPr>
                        <a:t>）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676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attribution</a:t>
                      </a:r>
                      <a:endParaRPr lang="zh-CN" sz="1800" kern="100" dirty="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key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reference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676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部门编号（</a:t>
                      </a:r>
                      <a:r>
                        <a:rPr lang="en-US" sz="1800" kern="100">
                          <a:effectLst/>
                        </a:rPr>
                        <a:t>Dept_no</a:t>
                      </a:r>
                      <a:r>
                        <a:rPr lang="zh-CN" sz="1800" kern="100">
                          <a:effectLst/>
                        </a:rPr>
                        <a:t>）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23875" algn="l"/>
                        </a:tabLst>
                      </a:pPr>
                      <a:r>
                        <a:rPr lang="en-US" sz="1800" kern="100">
                          <a:effectLst/>
                        </a:rPr>
                        <a:t>PK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23875" algn="l"/>
                        </a:tabLs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676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部门名称（</a:t>
                      </a:r>
                      <a:r>
                        <a:rPr lang="en-US" sz="1800" kern="100">
                          <a:effectLst/>
                        </a:rPr>
                        <a:t>Dept_name</a:t>
                      </a:r>
                      <a:r>
                        <a:rPr lang="zh-CN" sz="1800" kern="100">
                          <a:effectLst/>
                        </a:rPr>
                        <a:t>）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676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主管编号（</a:t>
                      </a:r>
                      <a:r>
                        <a:rPr lang="en-US" sz="1800" kern="100">
                          <a:effectLst/>
                        </a:rPr>
                        <a:t>Manager_no</a:t>
                      </a:r>
                      <a:r>
                        <a:rPr lang="zh-CN" sz="1800" kern="100">
                          <a:effectLst/>
                        </a:rPr>
                        <a:t>）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00">
                          <a:effectLst/>
                        </a:rPr>
                        <a:t>FK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00">
                          <a:effectLst/>
                        </a:rPr>
                        <a:t>Employees(Emo_no)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676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总人数（</a:t>
                      </a:r>
                      <a:r>
                        <a:rPr lang="en-US" sz="1800" kern="100">
                          <a:effectLst/>
                        </a:rPr>
                        <a:t>Total_people</a:t>
                      </a:r>
                      <a:r>
                        <a:rPr lang="zh-CN" sz="1800" kern="100">
                          <a:effectLst/>
                        </a:rPr>
                        <a:t>）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676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职位数（</a:t>
                      </a:r>
                      <a:r>
                        <a:rPr lang="en-US" sz="1800" kern="100">
                          <a:effectLst/>
                        </a:rPr>
                        <a:t>Total_position</a:t>
                      </a:r>
                      <a:r>
                        <a:rPr lang="zh-CN" sz="1800" kern="100">
                          <a:effectLst/>
                        </a:rPr>
                        <a:t>）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kern="100" dirty="0"/>
              <a:t>员工（</a:t>
            </a:r>
            <a:r>
              <a:rPr lang="en-US" altLang="zh-CN" kern="100" dirty="0"/>
              <a:t>employees</a:t>
            </a:r>
            <a:r>
              <a:rPr lang="zh-CN" altLang="zh-CN" kern="100" dirty="0"/>
              <a:t>）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526131"/>
              </p:ext>
            </p:extLst>
          </p:nvPr>
        </p:nvGraphicFramePr>
        <p:xfrm>
          <a:off x="4727744" y="1266320"/>
          <a:ext cx="5707173" cy="3703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7456"/>
                <a:gridCol w="1129553"/>
                <a:gridCol w="1990164"/>
              </a:tblGrid>
              <a:tr h="0">
                <a:tc grid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员工（</a:t>
                      </a:r>
                      <a:r>
                        <a:rPr lang="en-US" sz="1800" kern="100" dirty="0">
                          <a:effectLst/>
                        </a:rPr>
                        <a:t>employees</a:t>
                      </a:r>
                      <a:r>
                        <a:rPr lang="zh-CN" sz="1800" kern="100" dirty="0">
                          <a:effectLst/>
                        </a:rPr>
                        <a:t>）</a:t>
                      </a:r>
                      <a:endParaRPr lang="zh-CN" sz="1800" kern="100" dirty="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attribution</a:t>
                      </a:r>
                      <a:endParaRPr lang="zh-CN" sz="1800" kern="100" dirty="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key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Reference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员工编号（</a:t>
                      </a:r>
                      <a:r>
                        <a:rPr lang="en-US" sz="1800" kern="100">
                          <a:effectLst/>
                        </a:rPr>
                        <a:t>Emo_no</a:t>
                      </a:r>
                      <a:r>
                        <a:rPr lang="zh-CN" sz="1800" kern="100">
                          <a:effectLst/>
                        </a:rPr>
                        <a:t>）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23875" algn="l"/>
                        </a:tabLst>
                      </a:pPr>
                      <a:r>
                        <a:rPr lang="en-US" sz="1800" kern="100">
                          <a:effectLst/>
                        </a:rPr>
                        <a:t>PK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23875" algn="l"/>
                        </a:tabLs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员工姓名（</a:t>
                      </a:r>
                      <a:r>
                        <a:rPr lang="en-US" sz="1800" kern="100">
                          <a:effectLst/>
                        </a:rPr>
                        <a:t>Emp_name</a:t>
                      </a:r>
                      <a:r>
                        <a:rPr lang="zh-CN" sz="1800" kern="100">
                          <a:effectLst/>
                        </a:rPr>
                        <a:t>）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职位编号（</a:t>
                      </a:r>
                      <a:r>
                        <a:rPr lang="en-US" sz="1800" kern="100">
                          <a:effectLst/>
                        </a:rPr>
                        <a:t>position_id</a:t>
                      </a:r>
                      <a:r>
                        <a:rPr lang="zh-CN" sz="1800" kern="100">
                          <a:effectLst/>
                        </a:rPr>
                        <a:t>）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00">
                          <a:effectLst/>
                        </a:rPr>
                        <a:t>FK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00">
                          <a:effectLst/>
                        </a:rPr>
                        <a:t>position(Position_id)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部门编号（</a:t>
                      </a:r>
                      <a:r>
                        <a:rPr lang="en-US" sz="1800" kern="100">
                          <a:effectLst/>
                        </a:rPr>
                        <a:t>dept_no</a:t>
                      </a:r>
                      <a:r>
                        <a:rPr lang="zh-CN" sz="1800" kern="100">
                          <a:effectLst/>
                        </a:rPr>
                        <a:t>）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FK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departments(Dept_no)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…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19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kern="100" dirty="0"/>
              <a:t>职位（</a:t>
            </a:r>
            <a:r>
              <a:rPr lang="en-US" altLang="zh-CN" kern="100" dirty="0"/>
              <a:t>position</a:t>
            </a:r>
            <a:r>
              <a:rPr lang="zh-CN" altLang="zh-CN" kern="100" dirty="0"/>
              <a:t>）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304060"/>
              </p:ext>
            </p:extLst>
          </p:nvPr>
        </p:nvGraphicFramePr>
        <p:xfrm>
          <a:off x="5056094" y="2194167"/>
          <a:ext cx="5782236" cy="2880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02946"/>
                <a:gridCol w="1389645"/>
                <a:gridCol w="1389645"/>
              </a:tblGrid>
              <a:tr h="353079">
                <a:tc grid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职位（</a:t>
                      </a:r>
                      <a:r>
                        <a:rPr lang="en-US" sz="1800" kern="100" dirty="0">
                          <a:effectLst/>
                        </a:rPr>
                        <a:t>position</a:t>
                      </a:r>
                      <a:r>
                        <a:rPr lang="zh-CN" sz="1800" kern="100" dirty="0">
                          <a:effectLst/>
                        </a:rPr>
                        <a:t>）</a:t>
                      </a:r>
                      <a:endParaRPr lang="zh-CN" sz="1800" kern="100" dirty="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76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attribution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key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reference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576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职位编号（</a:t>
                      </a:r>
                      <a:r>
                        <a:rPr lang="en-US" sz="1800" kern="100">
                          <a:effectLst/>
                        </a:rPr>
                        <a:t>Position_id</a:t>
                      </a:r>
                      <a:r>
                        <a:rPr lang="zh-CN" sz="1800" kern="100">
                          <a:effectLst/>
                        </a:rPr>
                        <a:t>）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23875" algn="l"/>
                        </a:tabLst>
                      </a:pPr>
                      <a:r>
                        <a:rPr lang="en-US" sz="1800" kern="100">
                          <a:effectLst/>
                        </a:rPr>
                        <a:t>PK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23875" algn="l"/>
                        </a:tabLs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5763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职位名称（</a:t>
                      </a:r>
                      <a:r>
                        <a:rPr lang="en-US" sz="1800" kern="100">
                          <a:effectLst/>
                        </a:rPr>
                        <a:t>Position_name</a:t>
                      </a:r>
                      <a:r>
                        <a:rPr lang="zh-CN" sz="1800" kern="100">
                          <a:effectLst/>
                        </a:rPr>
                        <a:t>）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576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职位等级（</a:t>
                      </a:r>
                      <a:r>
                        <a:rPr lang="en-US" sz="1800" kern="100">
                          <a:effectLst/>
                        </a:rPr>
                        <a:t>Degree</a:t>
                      </a:r>
                      <a:r>
                        <a:rPr lang="zh-CN" sz="1800" kern="100">
                          <a:effectLst/>
                        </a:rPr>
                        <a:t>）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576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基本工资（</a:t>
                      </a:r>
                      <a:r>
                        <a:rPr lang="en-US" sz="1800" kern="100">
                          <a:effectLst/>
                        </a:rPr>
                        <a:t>basic_Salary</a:t>
                      </a:r>
                      <a:r>
                        <a:rPr lang="zh-CN" sz="1800" kern="100">
                          <a:effectLst/>
                        </a:rPr>
                        <a:t>）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576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…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99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kern="100" dirty="0"/>
              <a:t>经历（</a:t>
            </a:r>
            <a:r>
              <a:rPr lang="en-US" altLang="zh-CN" kern="100" dirty="0"/>
              <a:t>experiences</a:t>
            </a:r>
            <a:r>
              <a:rPr lang="zh-CN" altLang="zh-CN" kern="100" dirty="0"/>
              <a:t>）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849234"/>
              </p:ext>
            </p:extLst>
          </p:nvPr>
        </p:nvGraphicFramePr>
        <p:xfrm>
          <a:off x="4791655" y="1610220"/>
          <a:ext cx="5912205" cy="411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6030"/>
                <a:gridCol w="1141181"/>
                <a:gridCol w="2304994"/>
              </a:tblGrid>
              <a:tr h="0">
                <a:tc grid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经历（</a:t>
                      </a:r>
                      <a:r>
                        <a:rPr lang="en-US" sz="1800" kern="100" dirty="0">
                          <a:effectLst/>
                        </a:rPr>
                        <a:t>experiences</a:t>
                      </a:r>
                      <a:r>
                        <a:rPr lang="zh-CN" sz="1800" kern="100" dirty="0">
                          <a:effectLst/>
                        </a:rPr>
                        <a:t>）</a:t>
                      </a:r>
                      <a:endParaRPr lang="zh-CN" sz="1800" kern="100" dirty="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attribution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key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reference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经历编号（</a:t>
                      </a:r>
                      <a:r>
                        <a:rPr lang="en-US" sz="1800" kern="100">
                          <a:effectLst/>
                        </a:rPr>
                        <a:t>Exp_no</a:t>
                      </a:r>
                      <a:r>
                        <a:rPr lang="zh-CN" sz="1800" kern="100">
                          <a:effectLst/>
                        </a:rPr>
                        <a:t>）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23875" algn="l"/>
                        </a:tabLst>
                      </a:pPr>
                      <a:r>
                        <a:rPr lang="en-US" sz="1800" kern="100">
                          <a:effectLst/>
                        </a:rPr>
                        <a:t>PK,FK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23875" algn="l"/>
                        </a:tabLst>
                      </a:pPr>
                      <a:r>
                        <a:rPr lang="en-US" sz="1800" kern="100">
                          <a:effectLst/>
                        </a:rPr>
                        <a:t> employees(Emo_no)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公司（</a:t>
                      </a:r>
                      <a:r>
                        <a:rPr lang="en-US" sz="1800" kern="100">
                          <a:effectLst/>
                        </a:rPr>
                        <a:t>Pre_company</a:t>
                      </a:r>
                      <a:r>
                        <a:rPr lang="zh-CN" sz="1800" kern="100">
                          <a:effectLst/>
                        </a:rPr>
                        <a:t>）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职位（</a:t>
                      </a:r>
                      <a:r>
                        <a:rPr lang="en-US" sz="1800" kern="100">
                          <a:effectLst/>
                        </a:rPr>
                        <a:t>job</a:t>
                      </a:r>
                      <a:r>
                        <a:rPr lang="zh-CN" sz="1800" kern="100">
                          <a:effectLst/>
                        </a:rPr>
                        <a:t>）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起始时间（</a:t>
                      </a:r>
                      <a:r>
                        <a:rPr lang="en-US" sz="1800" kern="100">
                          <a:effectLst/>
                        </a:rPr>
                        <a:t>start_time</a:t>
                      </a:r>
                      <a:r>
                        <a:rPr lang="zh-CN" sz="1800" kern="100">
                          <a:effectLst/>
                        </a:rPr>
                        <a:t>）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PK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结束时间（</a:t>
                      </a:r>
                      <a:r>
                        <a:rPr lang="en-US" sz="1800" kern="100">
                          <a:effectLst/>
                        </a:rPr>
                        <a:t>end_time</a:t>
                      </a:r>
                      <a:r>
                        <a:rPr lang="zh-CN" sz="1800" kern="100">
                          <a:effectLst/>
                        </a:rPr>
                        <a:t>）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成绩（</a:t>
                      </a:r>
                      <a:r>
                        <a:rPr lang="en-US" sz="1800" kern="100">
                          <a:effectLst/>
                        </a:rPr>
                        <a:t>Score</a:t>
                      </a:r>
                      <a:r>
                        <a:rPr lang="zh-CN" sz="1800" kern="100">
                          <a:effectLst/>
                        </a:rPr>
                        <a:t>）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备注（</a:t>
                      </a:r>
                      <a:r>
                        <a:rPr lang="en-US" sz="1800" kern="100">
                          <a:effectLst/>
                        </a:rPr>
                        <a:t>Remark</a:t>
                      </a:r>
                      <a:r>
                        <a:rPr lang="zh-CN" sz="1800" kern="100">
                          <a:effectLst/>
                        </a:rPr>
                        <a:t>）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…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5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kern="100" dirty="0"/>
              <a:t>工资（</a:t>
            </a:r>
            <a:r>
              <a:rPr lang="en-US" altLang="zh-CN" kern="100" dirty="0"/>
              <a:t>salary</a:t>
            </a:r>
            <a:r>
              <a:rPr lang="zh-CN" altLang="zh-CN" kern="100" dirty="0"/>
              <a:t>）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012188"/>
              </p:ext>
            </p:extLst>
          </p:nvPr>
        </p:nvGraphicFramePr>
        <p:xfrm>
          <a:off x="4847328" y="2145982"/>
          <a:ext cx="5991001" cy="3299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8807"/>
                <a:gridCol w="1179487"/>
                <a:gridCol w="2262707"/>
              </a:tblGrid>
              <a:tr h="419100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工资（</a:t>
                      </a:r>
                      <a:r>
                        <a:rPr lang="en-US" sz="1800" kern="100" dirty="0">
                          <a:effectLst/>
                        </a:rPr>
                        <a:t>salary</a:t>
                      </a:r>
                      <a:r>
                        <a:rPr lang="zh-CN" sz="1800" kern="100" dirty="0">
                          <a:effectLst/>
                        </a:rPr>
                        <a:t>）</a:t>
                      </a:r>
                      <a:endParaRPr lang="zh-CN" sz="1800" kern="100" dirty="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attribution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key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reference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工资编号（</a:t>
                      </a:r>
                      <a:r>
                        <a:rPr lang="en-US" sz="1800" kern="100">
                          <a:effectLst/>
                        </a:rPr>
                        <a:t>Salary_id</a:t>
                      </a:r>
                      <a:r>
                        <a:rPr lang="zh-CN" sz="1800" kern="100">
                          <a:effectLst/>
                        </a:rPr>
                        <a:t>）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23875" algn="l"/>
                        </a:tabLst>
                      </a:pPr>
                      <a:r>
                        <a:rPr lang="en-US" sz="1800" kern="100">
                          <a:effectLst/>
                        </a:rPr>
                        <a:t>PK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23875" algn="l"/>
                        </a:tabLst>
                      </a:pPr>
                      <a:r>
                        <a:rPr lang="en-US" sz="1800" kern="100">
                          <a:effectLst/>
                        </a:rPr>
                        <a:t>employees(Emo_no)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基本工资（</a:t>
                      </a:r>
                      <a:r>
                        <a:rPr lang="en-US" sz="1800" kern="100">
                          <a:effectLst/>
                        </a:rPr>
                        <a:t>Basic_Sal</a:t>
                      </a:r>
                      <a:r>
                        <a:rPr lang="zh-CN" sz="1800" kern="100">
                          <a:effectLst/>
                        </a:rPr>
                        <a:t>）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另外工资（</a:t>
                      </a:r>
                      <a:r>
                        <a:rPr lang="en-US" sz="1800" kern="100">
                          <a:effectLst/>
                        </a:rPr>
                        <a:t>Extra_Sal</a:t>
                      </a:r>
                      <a:r>
                        <a:rPr lang="zh-CN" sz="1800" kern="100">
                          <a:effectLst/>
                        </a:rPr>
                        <a:t>）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总工资（</a:t>
                      </a:r>
                      <a:r>
                        <a:rPr lang="en-US" sz="1800" kern="100">
                          <a:effectLst/>
                        </a:rPr>
                        <a:t>final_Sal</a:t>
                      </a:r>
                      <a:r>
                        <a:rPr lang="zh-CN" sz="1800" kern="100">
                          <a:effectLst/>
                        </a:rPr>
                        <a:t>）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发工资日期（</a:t>
                      </a:r>
                      <a:r>
                        <a:rPr lang="en-US" sz="1800" kern="100">
                          <a:effectLst/>
                        </a:rPr>
                        <a:t>pay_date</a:t>
                      </a:r>
                      <a:r>
                        <a:rPr lang="zh-CN" sz="1800" kern="100">
                          <a:effectLst/>
                        </a:rPr>
                        <a:t>）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PK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…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Calibri" charset="0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7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逻辑数据模型</a:t>
            </a:r>
            <a:endParaRPr kumimoji="1"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783" y="749030"/>
            <a:ext cx="8317149" cy="543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11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83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题目四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一个大学的后勤部门希望建立一个数据库来管理学生宿舍。 需要住宿的学生都要填写一张申请表，表中有学生的详细情况和要申请宿舍的类型的介绍以及时间。学生也许租用一个厅室的一个房间或者是学生公寓。厅室只能提供单独的房间，房间有房间号、住宿号以及月租金。住宿号唯一地决定了被后勤部门控制的厅室中的每个房间，以便租给学生使用。每个厅室由后勤部门的一个成员管理。</a:t>
            </a:r>
          </a:p>
          <a:p>
            <a:r>
              <a:rPr lang="en-US" altLang="zh-CN" dirty="0"/>
              <a:t>    </a:t>
            </a:r>
            <a:r>
              <a:rPr lang="zh-CN" altLang="zh-CN" dirty="0"/>
              <a:t>后勤部门也提供公寓给学生，每个房间有一个唯一的公寓号。 这些公寓房间是已经装修好的而且提供单个房问给</a:t>
            </a:r>
            <a:r>
              <a:rPr lang="en-US" altLang="zh-CN" dirty="0"/>
              <a:t>3</a:t>
            </a:r>
            <a:r>
              <a:rPr lang="zh-CN" altLang="zh-CN" dirty="0"/>
              <a:t>个、</a:t>
            </a:r>
            <a:r>
              <a:rPr lang="en-US" altLang="zh-CN" dirty="0"/>
              <a:t>4</a:t>
            </a:r>
            <a:r>
              <a:rPr lang="zh-CN" altLang="zh-CN" dirty="0"/>
              <a:t>个或者是</a:t>
            </a:r>
            <a:r>
              <a:rPr lang="en-US" altLang="zh-CN" dirty="0"/>
              <a:t>5</a:t>
            </a:r>
            <a:r>
              <a:rPr lang="zh-CN" altLang="zh-CN" dirty="0"/>
              <a:t>个学生一起住。公寓中的每个床位都有月租金、房间号和住宿号。住宿号唯一地确定了所有学生公寓中的可用房间，在房间租给学生使用、公寓被几个成员共同监督以保证住宿能够维护。</a:t>
            </a:r>
          </a:p>
          <a:p>
            <a:r>
              <a:rPr lang="zh-CN" altLang="zh-CN" dirty="0"/>
              <a:t>在每个新的学年开始，签订新的租用合同，最少的租用时间为一个学期，最多的是一年。学生要交一个学年的住宿费用，然后每个学期都有一张发票。如果学生在一个规定的日期之前没有交费，则会收到两封提示交费的信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0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Top-Down Design</a:t>
            </a:r>
            <a:endParaRPr kumimoji="1" lang="zh-CN" altLang="en-US" dirty="0"/>
          </a:p>
        </p:txBody>
      </p:sp>
      <p:pic>
        <p:nvPicPr>
          <p:cNvPr id="4" name="Picture 2" descr="C:\Users\jQui\Downloads\Dorm_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34" y="1156176"/>
            <a:ext cx="8171093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53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 </a:t>
            </a:r>
            <a:r>
              <a:rPr lang="en-US" altLang="zh-CN" dirty="0"/>
              <a:t>Activity Diagram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58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题目一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一个公司希望为管理它的每批</a:t>
            </a:r>
            <a:r>
              <a:rPr lang="zh-CN" altLang="zh-CN" dirty="0">
                <a:solidFill>
                  <a:srgbClr val="FF0000"/>
                </a:solidFill>
              </a:rPr>
              <a:t>资产</a:t>
            </a:r>
            <a:r>
              <a:rPr lang="zh-CN" altLang="zh-CN" dirty="0"/>
              <a:t>（如</a:t>
            </a:r>
            <a:r>
              <a:rPr lang="en-US" altLang="zh-CN" dirty="0"/>
              <a:t>PC</a:t>
            </a:r>
            <a:r>
              <a:rPr lang="zh-CN" altLang="zh-CN" dirty="0"/>
              <a:t>机。打印机、汽车。桌子、椅子等）建立一个数据库。资产被分为几类（</a:t>
            </a:r>
            <a:r>
              <a:rPr lang="zh-CN" altLang="zh-CN" dirty="0">
                <a:solidFill>
                  <a:srgbClr val="FF0000"/>
                </a:solidFill>
              </a:rPr>
              <a:t>资产类型</a:t>
            </a:r>
            <a:r>
              <a:rPr lang="zh-CN" altLang="zh-CN" dirty="0"/>
              <a:t>），如计算机和设备。一个资产被分配给一个</a:t>
            </a:r>
            <a:r>
              <a:rPr lang="zh-CN" altLang="zh-CN" dirty="0">
                <a:solidFill>
                  <a:srgbClr val="FF0000"/>
                </a:solidFill>
              </a:rPr>
              <a:t>员工</a:t>
            </a:r>
            <a:r>
              <a:rPr lang="zh-CN" altLang="zh-CN" dirty="0"/>
              <a:t>。通常情况下，</a:t>
            </a:r>
            <a:r>
              <a:rPr lang="zh-CN" altLang="zh-CN" dirty="0">
                <a:solidFill>
                  <a:srgbClr val="FF0000"/>
                </a:solidFill>
              </a:rPr>
              <a:t>财务部门的工作人员</a:t>
            </a:r>
            <a:r>
              <a:rPr lang="zh-CN" altLang="zh-CN" dirty="0"/>
              <a:t>要检查每批资产的现有市场价值，并记录下日期和现有价值。作为估价的结果，公司也许会决定卖掉现有资产。同样，每批资产都要进行维护。在某些情况下，维护是需要</a:t>
            </a:r>
            <a:r>
              <a:rPr lang="zh-CN" altLang="zh-CN" dirty="0">
                <a:solidFill>
                  <a:srgbClr val="FF0000"/>
                </a:solidFill>
              </a:rPr>
              <a:t>工作人员</a:t>
            </a:r>
            <a:r>
              <a:rPr lang="zh-CN" altLang="zh-CN" dirty="0"/>
              <a:t>来进行的。另外，也可能是拿到外面的公司去进行维护。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10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Qui\Downloads\Dorm_Activity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2105" y="-186155"/>
            <a:ext cx="10644634" cy="714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2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UML Class Diagram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82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024"/>
            <a:ext cx="10945906" cy="697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学生和后勤部之间的联系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学生信息表 </a:t>
            </a:r>
            <a:r>
              <a:rPr lang="en-US" altLang="zh-CN" dirty="0"/>
              <a:t>&lt;</a:t>
            </a:r>
            <a:r>
              <a:rPr lang="en-US" altLang="zh-CN" dirty="0">
                <a:sym typeface="Wingdings" pitchFamily="2" charset="2"/>
              </a:rPr>
              <a:t>-&gt; (</a:t>
            </a:r>
            <a:r>
              <a:rPr lang="zh-CN" altLang="en-US" dirty="0">
                <a:sym typeface="Wingdings" pitchFamily="2" charset="2"/>
              </a:rPr>
              <a:t>申请编号</a:t>
            </a:r>
            <a:r>
              <a:rPr lang="en-US" altLang="zh-CN" dirty="0">
                <a:sym typeface="Wingdings" pitchFamily="2" charset="2"/>
              </a:rPr>
              <a:t>) &lt;-&gt;</a:t>
            </a:r>
            <a:r>
              <a:rPr lang="zh-CN" altLang="en-US" dirty="0">
                <a:sym typeface="Wingdings" pitchFamily="2" charset="2"/>
              </a:rPr>
              <a:t>申请表</a:t>
            </a:r>
            <a:endParaRPr lang="en-US" altLang="zh-CN" dirty="0">
              <a:sym typeface="Wingdings" pitchFamily="2" charset="2"/>
            </a:endParaRPr>
          </a:p>
          <a:p>
            <a:r>
              <a:rPr lang="zh-CN" altLang="en-US" dirty="0"/>
              <a:t>学生信息表 </a:t>
            </a:r>
            <a:r>
              <a:rPr lang="en-US" altLang="zh-CN" dirty="0"/>
              <a:t>&lt;</a:t>
            </a:r>
            <a:r>
              <a:rPr lang="en-US" altLang="zh-CN" dirty="0">
                <a:sym typeface="Wingdings" pitchFamily="2" charset="2"/>
              </a:rPr>
              <a:t>-&gt; (</a:t>
            </a:r>
            <a:r>
              <a:rPr lang="zh-CN" altLang="en-US" dirty="0">
                <a:sym typeface="Wingdings" pitchFamily="2" charset="2"/>
              </a:rPr>
              <a:t>合同编号，财务人员编号</a:t>
            </a:r>
            <a:r>
              <a:rPr lang="en-US" altLang="zh-CN" dirty="0">
                <a:sym typeface="Wingdings" pitchFamily="2" charset="2"/>
              </a:rPr>
              <a:t>) &lt;-&gt;</a:t>
            </a:r>
            <a:r>
              <a:rPr lang="zh-CN" altLang="en-US" dirty="0">
                <a:sym typeface="Wingdings" pitchFamily="2" charset="2"/>
              </a:rPr>
              <a:t>合同信息表</a:t>
            </a:r>
            <a:endParaRPr lang="en-US" altLang="zh-CN" dirty="0">
              <a:sym typeface="Wingdings" pitchFamily="2" charset="2"/>
            </a:endParaRPr>
          </a:p>
          <a:p>
            <a:r>
              <a:rPr lang="zh-CN" altLang="en-US" dirty="0"/>
              <a:t>学生信息表 </a:t>
            </a:r>
            <a:r>
              <a:rPr lang="en-US" altLang="zh-CN" dirty="0"/>
              <a:t>&lt;</a:t>
            </a:r>
            <a:r>
              <a:rPr lang="en-US" altLang="zh-CN" dirty="0">
                <a:sym typeface="Wingdings" pitchFamily="2" charset="2"/>
              </a:rPr>
              <a:t>-&gt; (</a:t>
            </a:r>
            <a:r>
              <a:rPr lang="zh-CN" altLang="en-US" dirty="0">
                <a:sym typeface="Wingdings" pitchFamily="2" charset="2"/>
              </a:rPr>
              <a:t>发票编号，财务人员编号</a:t>
            </a:r>
            <a:r>
              <a:rPr lang="en-US" altLang="zh-CN" dirty="0">
                <a:sym typeface="Wingdings" pitchFamily="2" charset="2"/>
              </a:rPr>
              <a:t>) &lt;-&gt;</a:t>
            </a:r>
            <a:r>
              <a:rPr lang="zh-CN" altLang="en-US" dirty="0">
                <a:sym typeface="Wingdings" pitchFamily="2" charset="2"/>
              </a:rPr>
              <a:t>发票信息表</a:t>
            </a:r>
            <a:endParaRPr lang="en-US" altLang="zh-CN" dirty="0">
              <a:sym typeface="Wingdings" pitchFamily="2" charset="2"/>
            </a:endParaRPr>
          </a:p>
          <a:p>
            <a:r>
              <a:rPr lang="zh-CN" altLang="en-US" dirty="0"/>
              <a:t>学生信息表 </a:t>
            </a:r>
            <a:r>
              <a:rPr lang="en-US" altLang="zh-CN" dirty="0"/>
              <a:t>&lt;</a:t>
            </a:r>
            <a:r>
              <a:rPr lang="en-US" altLang="zh-CN" dirty="0">
                <a:sym typeface="Wingdings" pitchFamily="2" charset="2"/>
              </a:rPr>
              <a:t>-&gt; (</a:t>
            </a:r>
            <a:r>
              <a:rPr lang="zh-CN" altLang="en-US" dirty="0">
                <a:sym typeface="Wingdings" pitchFamily="2" charset="2"/>
              </a:rPr>
              <a:t>缴费提醒编号，财务人员编号</a:t>
            </a:r>
            <a:r>
              <a:rPr lang="en-US" altLang="zh-CN" dirty="0">
                <a:sym typeface="Wingdings" pitchFamily="2" charset="2"/>
              </a:rPr>
              <a:t>) &lt;-&gt;</a:t>
            </a:r>
            <a:r>
              <a:rPr lang="zh-CN" altLang="en-US" dirty="0">
                <a:sym typeface="Wingdings" pitchFamily="2" charset="2"/>
              </a:rPr>
              <a:t>缴费提醒表</a:t>
            </a:r>
            <a:endParaRPr lang="en-US" altLang="zh-CN" dirty="0">
              <a:sym typeface="Wingdings" pitchFamily="2" charset="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68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后勤部和宿舍之间的联系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管理人员 </a:t>
            </a:r>
            <a:r>
              <a:rPr lang="en-US" altLang="zh-CN" dirty="0" smtClean="0"/>
              <a:t>-&gt;(</a:t>
            </a:r>
            <a:r>
              <a:rPr lang="zh-CN" altLang="en-US" dirty="0" smtClean="0"/>
              <a:t>管理人员编号，公寓号</a:t>
            </a:r>
            <a:r>
              <a:rPr lang="en-US" altLang="zh-CN" dirty="0" smtClean="0"/>
              <a:t>) -&gt;</a:t>
            </a:r>
            <a:r>
              <a:rPr lang="zh-CN" altLang="en-US" dirty="0" smtClean="0"/>
              <a:t>公寓</a:t>
            </a:r>
            <a:r>
              <a:rPr lang="en-US" altLang="zh-CN" dirty="0"/>
              <a:t> </a:t>
            </a:r>
            <a:r>
              <a:rPr lang="en-US" altLang="zh-CN" dirty="0" smtClean="0"/>
              <a:t>-&gt;(</a:t>
            </a:r>
            <a:r>
              <a:rPr lang="zh-CN" altLang="en-US" dirty="0" smtClean="0"/>
              <a:t>房间号</a:t>
            </a:r>
            <a:r>
              <a:rPr lang="en-US" altLang="zh-CN" dirty="0" smtClean="0"/>
              <a:t>)-&gt;</a:t>
            </a:r>
            <a:r>
              <a:rPr lang="zh-CN" altLang="en-US" dirty="0" smtClean="0"/>
              <a:t>房间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管理人员 </a:t>
            </a:r>
            <a:r>
              <a:rPr lang="en-US" altLang="zh-CN" dirty="0" smtClean="0"/>
              <a:t>-&gt;(</a:t>
            </a:r>
            <a:r>
              <a:rPr lang="zh-CN" altLang="en-US" dirty="0" smtClean="0"/>
              <a:t>管理人员编号厅室号</a:t>
            </a:r>
            <a:r>
              <a:rPr lang="en-US" altLang="zh-CN" dirty="0" smtClean="0"/>
              <a:t>) -&gt;</a:t>
            </a:r>
            <a:r>
              <a:rPr lang="zh-CN" altLang="en-US" dirty="0" smtClean="0"/>
              <a:t>厅室</a:t>
            </a:r>
            <a:r>
              <a:rPr lang="en-US" altLang="zh-CN" dirty="0"/>
              <a:t> </a:t>
            </a:r>
            <a:r>
              <a:rPr lang="en-US" altLang="zh-CN" dirty="0" smtClean="0"/>
              <a:t>-&gt;(</a:t>
            </a:r>
            <a:r>
              <a:rPr lang="zh-CN" altLang="en-US" dirty="0" smtClean="0"/>
              <a:t>房间号</a:t>
            </a:r>
            <a:r>
              <a:rPr lang="en-US" altLang="zh-CN" dirty="0" smtClean="0"/>
              <a:t>) -&gt;</a:t>
            </a:r>
            <a:r>
              <a:rPr lang="zh-CN" altLang="en-US" dirty="0" smtClean="0"/>
              <a:t>房间</a:t>
            </a:r>
            <a:endParaRPr lang="en-US" altLang="zh-CN" smtClean="0"/>
          </a:p>
          <a:p>
            <a:endParaRPr lang="en-US" altLang="zh-CN" dirty="0" smtClean="0"/>
          </a:p>
          <a:p>
            <a:r>
              <a:rPr lang="zh-CN" altLang="en-US" dirty="0" smtClean="0"/>
              <a:t>维护人员 </a:t>
            </a:r>
            <a:r>
              <a:rPr lang="en-US" altLang="zh-CN" dirty="0" smtClean="0"/>
              <a:t>-&gt;(</a:t>
            </a:r>
            <a:r>
              <a:rPr lang="zh-CN" altLang="en-US" dirty="0" smtClean="0"/>
              <a:t>维护人员编号，房间号</a:t>
            </a:r>
            <a:r>
              <a:rPr lang="en-US" altLang="zh-CN" dirty="0" smtClean="0"/>
              <a:t>) -&gt;</a:t>
            </a:r>
            <a:r>
              <a:rPr lang="zh-CN" altLang="en-US" dirty="0" smtClean="0"/>
              <a:t>房间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43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后勤部和宿舍之间的联系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管理人员 </a:t>
            </a:r>
            <a:r>
              <a:rPr lang="en-US" altLang="zh-CN" dirty="0"/>
              <a:t>-&gt;(</a:t>
            </a:r>
            <a:r>
              <a:rPr lang="zh-CN" altLang="en-US" dirty="0"/>
              <a:t>管理人员编号，公寓号</a:t>
            </a:r>
            <a:r>
              <a:rPr lang="en-US" altLang="zh-CN" dirty="0"/>
              <a:t>) -&gt;</a:t>
            </a:r>
            <a:r>
              <a:rPr lang="zh-CN" altLang="en-US" dirty="0"/>
              <a:t>公寓</a:t>
            </a:r>
            <a:r>
              <a:rPr lang="en-US" altLang="zh-CN" dirty="0"/>
              <a:t> -&gt;(</a:t>
            </a:r>
            <a:r>
              <a:rPr lang="zh-CN" altLang="en-US" dirty="0"/>
              <a:t>房间号</a:t>
            </a:r>
            <a:r>
              <a:rPr lang="en-US" altLang="zh-CN" dirty="0"/>
              <a:t>)-&gt;</a:t>
            </a:r>
            <a:r>
              <a:rPr lang="zh-CN" altLang="en-US" dirty="0"/>
              <a:t>房间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管理人员 </a:t>
            </a:r>
            <a:r>
              <a:rPr lang="en-US" altLang="zh-CN" dirty="0"/>
              <a:t>-&gt;(</a:t>
            </a:r>
            <a:r>
              <a:rPr lang="zh-CN" altLang="en-US" dirty="0"/>
              <a:t>管理人员编号厅室号</a:t>
            </a:r>
            <a:r>
              <a:rPr lang="en-US" altLang="zh-CN" dirty="0"/>
              <a:t>) -&gt;</a:t>
            </a:r>
            <a:r>
              <a:rPr lang="zh-CN" altLang="en-US" dirty="0"/>
              <a:t>厅室</a:t>
            </a:r>
            <a:r>
              <a:rPr lang="en-US" altLang="zh-CN" dirty="0"/>
              <a:t> -&gt;(</a:t>
            </a:r>
            <a:r>
              <a:rPr lang="zh-CN" altLang="en-US" dirty="0"/>
              <a:t>房间号</a:t>
            </a:r>
            <a:r>
              <a:rPr lang="en-US" altLang="zh-CN" dirty="0"/>
              <a:t>) -&gt;</a:t>
            </a:r>
            <a:r>
              <a:rPr lang="zh-CN" altLang="en-US" dirty="0"/>
              <a:t>房间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维护人员 </a:t>
            </a:r>
            <a:r>
              <a:rPr lang="en-US" altLang="zh-CN" dirty="0"/>
              <a:t>-&gt;(</a:t>
            </a:r>
            <a:r>
              <a:rPr lang="zh-CN" altLang="en-US" dirty="0"/>
              <a:t>维护人员编号，房间号</a:t>
            </a:r>
            <a:r>
              <a:rPr lang="en-US" altLang="zh-CN" dirty="0"/>
              <a:t>) -&gt;</a:t>
            </a:r>
            <a:r>
              <a:rPr lang="zh-CN" altLang="en-US" dirty="0" smtClean="0"/>
              <a:t>房间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题目五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一所大学希望建立一个数据库以便对学生进行管理。当一个</a:t>
            </a:r>
            <a:r>
              <a:rPr lang="zh-CN" altLang="zh-CN" b="1" dirty="0"/>
              <a:t>学生</a:t>
            </a:r>
            <a:r>
              <a:rPr lang="zh-CN" altLang="zh-CN" dirty="0"/>
              <a:t>进入学校时，他就会选择一个</a:t>
            </a:r>
            <a:r>
              <a:rPr lang="zh-CN" altLang="zh-CN" b="1" dirty="0"/>
              <a:t>专业</a:t>
            </a:r>
            <a:r>
              <a:rPr lang="zh-CN" altLang="zh-CN" dirty="0"/>
              <a:t>。每个学生也会为他指定一个指导</a:t>
            </a:r>
            <a:r>
              <a:rPr lang="zh-CN" altLang="zh-CN" b="1" dirty="0"/>
              <a:t>老师</a:t>
            </a:r>
            <a:r>
              <a:rPr lang="zh-CN" altLang="zh-CN" dirty="0"/>
              <a:t>。每个专业每年由一些</a:t>
            </a:r>
            <a:r>
              <a:rPr lang="zh-CN" altLang="zh-CN" b="1" dirty="0"/>
              <a:t>课程</a:t>
            </a:r>
            <a:r>
              <a:rPr lang="zh-CN" altLang="zh-CN" dirty="0"/>
              <a:t>组成。组成专业的课程的最小和最大数目分别是</a:t>
            </a:r>
            <a:r>
              <a:rPr lang="en-US" altLang="zh-CN" dirty="0"/>
              <a:t>6</a:t>
            </a:r>
            <a:r>
              <a:rPr lang="zh-CN" altLang="zh-CN" dirty="0"/>
              <a:t>和</a:t>
            </a:r>
            <a:r>
              <a:rPr lang="en-US" altLang="zh-CN" dirty="0"/>
              <a:t>8</a:t>
            </a:r>
            <a:r>
              <a:rPr lang="zh-CN" altLang="zh-CN" dirty="0"/>
              <a:t>。每个学生都要选修这些课程并已通过，否则就不允许进入下一年的专业学习或者是毕业。一般情况下给一个学生三次机会来通过这门课程的考试。但是，也可以在任意的其他大学完成课程。有些特殊的课程可以在一个或多个专业中存在。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zh-CN" dirty="0"/>
              <a:t>一个大学可以有几个系，每个系都有一个系主任，每门课程也都有一个课程督导。每个课程都会分配一定数量的员工（称为课程合作人）来负责课程的估价和教学。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7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student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4294632" y="1570228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407977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student_id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学号，主键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major_id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所属专业的专业编号号，外键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teacher_id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老师的教师编号，外键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birthday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民族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地址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6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teacher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4118828" y="1384808"/>
          <a:ext cx="681608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/>
                <a:gridCol w="379174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teacher_id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教师编号，主键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department_id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所属专业的专业编号，外键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birthday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民族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professional_ranks&amp;titles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职称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电话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地址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59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Course_teaching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4178496" y="2682748"/>
          <a:ext cx="66967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917"/>
                <a:gridCol w="448182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course_teaching_id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老师与课程的关联记录的记录编号，主键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teacher_id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授课教师的教师编号，外键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course_id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所教课程的课程编号，外键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15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E-R</a:t>
            </a:r>
            <a:r>
              <a:rPr kumimoji="1" lang="zh-CN" altLang="en-US" dirty="0" smtClean="0"/>
              <a:t>图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041" y="294120"/>
            <a:ext cx="6101559" cy="6389068"/>
          </a:xfrm>
        </p:spPr>
      </p:pic>
    </p:spTree>
    <p:extLst>
      <p:ext uri="{BB962C8B-B14F-4D97-AF65-F5344CB8AC3E}">
        <p14:creationId xmlns:p14="http://schemas.microsoft.com/office/powerpoint/2010/main" val="200548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4668362" y="268274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407977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course_id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课程编号，主键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teacher_id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代课导师的教室编号，外键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credit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学分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26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course_choic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4478868" y="249732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407977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course_choic_id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选课的操作号，主键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course_id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所选的课程编号，外键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student_id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选课的学生的学号，外键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是否通过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037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department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4478868" y="252846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407977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department_id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系编号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teacher_id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系主任的教师编号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系名称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816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major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4478868" y="268274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407977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major_id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专业编号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department_id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所属系的系编号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系名称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970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staff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4478868" y="2126488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407977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staff_id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员工编号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系名称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birthday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民族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地址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821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course_cooperation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4478868" y="268274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364772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course_cooperation_id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员工合作记录的编号，主键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course_id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所参与帮助的课程编号，外键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staff_id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/>
                        <a:t>参与帮助的员工编号，外键</a:t>
                      </a:r>
                      <a:endParaRPr lang="zh-CN" alt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426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逻辑数据模型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106" y="-199813"/>
            <a:ext cx="6615952" cy="7248482"/>
          </a:xfrm>
        </p:spPr>
      </p:pic>
    </p:spTree>
    <p:extLst>
      <p:ext uri="{BB962C8B-B14F-4D97-AF65-F5344CB8AC3E}">
        <p14:creationId xmlns:p14="http://schemas.microsoft.com/office/powerpoint/2010/main" val="977087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谢谢！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8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UML</a:t>
            </a:r>
            <a:r>
              <a:rPr kumimoji="1" lang="zh-CN" altLang="en-US" dirty="0" smtClean="0"/>
              <a:t>图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352" y="-228600"/>
            <a:ext cx="7456623" cy="7194175"/>
          </a:xfrm>
        </p:spPr>
      </p:pic>
    </p:spTree>
    <p:extLst>
      <p:ext uri="{BB962C8B-B14F-4D97-AF65-F5344CB8AC3E}">
        <p14:creationId xmlns:p14="http://schemas.microsoft.com/office/powerpoint/2010/main" val="8013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27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题目二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/>
                <a:ea typeface="宋体"/>
                <a:cs typeface="Times New Roman"/>
              </a:rPr>
              <a:t>一个顾问公司希望建立一个数据库来帮助</a:t>
            </a:r>
            <a:r>
              <a:rPr lang="zh-CN" altLang="zh-CN" kern="100" dirty="0">
                <a:solidFill>
                  <a:srgbClr val="0070C0"/>
                </a:solidFill>
                <a:latin typeface="Calibri"/>
                <a:ea typeface="宋体"/>
                <a:cs typeface="Times New Roman"/>
              </a:rPr>
              <a:t>管理它的项目</a:t>
            </a:r>
            <a:r>
              <a:rPr lang="zh-CN" altLang="zh-CN" kern="100" dirty="0">
                <a:latin typeface="Calibri"/>
                <a:ea typeface="宋体"/>
                <a:cs typeface="Times New Roman"/>
              </a:rPr>
              <a:t>。 每个</a:t>
            </a:r>
            <a:r>
              <a:rPr lang="zh-CN" altLang="zh-CN" kern="100" dirty="0">
                <a:solidFill>
                  <a:srgbClr val="FF0000"/>
                </a:solidFill>
                <a:latin typeface="Calibri"/>
                <a:ea typeface="宋体"/>
                <a:cs typeface="Times New Roman"/>
              </a:rPr>
              <a:t>项目</a:t>
            </a:r>
            <a:r>
              <a:rPr lang="zh-CN" altLang="zh-CN" kern="100" dirty="0">
                <a:latin typeface="Calibri"/>
                <a:ea typeface="宋体"/>
                <a:cs typeface="Times New Roman"/>
              </a:rPr>
              <a:t>都对应一个</a:t>
            </a:r>
            <a:r>
              <a:rPr lang="zh-CN" altLang="zh-CN" kern="100" dirty="0">
                <a:solidFill>
                  <a:srgbClr val="FF0000"/>
                </a:solidFill>
                <a:latin typeface="Calibri"/>
                <a:ea typeface="宋体"/>
                <a:cs typeface="Times New Roman"/>
              </a:rPr>
              <a:t>用户</a:t>
            </a:r>
            <a:r>
              <a:rPr lang="zh-CN" altLang="zh-CN" kern="100" dirty="0">
                <a:latin typeface="Calibri"/>
                <a:ea typeface="宋体"/>
                <a:cs typeface="Times New Roman"/>
              </a:rPr>
              <a:t>而且有一个任命的</a:t>
            </a:r>
            <a:r>
              <a:rPr lang="zh-CN" altLang="zh-CN" kern="100" dirty="0">
                <a:solidFill>
                  <a:srgbClr val="365F91"/>
                </a:solidFill>
                <a:latin typeface="Calibri"/>
                <a:ea typeface="宋体"/>
                <a:cs typeface="Times New Roman"/>
              </a:rPr>
              <a:t>项目经理</a:t>
            </a:r>
            <a:r>
              <a:rPr lang="zh-CN" altLang="zh-CN" kern="100" dirty="0">
                <a:latin typeface="Calibri"/>
                <a:ea typeface="宋体"/>
                <a:cs typeface="Times New Roman"/>
              </a:rPr>
              <a:t>。一个项目被分为几个</a:t>
            </a:r>
            <a:r>
              <a:rPr lang="zh-CN" altLang="zh-CN" kern="100" dirty="0">
                <a:solidFill>
                  <a:srgbClr val="FF0000"/>
                </a:solidFill>
                <a:latin typeface="Calibri"/>
                <a:ea typeface="宋体"/>
                <a:cs typeface="Times New Roman"/>
              </a:rPr>
              <a:t>工作包</a:t>
            </a:r>
            <a:r>
              <a:rPr lang="zh-CN" altLang="zh-CN" kern="100" dirty="0">
                <a:latin typeface="Calibri"/>
                <a:ea typeface="宋体"/>
                <a:cs typeface="Times New Roman"/>
              </a:rPr>
              <a:t>，</a:t>
            </a:r>
            <a:r>
              <a:rPr lang="zh-CN" altLang="zh-CN" kern="100" dirty="0">
                <a:solidFill>
                  <a:srgbClr val="FF0000"/>
                </a:solidFill>
                <a:latin typeface="Calibri"/>
                <a:ea typeface="宋体"/>
                <a:cs typeface="Times New Roman"/>
              </a:rPr>
              <a:t>工作人员</a:t>
            </a:r>
            <a:r>
              <a:rPr lang="zh-CN" altLang="zh-CN" kern="100" dirty="0">
                <a:latin typeface="Calibri"/>
                <a:ea typeface="宋体"/>
                <a:cs typeface="Times New Roman"/>
              </a:rPr>
              <a:t>用工作包来核算自己的时间和花费。每个员工都有一个特殊的</a:t>
            </a:r>
            <a:r>
              <a:rPr lang="zh-CN" altLang="zh-CN" kern="100" dirty="0">
                <a:solidFill>
                  <a:srgbClr val="FF0000"/>
                </a:solidFill>
                <a:latin typeface="Calibri"/>
                <a:ea typeface="宋体"/>
                <a:cs typeface="Times New Roman"/>
              </a:rPr>
              <a:t>角色</a:t>
            </a:r>
            <a:r>
              <a:rPr lang="zh-CN" altLang="zh-CN" kern="100" dirty="0">
                <a:latin typeface="Calibri"/>
                <a:ea typeface="宋体"/>
                <a:cs typeface="Times New Roman"/>
              </a:rPr>
              <a:t>，这个角色定义了用户的</a:t>
            </a:r>
            <a:r>
              <a:rPr lang="zh-CN" altLang="zh-CN" kern="100" dirty="0">
                <a:solidFill>
                  <a:srgbClr val="FF0000"/>
                </a:solidFill>
                <a:latin typeface="Calibri"/>
                <a:ea typeface="宋体"/>
                <a:cs typeface="Times New Roman"/>
              </a:rPr>
              <a:t>费用比例</a:t>
            </a:r>
            <a:r>
              <a:rPr lang="zh-CN" altLang="zh-CN" kern="100" dirty="0">
                <a:latin typeface="Calibri"/>
                <a:ea typeface="宋体"/>
                <a:cs typeface="Times New Roman"/>
              </a:rPr>
              <a:t>。随着时间的推移，一个工作人员可能在同一个项目的几个工作包中工作。另外，</a:t>
            </a:r>
            <a:r>
              <a:rPr lang="zh-CN" altLang="zh-CN" kern="100" dirty="0">
                <a:solidFill>
                  <a:srgbClr val="365F91"/>
                </a:solidFill>
                <a:latin typeface="Calibri"/>
                <a:ea typeface="宋体"/>
                <a:cs typeface="Times New Roman"/>
              </a:rPr>
              <a:t>大多数（但不是全部）</a:t>
            </a:r>
            <a:r>
              <a:rPr lang="zh-CN" altLang="zh-CN" kern="100" dirty="0">
                <a:latin typeface="Calibri"/>
                <a:ea typeface="宋体"/>
                <a:cs typeface="Times New Roman"/>
              </a:rPr>
              <a:t>工作包都有一定数量的与之相关的可交付的文档，每个</a:t>
            </a:r>
            <a:r>
              <a:rPr lang="zh-CN" altLang="zh-CN" kern="100" dirty="0">
                <a:solidFill>
                  <a:srgbClr val="FF0000"/>
                </a:solidFill>
                <a:latin typeface="Calibri"/>
                <a:ea typeface="宋体"/>
                <a:cs typeface="Times New Roman"/>
              </a:rPr>
              <a:t>文档</a:t>
            </a:r>
            <a:r>
              <a:rPr lang="zh-CN" altLang="zh-CN" kern="100" dirty="0">
                <a:latin typeface="Calibri"/>
                <a:ea typeface="宋体"/>
                <a:cs typeface="Times New Roman"/>
              </a:rPr>
              <a:t>也许是由多个工作人员写的。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145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UML</a:t>
            </a:r>
            <a:r>
              <a:rPr kumimoji="1" lang="zh-CN" altLang="en-US" dirty="0" smtClean="0"/>
              <a:t>图</a:t>
            </a:r>
            <a:endParaRPr kumimoji="1" lang="zh-CN" altLang="en-US" dirty="0"/>
          </a:p>
        </p:txBody>
      </p:sp>
      <p:pic>
        <p:nvPicPr>
          <p:cNvPr id="3" name="Picture 2" descr="C:\Users\Administrator\Desktop\Class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287" y="9728"/>
            <a:ext cx="50364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33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19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题目三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人力资源部门希望建立一个数据库来管理它的员工。 一个公司有几个部门，而一个员工属于一个部门。这个部门指派一个经理来全面负责部门事务和部门员工。但为了有助于管理好部门工作，某些工作人员被任命来管理一组人员。当有一个新的员工进入公司时，需要他以前的工作经历和成绩。通常来说，每个员工都要经历一次面试，这通常是由经理来进行的，但有些时候也指派给一个代表来完成。</a:t>
            </a:r>
          </a:p>
          <a:p>
            <a:r>
              <a:rPr lang="zh-CN" altLang="zh-CN" dirty="0"/>
              <a:t>公司定义了一系列的职位类型，例如经理、业务分析员。销售人员和秘书，而且每个类型都有相关的等级，员工所处的位置决定了员工的工资。在高层，工资是可以通过谈判来决定的。职位依据其工作量来分配给一个部门。例如，一个部门可能分配给两个业务分析员的职位。每个岗位会分配给一个员工，随着时间的过去，各个职位都会被分配给工作人员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1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图文框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52</TotalTime>
  <Words>1599</Words>
  <Application>Microsoft Office PowerPoint</Application>
  <PresentationFormat>自定义</PresentationFormat>
  <Paragraphs>270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图文框</vt:lpstr>
      <vt:lpstr>数据建模第一次汇报</vt:lpstr>
      <vt:lpstr>题目一</vt:lpstr>
      <vt:lpstr>E-R图</vt:lpstr>
      <vt:lpstr>UML图</vt:lpstr>
      <vt:lpstr>PowerPoint 演示文稿</vt:lpstr>
      <vt:lpstr>题目二</vt:lpstr>
      <vt:lpstr>UML图</vt:lpstr>
      <vt:lpstr>PowerPoint 演示文稿</vt:lpstr>
      <vt:lpstr>题目三</vt:lpstr>
      <vt:lpstr>部门（department）</vt:lpstr>
      <vt:lpstr>员工（employees）</vt:lpstr>
      <vt:lpstr>职位（position）</vt:lpstr>
      <vt:lpstr>经历（experiences）</vt:lpstr>
      <vt:lpstr>工资（salary）</vt:lpstr>
      <vt:lpstr>逻辑数据模型</vt:lpstr>
      <vt:lpstr>PowerPoint 演示文稿</vt:lpstr>
      <vt:lpstr>题目四</vt:lpstr>
      <vt:lpstr>Top-Down Design</vt:lpstr>
      <vt:lpstr>UML Activity Diagram</vt:lpstr>
      <vt:lpstr>PowerPoint 演示文稿</vt:lpstr>
      <vt:lpstr>UML Class Diagram</vt:lpstr>
      <vt:lpstr>PowerPoint 演示文稿</vt:lpstr>
      <vt:lpstr>学生和后勤部之间的联系</vt:lpstr>
      <vt:lpstr>后勤部和宿舍之间的联系</vt:lpstr>
      <vt:lpstr>后勤部和宿舍之间的联系</vt:lpstr>
      <vt:lpstr>题目五</vt:lpstr>
      <vt:lpstr>student</vt:lpstr>
      <vt:lpstr>teacher</vt:lpstr>
      <vt:lpstr>Course_teaching</vt:lpstr>
      <vt:lpstr>course </vt:lpstr>
      <vt:lpstr>course_choic </vt:lpstr>
      <vt:lpstr>department</vt:lpstr>
      <vt:lpstr>major</vt:lpstr>
      <vt:lpstr>staff</vt:lpstr>
      <vt:lpstr>course_cooperation</vt:lpstr>
      <vt:lpstr>逻辑数据模型</vt:lpstr>
      <vt:lpstr>谢谢！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数据建模第一次汇报</dc:title>
  <dc:creator>森木会员 五十</dc:creator>
  <cp:lastModifiedBy>微软用户</cp:lastModifiedBy>
  <cp:revision>9</cp:revision>
  <dcterms:created xsi:type="dcterms:W3CDTF">2016-08-14T13:27:57Z</dcterms:created>
  <dcterms:modified xsi:type="dcterms:W3CDTF">2016-08-16T14:51:14Z</dcterms:modified>
</cp:coreProperties>
</file>