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 Serif" panose="020B0604020202020204" charset="0"/>
      <p:regular r:id="rId9"/>
      <p:bold r:id="rId10"/>
      <p:italic r:id="rId11"/>
      <p:boldItalic r:id="rId12"/>
    </p:embeddedFont>
    <p:embeddedFont>
      <p:font typeface="Roboto Serif ExtraBold" panose="020B0604020202020204" charset="0"/>
      <p:bold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ED4"/>
    <a:srgbClr val="BD79B2"/>
    <a:srgbClr val="B086AC"/>
    <a:srgbClr val="C169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f83e811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f83e811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f83e811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f83e811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f83e811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f83e811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f83e8117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f83e8117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f83e8117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f83e8117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qXVvOCErZSSySWGLc97bd2XLotnvhwwl/view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lesley-amimo-85054118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78D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4294967295"/>
          </p:nvPr>
        </p:nvSpPr>
        <p:spPr>
          <a:xfrm>
            <a:off x="0" y="2339975"/>
            <a:ext cx="8521700" cy="1174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1"/>
                </a:solidFill>
              </a:rPr>
              <a:t>PACH AND POSEY BUSINESS ANALYSIS,      VISUALIZATION AND RECOMMENDATION</a:t>
            </a:r>
            <a:r>
              <a:rPr lang="en-GB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743900" y="4002300"/>
            <a:ext cx="1400100" cy="11412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67725" y="5075750"/>
            <a:ext cx="1000500" cy="33600"/>
          </a:xfrm>
          <a:prstGeom prst="flowChartDelay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0" y="4030775"/>
            <a:ext cx="1271700" cy="1044900"/>
          </a:xfrm>
          <a:prstGeom prst="round1Rect">
            <a:avLst>
              <a:gd name="adj" fmla="val 16667"/>
            </a:avLst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1068225" y="276200"/>
            <a:ext cx="6957090" cy="1547748"/>
          </a:xfrm>
          <a:prstGeom prst="flowChartDocument">
            <a:avLst/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GROUP 6 CAPSTONE PROJECT</a:t>
            </a:r>
            <a:r>
              <a:rPr lang="en-GB" sz="3000">
                <a:latin typeface="Roboto Serif ExtraBold"/>
                <a:ea typeface="Roboto Serif ExtraBold"/>
                <a:cs typeface="Roboto Serif ExtraBold"/>
                <a:sym typeface="Roboto Serif ExtraBold"/>
              </a:rPr>
              <a:t> </a:t>
            </a:r>
            <a:endParaRPr sz="3000">
              <a:latin typeface="Roboto Serif ExtraBold"/>
              <a:ea typeface="Roboto Serif ExtraBold"/>
              <a:cs typeface="Roboto Serif ExtraBold"/>
              <a:sym typeface="Roboto Serif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151125"/>
            <a:ext cx="8520600" cy="547200"/>
          </a:xfrm>
          <a:prstGeom prst="rect">
            <a:avLst/>
          </a:prstGeom>
          <a:solidFill>
            <a:srgbClr val="3C78D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QUESTIONS </a:t>
            </a:r>
            <a:endParaRPr sz="2911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854650"/>
            <a:ext cx="8520600" cy="4189800"/>
          </a:xfrm>
          <a:prstGeom prst="rect">
            <a:avLst/>
          </a:prstGeom>
          <a:solidFill>
            <a:srgbClr val="3C78D8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AutoNum type="arabicPeriod"/>
            </a:pPr>
            <a:r>
              <a:rPr lang="en-GB" sz="16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Which region generates the highest revenue?</a:t>
            </a:r>
            <a:endParaRPr sz="1600" b="1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AutoNum type="arabicPeriod"/>
            </a:pPr>
            <a:r>
              <a:rPr lang="en-GB" sz="16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What is the total sales revenue generated by each sales rep?</a:t>
            </a:r>
            <a:endParaRPr sz="1600" b="1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AutoNum type="arabicPeriod"/>
            </a:pPr>
            <a:r>
              <a:rPr lang="en-GB" sz="16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Which customers have placed the highest number of orders</a:t>
            </a:r>
            <a:endParaRPr sz="1600" b="1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AutoNum type="arabicPeriod"/>
            </a:pPr>
            <a:r>
              <a:rPr lang="en-GB" sz="16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What is the conversion rate from web events to actual orders?</a:t>
            </a:r>
            <a:endParaRPr sz="1600" b="1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AutoNum type="arabicPeriod"/>
            </a:pPr>
            <a:r>
              <a:rPr lang="en-GB" sz="16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 What is the total revenue generated by Parch and Posey</a:t>
            </a:r>
            <a:endParaRPr sz="1600" b="1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AutoNum type="arabicPeriod"/>
            </a:pPr>
            <a:r>
              <a:rPr lang="en-GB" sz="16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What is the average order value (AOV) per customer?</a:t>
            </a:r>
            <a:endParaRPr sz="1600" b="1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AutoNum type="arabicPeriod"/>
            </a:pPr>
            <a:r>
              <a:rPr lang="en-GB" sz="16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Who are the repeat customers?</a:t>
            </a:r>
            <a:endParaRPr sz="1600" b="1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AutoNum type="arabicPeriod"/>
            </a:pPr>
            <a:r>
              <a:rPr lang="en-GB" sz="16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Which acquisition channel brings in the highest number of customers?</a:t>
            </a:r>
            <a:endParaRPr sz="1600" b="1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AutoNum type="arabicPeriod"/>
            </a:pPr>
            <a:r>
              <a:rPr lang="en-GB" sz="16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What is the Monthly trend of total sales</a:t>
            </a:r>
            <a:endParaRPr sz="1600" b="1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 Serif"/>
              <a:buAutoNum type="arabicPeriod"/>
            </a:pPr>
            <a:r>
              <a:rPr lang="en-GB" sz="1600" b="1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How does revenue vary by day of the week?</a:t>
            </a:r>
            <a:endParaRPr sz="1600" b="1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C78D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THE QUESTIONS VISUALIZED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C78D8"/>
          </a:solidFill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914400" lvl="2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GB" sz="1000" b="1" dirty="0">
                <a:solidFill>
                  <a:schemeClr val="dk1"/>
                </a:solidFill>
              </a:rPr>
              <a:t>1.</a:t>
            </a:r>
            <a:r>
              <a:rPr lang="en-GB" sz="1600" b="1" dirty="0">
                <a:solidFill>
                  <a:schemeClr val="dk1"/>
                </a:solidFill>
              </a:rPr>
              <a:t> </a:t>
            </a:r>
            <a:r>
              <a:rPr lang="en-GB" sz="5307" b="1" dirty="0">
                <a:solidFill>
                  <a:schemeClr val="dk1"/>
                </a:solidFill>
              </a:rPr>
              <a:t>1. What is the revenue per region?</a:t>
            </a:r>
            <a:endParaRPr sz="5307" b="1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GB" sz="5307" b="1" dirty="0">
                <a:solidFill>
                  <a:schemeClr val="dk1"/>
                </a:solidFill>
              </a:rPr>
              <a:t>2. Which customers have placed the highest number of orders?</a:t>
            </a:r>
            <a:endParaRPr sz="5307" b="1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GB" sz="5307" b="1" dirty="0">
                <a:solidFill>
                  <a:schemeClr val="dk1"/>
                </a:solidFill>
              </a:rPr>
              <a:t>3. What is the Monthly trend of total sales?</a:t>
            </a:r>
            <a:endParaRPr sz="5307" b="1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GB" sz="5307" b="1" dirty="0">
                <a:solidFill>
                  <a:schemeClr val="dk1"/>
                </a:solidFill>
              </a:rPr>
              <a:t>4. How are the web-events attended by customers?</a:t>
            </a:r>
            <a:endParaRPr sz="5307" b="1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GB" sz="5307" b="1" dirty="0">
                <a:solidFill>
                  <a:schemeClr val="dk1"/>
                </a:solidFill>
              </a:rPr>
              <a:t>5.  What is the average order value (AOV) per customer?</a:t>
            </a:r>
            <a:endParaRPr sz="5307" b="1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GB" sz="5000" b="1" dirty="0">
                <a:solidFill>
                  <a:schemeClr val="dk1"/>
                </a:solidFill>
              </a:rPr>
              <a:t>6</a:t>
            </a:r>
            <a:r>
              <a:rPr lang="en-GB" sz="4200" b="1" dirty="0">
                <a:solidFill>
                  <a:schemeClr val="dk1"/>
                </a:solidFill>
              </a:rPr>
              <a:t>. </a:t>
            </a:r>
            <a:r>
              <a:rPr lang="en-GB" sz="5000" b="1" dirty="0">
                <a:solidFill>
                  <a:schemeClr val="dk1"/>
                </a:solidFill>
              </a:rPr>
              <a:t>How does revenue vary by day of the week?</a:t>
            </a:r>
            <a:endParaRPr sz="5000" b="1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150000"/>
              </a:lnSpc>
              <a:spcBef>
                <a:spcPts val="1200"/>
              </a:spcBef>
              <a:buNone/>
            </a:pPr>
            <a:r>
              <a:rPr lang="en-GB" sz="4600" b="1" dirty="0">
                <a:solidFill>
                  <a:schemeClr val="dk1"/>
                </a:solidFill>
              </a:rPr>
              <a:t>7. </a:t>
            </a:r>
            <a:r>
              <a:rPr lang="en-GB" sz="5000" b="1" dirty="0">
                <a:solidFill>
                  <a:schemeClr val="dk1"/>
                </a:solidFill>
              </a:rPr>
              <a:t>What is the total revenue generated by Parch and Posey per year?</a:t>
            </a:r>
            <a:endParaRPr sz="5000" b="1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150000"/>
              </a:lnSpc>
              <a:spcBef>
                <a:spcPts val="1200"/>
              </a:spcBef>
              <a:buNone/>
            </a:pPr>
            <a:endParaRPr sz="5000" b="1" dirty="0">
              <a:solidFill>
                <a:schemeClr val="dk1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</a:pPr>
            <a:endParaRPr sz="5307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707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sz="14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6B43EC4E-F1FD-E99E-A6D6-FA89233D8660}"/>
              </a:ext>
            </a:extLst>
          </p:cNvPr>
          <p:cNvSpPr/>
          <p:nvPr/>
        </p:nvSpPr>
        <p:spPr>
          <a:xfrm>
            <a:off x="8017328" y="3910693"/>
            <a:ext cx="814971" cy="658182"/>
          </a:xfrm>
          <a:prstGeom prst="flowChartPunchedCard">
            <a:avLst/>
          </a:prstGeom>
          <a:solidFill>
            <a:srgbClr val="DCAE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0E3E5094-3C42-5F3A-E456-837DC31EFD0D}"/>
              </a:ext>
            </a:extLst>
          </p:cNvPr>
          <p:cNvSpPr/>
          <p:nvPr/>
        </p:nvSpPr>
        <p:spPr>
          <a:xfrm>
            <a:off x="311700" y="1152475"/>
            <a:ext cx="855793" cy="612648"/>
          </a:xfrm>
          <a:prstGeom prst="flowChartDocument">
            <a:avLst/>
          </a:prstGeom>
          <a:solidFill>
            <a:srgbClr val="DCAE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79400"/>
          </a:xfrm>
          <a:prstGeom prst="rect">
            <a:avLst/>
          </a:prstGeom>
          <a:solidFill>
            <a:srgbClr val="3C78D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 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588875"/>
            <a:ext cx="8520600" cy="39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75" y="682675"/>
            <a:ext cx="8896850" cy="446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3C78D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Recommendations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solidFill>
            <a:srgbClr val="3C78D8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i="1">
                <a:solidFill>
                  <a:schemeClr val="dk1"/>
                </a:solidFill>
              </a:rPr>
              <a:t>There was a massive drop in the sales in the year 2017 owing to a change in suppliers of raw materials, reduction of the marketing budget and reduced customer discounts 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Therefore, I recommend;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Reverting to the original raw materials supplier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Increased marketing budget to conduct Marketing campaigns, employ more sales reps and carry out feedback surveys from customers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Incentivize our customers with loyalty rewards and discounts.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Increase our web events ad campaigns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Strengthen our relationship with our highest and frequent customers to ensure customer retention.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17225"/>
            <a:ext cx="8520600" cy="477900"/>
          </a:xfrm>
          <a:prstGeom prst="rect">
            <a:avLst/>
          </a:prstGeom>
          <a:solidFill>
            <a:srgbClr val="3C78D8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3657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 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651400"/>
            <a:ext cx="8520600" cy="4408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u="sng" dirty="0">
                <a:solidFill>
                  <a:schemeClr val="dk1"/>
                </a:solidFill>
              </a:rPr>
              <a:t>Visualization</a:t>
            </a:r>
            <a:endParaRPr sz="2000"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https://drive.google.com/file/d/1qXVvOCErZSSySWGLc97bd2XLotnvhwwl/view?usp=sharing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dk1"/>
                </a:solidFill>
              </a:rPr>
              <a:t>Social Media Poster : LinkedIn </a:t>
            </a:r>
            <a:endParaRPr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https://www.linkedin.com/in/lesley-amimo-850541188/</a:t>
            </a:r>
            <a:endParaRPr u="sng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311700" y="4059475"/>
            <a:ext cx="1366200" cy="1000500"/>
          </a:xfrm>
          <a:prstGeom prst="flowChartDelay">
            <a:avLst/>
          </a:prstGeom>
          <a:solidFill>
            <a:srgbClr val="D5A6B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7331400" y="651400"/>
            <a:ext cx="1500900" cy="1141200"/>
          </a:xfrm>
          <a:prstGeom prst="teardrop">
            <a:avLst>
              <a:gd name="adj" fmla="val 10000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334</Words>
  <Application>Microsoft Office PowerPoint</Application>
  <PresentationFormat>On-screen Show 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 Serif ExtraBold</vt:lpstr>
      <vt:lpstr>Roboto Serif</vt:lpstr>
      <vt:lpstr>Arial</vt:lpstr>
      <vt:lpstr>Simple Light</vt:lpstr>
      <vt:lpstr>PowerPoint Presentation</vt:lpstr>
      <vt:lpstr>THE QUESTIONS </vt:lpstr>
      <vt:lpstr> THE QUESTIONS VISUALIZED</vt:lpstr>
      <vt:lpstr>Visualization </vt:lpstr>
      <vt:lpstr>Recommendations </vt:lpstr>
      <vt:lpstr>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Lesley Amimo</cp:lastModifiedBy>
  <cp:revision>2</cp:revision>
  <dcterms:modified xsi:type="dcterms:W3CDTF">2025-02-08T10:22:34Z</dcterms:modified>
</cp:coreProperties>
</file>