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</a:t>
            </a:r>
            <a:r>
              <a:rPr b="0" lang="en-GB" sz="4400" spc="-1" strike="noStrike">
                <a:latin typeface="Arial"/>
              </a:rPr>
              <a:t>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934400" y="5528160"/>
            <a:ext cx="362124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Supervisors: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Professor C. C. Pain, Dr P. Salinas, Dr A. I. Obeysekara and Dr A. Nicolle (BP)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40000" y="5312160"/>
            <a:ext cx="252252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Applied Modelling and Computational Group, Department of Earth Science and Engineering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040360" y="1431720"/>
            <a:ext cx="1747080" cy="2303640"/>
          </a:xfrm>
          <a:prstGeom prst="rect">
            <a:avLst/>
          </a:prstGeom>
          <a:ln>
            <a:noFill/>
          </a:ln>
        </p:spPr>
      </p:pic>
      <p:grpSp>
        <p:nvGrpSpPr>
          <p:cNvPr id="117" name="Group 3"/>
          <p:cNvGrpSpPr/>
          <p:nvPr/>
        </p:nvGrpSpPr>
        <p:grpSpPr>
          <a:xfrm>
            <a:off x="540000" y="1657800"/>
            <a:ext cx="3275640" cy="1851480"/>
            <a:chOff x="540000" y="1657800"/>
            <a:chExt cx="3275640" cy="1851480"/>
          </a:xfrm>
        </p:grpSpPr>
        <p:pic>
          <p:nvPicPr>
            <p:cNvPr id="118" name="Picture 2" descr=""/>
            <p:cNvPicPr/>
            <p:nvPr/>
          </p:nvPicPr>
          <p:blipFill>
            <a:blip r:embed="rId2"/>
            <a:stretch/>
          </p:blipFill>
          <p:spPr>
            <a:xfrm>
              <a:off x="540000" y="2664720"/>
              <a:ext cx="2098800" cy="844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" descr=""/>
            <p:cNvPicPr/>
            <p:nvPr/>
          </p:nvPicPr>
          <p:blipFill>
            <a:blip r:embed="rId3"/>
            <a:stretch/>
          </p:blipFill>
          <p:spPr>
            <a:xfrm>
              <a:off x="540000" y="1657800"/>
              <a:ext cx="3275640" cy="8172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8011800" y="1733760"/>
            <a:ext cx="3003840" cy="169992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4833360" y="621504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000400" y="4520520"/>
            <a:ext cx="2190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Amin Nadimy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925040" y="1531440"/>
            <a:ext cx="341496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Near-future work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Will be working with Dr. Obeysekara on the mixing tank problem (end of March)</a:t>
            </a: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2D 1st order square wave DG-FEM (end of March)</a:t>
            </a: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semi-structured 2D DG-FEM. </a:t>
            </a: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Will be work with Prof. Pain and others on the Fortran code for semi-structured and with space-time  within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ICFERST/FLUIDITY.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02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080" cy="3596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680" cy="127368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638280" y="1531440"/>
            <a:ext cx="334836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Regular weekly meetings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AMCG catch-up</a:t>
            </a: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Porous media/Inertia</a:t>
            </a: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BP catch-up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40000" y="1531440"/>
            <a:ext cx="334836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Theory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Delaunay and barycenter triangulation (a few days)</a:t>
            </a: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Voronoi diagram</a:t>
            </a: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Structured mesh generation</a:t>
            </a: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Unstructured mesh generation (~a month) </a:t>
            </a:r>
            <a:endParaRPr b="0" lang="en-GB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Semi-structured mesh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833360" y="623808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5680" cy="1273680"/>
          </a:xfrm>
          <a:prstGeom prst="rect">
            <a:avLst/>
          </a:prstGeom>
          <a:ln>
            <a:noFill/>
          </a:ln>
        </p:spPr>
      </p:pic>
      <p:pic>
        <p:nvPicPr>
          <p:cNvPr id="124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60080" cy="3596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875880" y="827640"/>
            <a:ext cx="9232560" cy="11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Dynamic semi-structured meshes for fast numerical simulation of Multi-Phase Modelling in the energy industry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26" name="Picture 8" descr=""/>
          <p:cNvPicPr/>
          <p:nvPr/>
        </p:nvPicPr>
        <p:blipFill>
          <a:blip r:embed="rId3"/>
          <a:stretch/>
        </p:blipFill>
        <p:spPr>
          <a:xfrm>
            <a:off x="7357320" y="2428200"/>
            <a:ext cx="3985200" cy="24217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4281120" y="4844160"/>
            <a:ext cx="2700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1. Semi-structured mesh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272000" y="4848840"/>
            <a:ext cx="36709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2. Creation and dispersion of a droplet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4">
            <a:lum contrast="10000"/>
          </a:blip>
          <a:stretch/>
        </p:blipFill>
        <p:spPr>
          <a:xfrm>
            <a:off x="4407840" y="2196000"/>
            <a:ext cx="2319480" cy="259164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504000" y="2144160"/>
            <a:ext cx="3311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Starting date: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 01 October 2020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833360" y="623808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504000" y="2540160"/>
            <a:ext cx="3311640" cy="13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Aim: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This project will develop and implement a semi-structured mesh within the Multi-Fluidity project to significantly improve its speed.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5680" cy="1273680"/>
          </a:xfrm>
          <a:prstGeom prst="rect">
            <a:avLst/>
          </a:prstGeom>
          <a:ln>
            <a:noFill/>
          </a:ln>
        </p:spPr>
      </p:pic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60080" cy="3596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4000" y="1244160"/>
            <a:ext cx="3311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Starting date: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 01 October 2020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833360" y="623808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1352520" y="365040"/>
            <a:ext cx="9486360" cy="533556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021200" y="5265000"/>
            <a:ext cx="414864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3. Work plan from October to mid-December 2020.</a:t>
            </a:r>
            <a:endParaRPr b="0" lang="en-GB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080" cy="359640"/>
          </a:xfrm>
          <a:prstGeom prst="rect">
            <a:avLst/>
          </a:prstGeom>
          <a:ln>
            <a:noFill/>
          </a:ln>
        </p:spPr>
      </p:pic>
      <p:pic>
        <p:nvPicPr>
          <p:cNvPr id="140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680" cy="127368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60000" y="1401120"/>
            <a:ext cx="5038920" cy="5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- 1D-DG Petrov-Galerkin FEM: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2 documents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22560" y="1800000"/>
            <a:ext cx="126036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Report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760000" y="1800000"/>
            <a:ext cx="126036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Theory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7344000" y="1728000"/>
            <a:ext cx="4017600" cy="439092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 flipH="1">
            <a:off x="5899320" y="2491920"/>
            <a:ext cx="9000" cy="289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0080">
            <a:solidFill>
              <a:srgbClr val="0066b3"/>
            </a:solidFill>
            <a:custDash>
              <a:ds d="1200000" sp="1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Group 5"/>
          <p:cNvGrpSpPr/>
          <p:nvPr/>
        </p:nvGrpSpPr>
        <p:grpSpPr>
          <a:xfrm>
            <a:off x="1440000" y="1872000"/>
            <a:ext cx="3958920" cy="4030560"/>
            <a:chOff x="1440000" y="1872000"/>
            <a:chExt cx="3958920" cy="4030560"/>
          </a:xfrm>
        </p:grpSpPr>
        <p:pic>
          <p:nvPicPr>
            <p:cNvPr id="147" name="" descr=""/>
            <p:cNvPicPr/>
            <p:nvPr/>
          </p:nvPicPr>
          <p:blipFill>
            <a:blip r:embed="rId4"/>
            <a:srcRect l="0" t="0" r="0" b="13571"/>
            <a:stretch/>
          </p:blipFill>
          <p:spPr>
            <a:xfrm>
              <a:off x="1440000" y="1872000"/>
              <a:ext cx="3958920" cy="403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8" name="" descr=""/>
            <p:cNvPicPr/>
            <p:nvPr/>
          </p:nvPicPr>
          <p:blipFill>
            <a:blip r:embed="rId5"/>
            <a:stretch/>
          </p:blipFill>
          <p:spPr>
            <a:xfrm>
              <a:off x="2880000" y="5400000"/>
              <a:ext cx="1366920" cy="377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9" name="CustomShape 6"/>
          <p:cNvSpPr/>
          <p:nvPr/>
        </p:nvSpPr>
        <p:spPr>
          <a:xfrm>
            <a:off x="4833360" y="623808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164960" y="591840"/>
            <a:ext cx="4522680" cy="5470920"/>
          </a:xfrm>
          <a:prstGeom prst="rect">
            <a:avLst/>
          </a:prstGeom>
          <a:ln>
            <a:noFill/>
          </a:ln>
        </p:spPr>
      </p:pic>
      <p:pic>
        <p:nvPicPr>
          <p:cNvPr id="151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60080" cy="359640"/>
          </a:xfrm>
          <a:prstGeom prst="rect">
            <a:avLst/>
          </a:prstGeom>
          <a:ln>
            <a:noFill/>
          </a:ln>
        </p:spPr>
      </p:pic>
      <p:pic>
        <p:nvPicPr>
          <p:cNvPr id="152" name="Picture 6" descr=""/>
          <p:cNvPicPr/>
          <p:nvPr/>
        </p:nvPicPr>
        <p:blipFill>
          <a:blip r:embed="rId3"/>
          <a:stretch/>
        </p:blipFill>
        <p:spPr>
          <a:xfrm>
            <a:off x="10336680" y="334800"/>
            <a:ext cx="985680" cy="127368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5934240" y="619200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6966720" y="1633680"/>
            <a:ext cx="3868920" cy="290124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6427440" y="4549320"/>
            <a:ext cx="4947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5. Illustration of the standard DG against DPG results for the same number of elements, 400.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338480" y="6133320"/>
            <a:ext cx="41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Figure 4. Flowchart for the DG Petrov-Galerkin diffusion method.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080" cy="35964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648000" y="1044000"/>
            <a:ext cx="119628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FDM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59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680" cy="12736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3420000" y="890280"/>
            <a:ext cx="4174920" cy="188064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648000" y="2952000"/>
            <a:ext cx="17276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DG-FEM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4"/>
          <a:stretch/>
        </p:blipFill>
        <p:spPr>
          <a:xfrm>
            <a:off x="731160" y="3420000"/>
            <a:ext cx="3128400" cy="238572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5"/>
          <a:stretch/>
        </p:blipFill>
        <p:spPr>
          <a:xfrm>
            <a:off x="5112000" y="3420000"/>
            <a:ext cx="1979640" cy="194292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6"/>
          <a:stretch/>
        </p:blipFill>
        <p:spPr>
          <a:xfrm>
            <a:off x="8836920" y="3420000"/>
            <a:ext cx="2414520" cy="12229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897480" y="5832000"/>
            <a:ext cx="279576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7. 2D domain with local &amp; global node numbering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644000" y="5580000"/>
            <a:ext cx="342000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8. Volume integral using 3-0point Gaussian quadrature method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8640000" y="4881960"/>
            <a:ext cx="280800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9. Surface integral using 2-point Gaussian quadrature method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4833360" y="623808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3677760" y="2880000"/>
            <a:ext cx="39542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6. Travelling a square wave in 2D with 500 elements.</a:t>
            </a:r>
            <a:endParaRPr b="0" lang="en-GB" sz="1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080" cy="359640"/>
          </a:xfrm>
          <a:prstGeom prst="rect">
            <a:avLst/>
          </a:prstGeom>
          <a:ln>
            <a:noFill/>
          </a:ln>
        </p:spPr>
      </p:pic>
      <p:pic>
        <p:nvPicPr>
          <p:cNvPr id="171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680" cy="127368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792000" y="1440000"/>
            <a:ext cx="590292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Fortran Training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IC-FERST Workshop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94920" y="1882800"/>
            <a:ext cx="11466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sessions: multi-phase time-loop in the IC-FERST, identified the key subroutines corresponding to momentum, magma, porous media equations and their variables.</a:t>
            </a:r>
            <a:endParaRPr b="0" lang="en-GB" sz="12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for connecting &amp; working with workstations, downloading and compiling IC-FERST code.</a:t>
            </a:r>
            <a:endParaRPr b="0" lang="en-GB" sz="12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2D test files e.g. flow pass in a cylinder &amp; collapsing water column. changed the flow velocity, the shapes and the positions of the problem.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3"/>
          <a:srcRect l="8237" t="28138" r="0" b="0"/>
          <a:stretch/>
        </p:blipFill>
        <p:spPr>
          <a:xfrm>
            <a:off x="576000" y="3324600"/>
            <a:ext cx="4894920" cy="15109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4"/>
          <a:srcRect l="7606" t="29267" r="0" b="0"/>
          <a:stretch/>
        </p:blipFill>
        <p:spPr>
          <a:xfrm>
            <a:off x="6408000" y="3340800"/>
            <a:ext cx="4898880" cy="147852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1279800" y="4896000"/>
            <a:ext cx="348732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10. Flow pass a cylinder with the fixed mesh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959160" y="4896360"/>
            <a:ext cx="379692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11. Flow pass a cylinder with the adaptive mesh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4833360" y="623808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1296000" y="5292000"/>
            <a:ext cx="3455640" cy="1043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info: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elements: 9444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time: 100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Time-step: 0.005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Reynolds number: 3900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7129440" y="5292000"/>
            <a:ext cx="3455640" cy="1223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info: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 number of elements: 168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number of elements: 2032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time: 100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Time-step: 0.005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Reynolds number: 3900 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080" cy="359640"/>
          </a:xfrm>
          <a:prstGeom prst="rect">
            <a:avLst/>
          </a:prstGeom>
          <a:ln>
            <a:noFill/>
          </a:ln>
        </p:spPr>
      </p:pic>
      <p:pic>
        <p:nvPicPr>
          <p:cNvPr id="182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680" cy="127368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792000" y="1440000"/>
            <a:ext cx="590292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Fortran Training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IC-FERST training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94920" y="1882800"/>
            <a:ext cx="11466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sessions: multi-phase time-loop in the IC-FERST, identified the key subroutines corresponding to momentum, magma, porous media equations and their variables.</a:t>
            </a:r>
            <a:endParaRPr b="0" lang="en-GB" sz="12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for connecting &amp; working with workstations, downloading and compiling IC-FERST code.</a:t>
            </a:r>
            <a:endParaRPr b="0" lang="en-GB" sz="12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2D test files e.g. flow pass in a cylinder &amp; collapsing water column. changed the flow velocity, the shapes and the positions of the problem.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3"/>
          <a:srcRect l="28657" t="0" r="28208" b="0"/>
          <a:stretch/>
        </p:blipFill>
        <p:spPr>
          <a:xfrm>
            <a:off x="2756160" y="3149640"/>
            <a:ext cx="2282760" cy="208692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4"/>
          <a:srcRect l="28657" t="0" r="28208" b="0"/>
          <a:stretch/>
        </p:blipFill>
        <p:spPr>
          <a:xfrm>
            <a:off x="432000" y="3149640"/>
            <a:ext cx="2302920" cy="210528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5"/>
          <a:srcRect l="28529" t="0" r="28339" b="0"/>
          <a:stretch/>
        </p:blipFill>
        <p:spPr>
          <a:xfrm>
            <a:off x="5724000" y="3168000"/>
            <a:ext cx="2948760" cy="207972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6"/>
          <a:srcRect l="28063" t="0" r="28213" b="0"/>
          <a:stretch/>
        </p:blipFill>
        <p:spPr>
          <a:xfrm>
            <a:off x="8709840" y="3175200"/>
            <a:ext cx="2989080" cy="207972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612000" y="5370840"/>
            <a:ext cx="4392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12. Collapsing water column under gravity with a fixed mesh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554520" y="5370840"/>
            <a:ext cx="47854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13. Collapsing water column under gravity with the adaptive mesh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833360" y="623808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080" cy="359640"/>
          </a:xfrm>
          <a:prstGeom prst="rect">
            <a:avLst/>
          </a:prstGeom>
          <a:ln>
            <a:noFill/>
          </a:ln>
        </p:spPr>
      </p:pic>
      <p:pic>
        <p:nvPicPr>
          <p:cNvPr id="193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5680" cy="127368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2952000" y="360000"/>
            <a:ext cx="3383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3D test files for flow pass in a cylinder case.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827360" y="3420000"/>
            <a:ext cx="387360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Figure 14.Flow pass in a cylinder in 3D with the adaptive mesh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549360" y="6238080"/>
            <a:ext cx="2524680" cy="4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414720" y="812880"/>
            <a:ext cx="6698880" cy="2642760"/>
          </a:xfrm>
          <a:prstGeom prst="rect">
            <a:avLst/>
          </a:prstGeom>
          <a:ln>
            <a:noFill/>
          </a:ln>
        </p:spPr>
      </p:pic>
      <p:sp>
        <p:nvSpPr>
          <p:cNvPr id="198" name="CustomShape 4"/>
          <p:cNvSpPr/>
          <p:nvPr/>
        </p:nvSpPr>
        <p:spPr>
          <a:xfrm>
            <a:off x="7236000" y="1701000"/>
            <a:ext cx="3455640" cy="1223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info: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 number of elements: 8470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number of elements: 21480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Final time: 0.76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Time-step: 0.005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Reynolds number: 3900 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4"/>
          <a:stretch/>
        </p:blipFill>
        <p:spPr>
          <a:xfrm rot="30000">
            <a:off x="393480" y="3745440"/>
            <a:ext cx="6668280" cy="2630160"/>
          </a:xfrm>
          <a:prstGeom prst="rect">
            <a:avLst/>
          </a:prstGeom>
          <a:ln>
            <a:noFill/>
          </a:ln>
        </p:spPr>
      </p:pic>
      <p:sp>
        <p:nvSpPr>
          <p:cNvPr id="200" name="CustomShape 5"/>
          <p:cNvSpPr/>
          <p:nvPr/>
        </p:nvSpPr>
        <p:spPr>
          <a:xfrm>
            <a:off x="933480" y="6372000"/>
            <a:ext cx="558864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Figure 15.Sliced mesh view for the flow pass in a cylinder problem in 3D with the adaptive mesh</a:t>
            </a: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2020-11-08T23:35:31Z</dcterms:created>
  <dc:creator/>
  <dc:description/>
  <dc:language>en-GB</dc:language>
  <cp:lastModifiedBy/>
  <dcterms:modified xsi:type="dcterms:W3CDTF">2021-03-24T14:59:34Z</dcterms:modified>
  <cp:revision>614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