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png" ContentType="image/png"/>
  <Override PartName="/ppt/media/image2.tif" ContentType="image/tiff"/>
  <Override PartName="/ppt/media/image1.png" ContentType="image/png"/>
  <Override PartName="/ppt/media/image4.png" ContentType="image/png"/>
  <Override PartName="/ppt/media/image3.png" ContentType="image/png"/>
  <Override PartName="/ppt/media/image5.jpeg" ContentType="image/jpeg"/>
  <Override PartName="/ppt/media/image6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9975" cy="4280852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526040" y="1572480"/>
            <a:ext cx="18871200" cy="189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89920" y="12475440"/>
            <a:ext cx="9226440" cy="4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889920" y="12963600"/>
            <a:ext cx="9226440" cy="4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526040" y="1572480"/>
            <a:ext cx="18871200" cy="189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89920" y="12475440"/>
            <a:ext cx="4502160" cy="4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617440" y="12475440"/>
            <a:ext cx="4502160" cy="4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889920" y="12963600"/>
            <a:ext cx="4502160" cy="4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5617440" y="12963600"/>
            <a:ext cx="4502160" cy="4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526040" y="1572480"/>
            <a:ext cx="18871200" cy="189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89920" y="12475440"/>
            <a:ext cx="2970720" cy="4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009680" y="12475440"/>
            <a:ext cx="2970720" cy="4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129080" y="12475440"/>
            <a:ext cx="2970720" cy="4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889920" y="12963600"/>
            <a:ext cx="2970720" cy="4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body"/>
          </p:nvPr>
        </p:nvSpPr>
        <p:spPr>
          <a:xfrm>
            <a:off x="4009680" y="12963600"/>
            <a:ext cx="2970720" cy="4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7"/>
          <p:cNvSpPr>
            <a:spLocks noGrp="1"/>
          </p:cNvSpPr>
          <p:nvPr>
            <p:ph type="body"/>
          </p:nvPr>
        </p:nvSpPr>
        <p:spPr>
          <a:xfrm>
            <a:off x="7129080" y="12963600"/>
            <a:ext cx="2970720" cy="4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526040" y="1572480"/>
            <a:ext cx="18871200" cy="189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889920" y="12475440"/>
            <a:ext cx="9226440" cy="93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526040" y="1572480"/>
            <a:ext cx="18871200" cy="189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89920" y="12475440"/>
            <a:ext cx="9226440" cy="9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526040" y="1572480"/>
            <a:ext cx="18871200" cy="189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89920" y="12475440"/>
            <a:ext cx="4502160" cy="9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617440" y="12475440"/>
            <a:ext cx="4502160" cy="9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0526040" y="1572480"/>
            <a:ext cx="18871200" cy="189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ubTitle"/>
          </p:nvPr>
        </p:nvSpPr>
        <p:spPr>
          <a:xfrm>
            <a:off x="10526040" y="1572480"/>
            <a:ext cx="18871200" cy="877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0526040" y="1572480"/>
            <a:ext cx="18871200" cy="189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89920" y="12475440"/>
            <a:ext cx="4502160" cy="4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617440" y="12475440"/>
            <a:ext cx="4502160" cy="9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89920" y="12963600"/>
            <a:ext cx="4502160" cy="4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526040" y="1572480"/>
            <a:ext cx="18871200" cy="189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89920" y="12475440"/>
            <a:ext cx="4502160" cy="9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617440" y="12475440"/>
            <a:ext cx="4502160" cy="4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5617440" y="12963600"/>
            <a:ext cx="4502160" cy="4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0526040" y="1572480"/>
            <a:ext cx="18871200" cy="189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89920" y="12475440"/>
            <a:ext cx="4502160" cy="4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617440" y="12475440"/>
            <a:ext cx="4502160" cy="4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889920" y="12963600"/>
            <a:ext cx="9226440" cy="44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ti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4" descr=""/>
          <p:cNvPicPr/>
          <p:nvPr/>
        </p:nvPicPr>
        <p:blipFill>
          <a:blip r:embed="rId2"/>
          <a:stretch/>
        </p:blipFill>
        <p:spPr>
          <a:xfrm>
            <a:off x="1442880" y="1180080"/>
            <a:ext cx="7494840" cy="42098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body"/>
          </p:nvPr>
        </p:nvSpPr>
        <p:spPr>
          <a:xfrm>
            <a:off x="889920" y="12475440"/>
            <a:ext cx="9226440" cy="934200"/>
          </a:xfrm>
          <a:prstGeom prst="rect">
            <a:avLst/>
          </a:prstGeom>
        </p:spPr>
        <p:txBody>
          <a:bodyPr lIns="144000" rIns="144000" tIns="144000" bIns="0"/>
          <a:p>
            <a:pPr>
              <a:lnSpc>
                <a:spcPts val="5207"/>
              </a:lnSpc>
              <a:spcAft>
                <a:spcPts val="802"/>
              </a:spcAft>
            </a:pPr>
            <a:r>
              <a:rPr b="1" lang="en-US" sz="3900" spc="-1" strike="noStrike">
                <a:solidFill>
                  <a:srgbClr val="ffffff"/>
                </a:solidFill>
                <a:latin typeface="Arial"/>
              </a:rPr>
              <a:t>Introduction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10526040" y="1572480"/>
            <a:ext cx="18871200" cy="1892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10006"/>
              </a:lnSpc>
            </a:pPr>
            <a:r>
              <a:rPr b="0" lang="en-US" sz="7200" spc="-1" strike="noStrike">
                <a:solidFill>
                  <a:srgbClr val="005cab"/>
                </a:solidFill>
                <a:latin typeface="Arial"/>
              </a:rPr>
              <a:t>Click to edit Master </a:t>
            </a:r>
            <a:r>
              <a:rPr b="0" lang="en-US" sz="7200" spc="-1" strike="noStrike">
                <a:solidFill>
                  <a:srgbClr val="005cab"/>
                </a:solidFill>
                <a:latin typeface="Arial"/>
              </a:rPr>
              <a:t>title style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10531440" y="3657600"/>
            <a:ext cx="18865800" cy="19764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54534a"/>
                </a:solidFill>
                <a:latin typeface="Arial"/>
              </a:rPr>
              <a:t>PI(s):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54534a"/>
                </a:solidFill>
                <a:latin typeface="Arial"/>
              </a:rPr>
              <a:t>Co-I(s):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54534a"/>
                </a:solidFill>
                <a:latin typeface="Arial"/>
              </a:rPr>
              <a:t>BP Mentors(s):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54534a"/>
                </a:solidFill>
                <a:latin typeface="Arial"/>
              </a:rPr>
              <a:t>Researcher(s):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10531440" y="12475440"/>
            <a:ext cx="9226440" cy="934200"/>
          </a:xfrm>
          <a:prstGeom prst="rect">
            <a:avLst/>
          </a:prstGeom>
        </p:spPr>
        <p:txBody>
          <a:bodyPr lIns="144000" rIns="144000" tIns="144000" bIns="0"/>
          <a:p>
            <a:pPr>
              <a:lnSpc>
                <a:spcPts val="5207"/>
              </a:lnSpc>
              <a:spcAft>
                <a:spcPts val="802"/>
              </a:spcAft>
            </a:pPr>
            <a:r>
              <a:rPr b="1" lang="en-US" sz="3900" spc="-1" strike="noStrike">
                <a:solidFill>
                  <a:srgbClr val="ffffff"/>
                </a:solidFill>
                <a:latin typeface="Arial"/>
              </a:rPr>
              <a:t>Experimental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20165400" y="12475440"/>
            <a:ext cx="9226440" cy="934200"/>
          </a:xfrm>
          <a:prstGeom prst="rect">
            <a:avLst/>
          </a:prstGeom>
        </p:spPr>
        <p:txBody>
          <a:bodyPr lIns="144000" rIns="144000" tIns="144000" bIns="0"/>
          <a:p>
            <a:pPr>
              <a:lnSpc>
                <a:spcPts val="5207"/>
              </a:lnSpc>
              <a:spcAft>
                <a:spcPts val="802"/>
              </a:spcAft>
            </a:pPr>
            <a:r>
              <a:rPr b="1" lang="en-US" sz="3900" spc="-1" strike="noStrike">
                <a:solidFill>
                  <a:srgbClr val="ffffff"/>
                </a:solidFill>
                <a:latin typeface="Arial"/>
              </a:rPr>
              <a:t>Results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889920" y="13458600"/>
            <a:ext cx="9226440" cy="21915000"/>
          </a:xfrm>
          <a:prstGeom prst="rect">
            <a:avLst/>
          </a:prstGeom>
        </p:spPr>
        <p:txBody>
          <a:bodyPr lIns="187200" rIns="187200" tIns="180000" bIns="180000"/>
          <a:p>
            <a:pPr algn="just">
              <a:lnSpc>
                <a:spcPts val="4204"/>
              </a:lnSpc>
            </a:pPr>
            <a:r>
              <a:rPr b="0" lang="en-US" sz="3100" spc="-1" strike="noStrike">
                <a:solidFill>
                  <a:srgbClr val="54534a"/>
                </a:solidFill>
                <a:latin typeface="Arial"/>
              </a:rPr>
              <a:t>Click to edit Master text styles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10531440" y="13458600"/>
            <a:ext cx="9226440" cy="21915000"/>
          </a:xfrm>
          <a:prstGeom prst="rect">
            <a:avLst/>
          </a:prstGeom>
        </p:spPr>
        <p:txBody>
          <a:bodyPr lIns="187200" rIns="187200" tIns="180000" bIns="180000"/>
          <a:p>
            <a:pPr algn="just">
              <a:lnSpc>
                <a:spcPts val="4204"/>
              </a:lnSpc>
            </a:pPr>
            <a:r>
              <a:rPr b="0" lang="en-US" sz="3100" spc="-1" strike="noStrike">
                <a:solidFill>
                  <a:srgbClr val="54534a"/>
                </a:solidFill>
                <a:latin typeface="Arial"/>
              </a:rPr>
              <a:t>Click to edit Master text styles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20165400" y="13458600"/>
            <a:ext cx="9226440" cy="21915000"/>
          </a:xfrm>
          <a:prstGeom prst="rect">
            <a:avLst/>
          </a:prstGeom>
        </p:spPr>
        <p:txBody>
          <a:bodyPr lIns="187200" rIns="187200" tIns="180000" bIns="180000"/>
          <a:p>
            <a:pPr algn="just">
              <a:lnSpc>
                <a:spcPts val="4204"/>
              </a:lnSpc>
            </a:pPr>
            <a:r>
              <a:rPr b="0" lang="en-US" sz="3100" spc="-1" strike="noStrike">
                <a:solidFill>
                  <a:srgbClr val="54534a"/>
                </a:solidFill>
                <a:latin typeface="Arial"/>
              </a:rPr>
              <a:t>Click to edit Master text styles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954360" y="35733960"/>
            <a:ext cx="28531440" cy="934200"/>
          </a:xfrm>
          <a:prstGeom prst="rect">
            <a:avLst/>
          </a:prstGeom>
        </p:spPr>
        <p:txBody>
          <a:bodyPr lIns="144000" rIns="144000" tIns="144000" bIns="0"/>
          <a:p>
            <a:pPr>
              <a:lnSpc>
                <a:spcPts val="5207"/>
              </a:lnSpc>
              <a:spcAft>
                <a:spcPts val="802"/>
              </a:spcAft>
            </a:pPr>
            <a:r>
              <a:rPr b="1" lang="en-US" sz="3900" spc="-1" strike="noStrike">
                <a:solidFill>
                  <a:srgbClr val="ffffff"/>
                </a:solidFill>
                <a:latin typeface="Arial"/>
              </a:rPr>
              <a:t>Ultimate goals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10"/>
          <p:cNvSpPr>
            <a:spLocks noGrp="1"/>
          </p:cNvSpPr>
          <p:nvPr>
            <p:ph type="body"/>
          </p:nvPr>
        </p:nvSpPr>
        <p:spPr>
          <a:xfrm>
            <a:off x="889920" y="5850360"/>
            <a:ext cx="9226440" cy="6456960"/>
          </a:xfrm>
          <a:prstGeom prst="rect">
            <a:avLst/>
          </a:prstGeom>
        </p:spPr>
        <p:txBody>
          <a:bodyPr lIns="0" rIns="0" tIns="0" bIns="0"/>
          <a:p>
            <a:pPr algn="just">
              <a:lnSpc>
                <a:spcPts val="4204"/>
              </a:lnSpc>
            </a:pPr>
            <a:r>
              <a:rPr b="1" lang="en-US" sz="3500" spc="-1" strike="noStrike">
                <a:solidFill>
                  <a:srgbClr val="54534a"/>
                </a:solidFill>
                <a:latin typeface="Arial"/>
              </a:rPr>
              <a:t>Click to edit Master text styles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11"/>
          <p:cNvSpPr>
            <a:spLocks noGrp="1"/>
          </p:cNvSpPr>
          <p:nvPr>
            <p:ph type="body"/>
          </p:nvPr>
        </p:nvSpPr>
        <p:spPr>
          <a:xfrm>
            <a:off x="10531440" y="5850360"/>
            <a:ext cx="9226440" cy="6456960"/>
          </a:xfrm>
          <a:prstGeom prst="rect">
            <a:avLst/>
          </a:prstGeom>
        </p:spPr>
        <p:txBody>
          <a:bodyPr lIns="0" rIns="0" tIns="0" bIns="0"/>
          <a:p>
            <a:pPr algn="just">
              <a:lnSpc>
                <a:spcPts val="4204"/>
              </a:lnSpc>
            </a:pPr>
            <a:r>
              <a:rPr b="0" lang="en-US" sz="3500" spc="-1" strike="noStrike">
                <a:solidFill>
                  <a:srgbClr val="54534a"/>
                </a:solidFill>
                <a:latin typeface="Arial"/>
              </a:rPr>
              <a:t>Click to edit Master text styles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12"/>
          <p:cNvSpPr>
            <a:spLocks noGrp="1"/>
          </p:cNvSpPr>
          <p:nvPr>
            <p:ph type="body"/>
          </p:nvPr>
        </p:nvSpPr>
        <p:spPr>
          <a:xfrm>
            <a:off x="20165400" y="5850360"/>
            <a:ext cx="9226440" cy="6456960"/>
          </a:xfrm>
          <a:prstGeom prst="rect">
            <a:avLst/>
          </a:prstGeom>
        </p:spPr>
        <p:txBody>
          <a:bodyPr lIns="0" rIns="0" tIns="0" bIns="0"/>
          <a:p>
            <a:pPr algn="just">
              <a:lnSpc>
                <a:spcPts val="4204"/>
              </a:lnSpc>
            </a:pPr>
            <a:r>
              <a:rPr b="0" lang="en-US" sz="3500" spc="-1" strike="noStrike">
                <a:solidFill>
                  <a:srgbClr val="54534a"/>
                </a:solidFill>
                <a:latin typeface="Arial"/>
              </a:rPr>
              <a:t>Click to edit Master text styles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CustomShape 13"/>
          <p:cNvSpPr/>
          <p:nvPr/>
        </p:nvSpPr>
        <p:spPr>
          <a:xfrm>
            <a:off x="991440" y="41263560"/>
            <a:ext cx="9588240" cy="8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bfbfbf"/>
                </a:solidFill>
                <a:latin typeface="Arial"/>
              </a:rPr>
              <a:t>www.icam-online.org</a:t>
            </a:r>
            <a:endParaRPr b="0" lang="en-GB" sz="4800" spc="-1" strike="noStrike">
              <a:latin typeface="Arial"/>
            </a:endParaRPr>
          </a:p>
        </p:txBody>
      </p:sp>
      <p:sp>
        <p:nvSpPr>
          <p:cNvPr id="14" name="CustomShape 14"/>
          <p:cNvSpPr/>
          <p:nvPr/>
        </p:nvSpPr>
        <p:spPr>
          <a:xfrm>
            <a:off x="954360" y="40429800"/>
            <a:ext cx="9588240" cy="8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5"/>
          <p:cNvSpPr/>
          <p:nvPr/>
        </p:nvSpPr>
        <p:spPr>
          <a:xfrm>
            <a:off x="954360" y="36667440"/>
            <a:ext cx="28530000" cy="31705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6"/>
          <p:cNvSpPr/>
          <p:nvPr/>
        </p:nvSpPr>
        <p:spPr>
          <a:xfrm>
            <a:off x="1169280" y="36870840"/>
            <a:ext cx="572400" cy="11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7400" spc="-1" strike="noStrike">
                <a:solidFill>
                  <a:srgbClr val="54534a"/>
                </a:solidFill>
                <a:latin typeface="Arial"/>
              </a:rPr>
              <a:t>1</a:t>
            </a:r>
            <a:endParaRPr b="0" lang="en-GB" sz="7400" spc="-1" strike="noStrike">
              <a:latin typeface="Arial"/>
            </a:endParaRPr>
          </a:p>
        </p:txBody>
      </p:sp>
      <p:sp>
        <p:nvSpPr>
          <p:cNvPr id="17" name="CustomShape 17"/>
          <p:cNvSpPr/>
          <p:nvPr/>
        </p:nvSpPr>
        <p:spPr>
          <a:xfrm>
            <a:off x="10839600" y="36823320"/>
            <a:ext cx="714960" cy="11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7400" spc="-1" strike="noStrike">
                <a:solidFill>
                  <a:srgbClr val="54534a"/>
                </a:solidFill>
                <a:latin typeface="Arial"/>
              </a:rPr>
              <a:t>2</a:t>
            </a:r>
            <a:endParaRPr b="0" lang="en-GB" sz="7400" spc="-1" strike="noStrike">
              <a:latin typeface="Arial"/>
            </a:endParaRPr>
          </a:p>
        </p:txBody>
      </p:sp>
      <p:sp>
        <p:nvSpPr>
          <p:cNvPr id="18" name="CustomShape 18"/>
          <p:cNvSpPr/>
          <p:nvPr/>
        </p:nvSpPr>
        <p:spPr>
          <a:xfrm>
            <a:off x="20477160" y="36804240"/>
            <a:ext cx="714960" cy="11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7400" spc="-1" strike="noStrike">
                <a:solidFill>
                  <a:srgbClr val="54534a"/>
                </a:solidFill>
                <a:latin typeface="Arial"/>
              </a:rPr>
              <a:t>3</a:t>
            </a:r>
            <a:endParaRPr b="0" lang="en-GB" sz="7400" spc="-1" strike="noStrike">
              <a:latin typeface="Arial"/>
            </a:endParaRPr>
          </a:p>
        </p:txBody>
      </p:sp>
      <p:sp>
        <p:nvSpPr>
          <p:cNvPr id="19" name="PlaceHolder 19"/>
          <p:cNvSpPr>
            <a:spLocks noGrp="1"/>
          </p:cNvSpPr>
          <p:nvPr>
            <p:ph type="body"/>
          </p:nvPr>
        </p:nvSpPr>
        <p:spPr>
          <a:xfrm>
            <a:off x="2178000" y="36957960"/>
            <a:ext cx="7992720" cy="2663640"/>
          </a:xfrm>
          <a:prstGeom prst="rect">
            <a:avLst/>
          </a:prstGeom>
        </p:spPr>
        <p:txBody>
          <a:bodyPr lIns="0" rIns="0" tIns="0" bIns="0"/>
          <a:p>
            <a:pPr algn="just">
              <a:lnSpc>
                <a:spcPts val="3685"/>
              </a:lnSpc>
            </a:pPr>
            <a:r>
              <a:rPr b="1" lang="en-US" sz="3100" spc="-1" strike="noStrike">
                <a:solidFill>
                  <a:srgbClr val="54534a"/>
                </a:solidFill>
                <a:latin typeface="Arial"/>
              </a:rPr>
              <a:t>Click to edit Master text styles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0"/>
          <p:cNvSpPr>
            <a:spLocks noGrp="1"/>
          </p:cNvSpPr>
          <p:nvPr>
            <p:ph type="body"/>
          </p:nvPr>
        </p:nvSpPr>
        <p:spPr>
          <a:xfrm>
            <a:off x="11755440" y="36958320"/>
            <a:ext cx="7992720" cy="2663640"/>
          </a:xfrm>
          <a:prstGeom prst="rect">
            <a:avLst/>
          </a:prstGeom>
        </p:spPr>
        <p:txBody>
          <a:bodyPr lIns="0" rIns="0" tIns="0" bIns="0"/>
          <a:p>
            <a:pPr algn="just">
              <a:lnSpc>
                <a:spcPts val="3685"/>
              </a:lnSpc>
            </a:pPr>
            <a:r>
              <a:rPr b="1" lang="en-US" sz="3100" spc="-1" strike="noStrike">
                <a:solidFill>
                  <a:srgbClr val="54534a"/>
                </a:solidFill>
                <a:latin typeface="Arial"/>
              </a:rPr>
              <a:t>Click to edit Master text styles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1"/>
          <p:cNvSpPr>
            <a:spLocks noGrp="1"/>
          </p:cNvSpPr>
          <p:nvPr>
            <p:ph type="body"/>
          </p:nvPr>
        </p:nvSpPr>
        <p:spPr>
          <a:xfrm>
            <a:off x="21260520" y="36958320"/>
            <a:ext cx="7992720" cy="2663640"/>
          </a:xfrm>
          <a:prstGeom prst="rect">
            <a:avLst/>
          </a:prstGeom>
        </p:spPr>
        <p:txBody>
          <a:bodyPr lIns="0" rIns="0" tIns="0" bIns="0"/>
          <a:p>
            <a:pPr algn="just">
              <a:lnSpc>
                <a:spcPts val="3685"/>
              </a:lnSpc>
            </a:pPr>
            <a:r>
              <a:rPr b="1" lang="en-US" sz="3100" spc="-1" strike="noStrike">
                <a:solidFill>
                  <a:srgbClr val="54534a"/>
                </a:solidFill>
                <a:latin typeface="Arial"/>
              </a:rPr>
              <a:t>Click to edit Master text styles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2"/>
          <p:cNvSpPr>
            <a:spLocks noGrp="1"/>
          </p:cNvSpPr>
          <p:nvPr>
            <p:ph type="body"/>
          </p:nvPr>
        </p:nvSpPr>
        <p:spPr>
          <a:xfrm>
            <a:off x="1027080" y="40414320"/>
            <a:ext cx="8280000" cy="936360"/>
          </a:xfrm>
          <a:prstGeom prst="rect">
            <a:avLst/>
          </a:prstGeom>
        </p:spPr>
        <p:txBody>
          <a:bodyPr lIns="0" rIns="0" tIns="0" bIns="0"/>
          <a:p>
            <a:pPr marL="1565640" indent="-1565280">
              <a:lnSpc>
                <a:spcPct val="100000"/>
              </a:lnSpc>
              <a:spcBef>
                <a:spcPts val="780"/>
              </a:spcBef>
            </a:pPr>
            <a:r>
              <a:rPr b="1" lang="en-US" sz="3900" spc="-1" strike="noStrike">
                <a:solidFill>
                  <a:srgbClr val="dededa"/>
                </a:solidFill>
                <a:latin typeface="Arial"/>
              </a:rPr>
              <a:t>ICAMxx    Date: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CustomShape 23"/>
          <p:cNvSpPr/>
          <p:nvPr/>
        </p:nvSpPr>
        <p:spPr>
          <a:xfrm>
            <a:off x="22925880" y="712800"/>
            <a:ext cx="6920280" cy="96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6120" rIns="366120" tIns="182880" bIns="182880"/>
          <a:p>
            <a:pPr>
              <a:lnSpc>
                <a:spcPct val="100000"/>
              </a:lnSpc>
            </a:pPr>
            <a:r>
              <a:rPr b="1" lang="en-GB" sz="3900" spc="-1" strike="noStrike">
                <a:solidFill>
                  <a:srgbClr val="bfbfbf"/>
                </a:solidFill>
                <a:latin typeface="Arial"/>
              </a:rPr>
              <a:t>bp-ICAM CONFIDENTIAL</a:t>
            </a:r>
            <a:endParaRPr b="0" lang="en-GB" sz="3900" spc="-1" strike="noStrike">
              <a:latin typeface="Arial"/>
            </a:endParaRPr>
          </a:p>
        </p:txBody>
      </p:sp>
      <p:grpSp>
        <p:nvGrpSpPr>
          <p:cNvPr id="24" name="Group 24"/>
          <p:cNvGrpSpPr/>
          <p:nvPr/>
        </p:nvGrpSpPr>
        <p:grpSpPr>
          <a:xfrm>
            <a:off x="11698920" y="40187160"/>
            <a:ext cx="12673080" cy="2182680"/>
            <a:chOff x="11698920" y="40187160"/>
            <a:chExt cx="12673080" cy="2182680"/>
          </a:xfrm>
        </p:grpSpPr>
        <p:pic>
          <p:nvPicPr>
            <p:cNvPr id="25" name="Picture 2" descr=""/>
            <p:cNvPicPr/>
            <p:nvPr/>
          </p:nvPicPr>
          <p:blipFill>
            <a:blip r:embed="rId3"/>
            <a:stretch/>
          </p:blipFill>
          <p:spPr>
            <a:xfrm>
              <a:off x="14219280" y="41168160"/>
              <a:ext cx="2232000" cy="945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" name="Picture 3" descr=""/>
            <p:cNvPicPr/>
            <p:nvPr/>
          </p:nvPicPr>
          <p:blipFill>
            <a:blip r:embed="rId4"/>
            <a:stretch/>
          </p:blipFill>
          <p:spPr>
            <a:xfrm>
              <a:off x="17387640" y="41168160"/>
              <a:ext cx="3456000" cy="729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" name="Picture 4" descr=""/>
            <p:cNvPicPr/>
            <p:nvPr/>
          </p:nvPicPr>
          <p:blipFill>
            <a:blip r:embed="rId5"/>
            <a:stretch/>
          </p:blipFill>
          <p:spPr>
            <a:xfrm>
              <a:off x="21564000" y="41168160"/>
              <a:ext cx="2808000" cy="73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" name="Picture 5" descr=""/>
            <p:cNvPicPr/>
            <p:nvPr/>
          </p:nvPicPr>
          <p:blipFill>
            <a:blip r:embed="rId6"/>
            <a:stretch/>
          </p:blipFill>
          <p:spPr>
            <a:xfrm>
              <a:off x="11698920" y="40187160"/>
              <a:ext cx="1583640" cy="218268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9" name="Picture 2" descr=""/>
          <p:cNvPicPr/>
          <p:nvPr/>
        </p:nvPicPr>
        <p:blipFill>
          <a:blip r:embed="rId7"/>
          <a:stretch/>
        </p:blipFill>
        <p:spPr>
          <a:xfrm>
            <a:off x="25176960" y="41168160"/>
            <a:ext cx="4307400" cy="7293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914040" y="5882040"/>
            <a:ext cx="28477800" cy="934200"/>
          </a:xfrm>
          <a:prstGeom prst="rect">
            <a:avLst/>
          </a:prstGeom>
          <a:solidFill>
            <a:srgbClr val="b70050"/>
          </a:solidFill>
          <a:ln>
            <a:noFill/>
          </a:ln>
        </p:spPr>
        <p:txBody>
          <a:bodyPr lIns="144000" rIns="144000" tIns="144000" bIns="0"/>
          <a:p>
            <a:pPr>
              <a:lnSpc>
                <a:spcPts val="5207"/>
              </a:lnSpc>
              <a:spcAft>
                <a:spcPts val="802"/>
              </a:spcAft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</a:rPr>
              <a:t>Introduction &amp; Project Aims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10526040" y="1572480"/>
            <a:ext cx="18871200" cy="189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005cab"/>
                </a:solidFill>
                <a:latin typeface="Arial"/>
              </a:rPr>
              <a:t>Dynamic semi-structured meshes for fast numerical simulation of multi-phase modelling in energy industry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Shape 3"/>
          <p:cNvSpPr txBox="1"/>
          <p:nvPr/>
        </p:nvSpPr>
        <p:spPr>
          <a:xfrm>
            <a:off x="10531440" y="3657600"/>
            <a:ext cx="18865800" cy="197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54534a"/>
                </a:solidFill>
                <a:latin typeface="Arial"/>
              </a:rPr>
              <a:t>PI(s): Prof Christopher Pain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54534a"/>
                </a:solidFill>
                <a:latin typeface="Arial"/>
              </a:rPr>
              <a:t>Co-I(s): Dr Pablo Salinas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54534a"/>
                </a:solidFill>
                <a:latin typeface="Arial"/>
              </a:rPr>
              <a:t>bp Mentor(s): Dr Andre Nicolle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54534a"/>
                </a:solidFill>
                <a:latin typeface="Arial"/>
              </a:rPr>
              <a:t>Researcher(s): Amin Nadimy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TextShape 4"/>
          <p:cNvSpPr txBox="1"/>
          <p:nvPr/>
        </p:nvSpPr>
        <p:spPr>
          <a:xfrm>
            <a:off x="930240" y="12631320"/>
            <a:ext cx="9226440" cy="934200"/>
          </a:xfrm>
          <a:prstGeom prst="rect">
            <a:avLst/>
          </a:prstGeom>
          <a:solidFill>
            <a:srgbClr val="6d8d24"/>
          </a:solidFill>
          <a:ln>
            <a:noFill/>
          </a:ln>
        </p:spPr>
        <p:txBody>
          <a:bodyPr lIns="144000" rIns="144000" tIns="144000" bIns="0"/>
          <a:p>
            <a:pPr>
              <a:lnSpc>
                <a:spcPts val="5207"/>
              </a:lnSpc>
              <a:spcAft>
                <a:spcPts val="802"/>
              </a:spcAft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</a:rPr>
              <a:t>Introduction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Shape 5"/>
          <p:cNvSpPr txBox="1"/>
          <p:nvPr/>
        </p:nvSpPr>
        <p:spPr>
          <a:xfrm>
            <a:off x="20165400" y="12631320"/>
            <a:ext cx="9226440" cy="934200"/>
          </a:xfrm>
          <a:prstGeom prst="rect">
            <a:avLst/>
          </a:prstGeom>
          <a:solidFill>
            <a:srgbClr val="5a4099"/>
          </a:solidFill>
          <a:ln>
            <a:noFill/>
          </a:ln>
        </p:spPr>
        <p:txBody>
          <a:bodyPr lIns="144000" rIns="144000" tIns="144000" bIns="0"/>
          <a:p>
            <a:pPr>
              <a:lnSpc>
                <a:spcPts val="5207"/>
              </a:lnSpc>
              <a:spcAft>
                <a:spcPts val="802"/>
              </a:spcAft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</a:rPr>
              <a:t>Results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Shape 6"/>
          <p:cNvSpPr txBox="1"/>
          <p:nvPr/>
        </p:nvSpPr>
        <p:spPr>
          <a:xfrm>
            <a:off x="889920" y="13566600"/>
            <a:ext cx="9226440" cy="21915000"/>
          </a:xfrm>
          <a:prstGeom prst="rect">
            <a:avLst/>
          </a:prstGeom>
          <a:solidFill>
            <a:srgbClr val="f3f3ec"/>
          </a:solidFill>
          <a:ln>
            <a:noFill/>
          </a:ln>
        </p:spPr>
        <p:txBody>
          <a:bodyPr lIns="187200" rIns="187200" tIns="180000" bIns="180000"/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Noto Sans CJK SC"/>
              </a:rPr>
              <a:t>The finite element method (DG-FEM)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Noto Sans CJK SC"/>
              </a:rPr>
              <a:t>is a widely used method for solving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Noto Sans CJK SC"/>
              </a:rPr>
              <a:t>problems of engineering and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Noto Sans CJK SC"/>
              </a:rPr>
              <a:t>mathematical models, especially in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Noto Sans CJK SC"/>
              </a:rPr>
              <a:t>fluid dynamics involving partial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Noto Sans CJK SC"/>
              </a:rPr>
              <a:t>differential equations, which works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Noto Sans CJK SC"/>
              </a:rPr>
              <a:t>based on the conservation laws. This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Noto Sans CJK SC"/>
              </a:rPr>
              <a:t>method subdivides the domain into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Noto Sans CJK SC"/>
              </a:rPr>
              <a:t>smaller sections called elements.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Noto Sans CJK SC"/>
              </a:rPr>
              <a:t>Algebraic system of equations is the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Noto Sans CJK SC"/>
              </a:rPr>
              <a:t>results of FEM discretisation which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Noto Sans CJK SC"/>
              </a:rPr>
              <a:t>has a finite number of points. This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Noto Sans CJK SC"/>
              </a:rPr>
              <a:t>method approximates the solutions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Noto Sans CJK SC"/>
              </a:rPr>
              <a:t>over the domain at the elemental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Noto Sans CJK SC"/>
              </a:rPr>
              <a:t>scale. Then, the global system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Noto Sans CJK SC"/>
              </a:rPr>
              <a:t>representing the whole problem is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Noto Sans CJK SC"/>
              </a:rPr>
              <a:t>constructed.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This method integrate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features of the Finite Element for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solving variables inside the elements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and also the Finite Volume method for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dealing with boundaries and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communications among elements.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Therefore, it has the advantages of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both the finite volume and the finite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element methods, in that it can be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effectively used in convection-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dominant applications, while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maintaining geometric flexibility and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higher local approximations through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the use of higher order elements. This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method minimises the associated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error function using the variational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methods introduced by variations of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the solution approximations.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Shape 7"/>
          <p:cNvSpPr txBox="1"/>
          <p:nvPr/>
        </p:nvSpPr>
        <p:spPr>
          <a:xfrm>
            <a:off x="10459440" y="13566600"/>
            <a:ext cx="9226440" cy="21915000"/>
          </a:xfrm>
          <a:prstGeom prst="rect">
            <a:avLst/>
          </a:prstGeom>
          <a:solidFill>
            <a:srgbClr val="f3f3ec"/>
          </a:solidFill>
          <a:ln>
            <a:noFill/>
          </a:ln>
        </p:spPr>
        <p:txBody>
          <a:bodyPr lIns="187200" rIns="187200" tIns="180000" bIns="180000"/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In this part of the project the transport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equation, Equation 1, has been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studied by DG-FEM in 1 and 2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dimensions explicitly, meaning that no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solver was needed.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Eq1.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For the training purpose the initial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code for 1D was written in Python.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Then a stabiisation method called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Petrov-Galerkin method was applied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to reduce the oscillations of the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solutions at the jumps. In the next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step, the code was transferred into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Fortran and extended to 2D. Initially,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P0 order of elements was coded,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meaning that the solution variables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located at the center of each element.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This model is identical with Finite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Difference method and easy to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develop. For the next step, the order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od implementation was increased by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one (P1), which means the solutions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were estimated within each element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linearly. Higher order problems means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higher resolution and more precision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in estimating the results.  The code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was debugged and optimised to solve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the problem much faster. Following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that the code expanded to be more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general to handle higher order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problems. 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Shape 8"/>
          <p:cNvSpPr txBox="1"/>
          <p:nvPr/>
        </p:nvSpPr>
        <p:spPr>
          <a:xfrm>
            <a:off x="20165400" y="13566600"/>
            <a:ext cx="9226440" cy="9256680"/>
          </a:xfrm>
          <a:prstGeom prst="rect">
            <a:avLst/>
          </a:prstGeom>
          <a:solidFill>
            <a:srgbClr val="f3f3ec"/>
          </a:solidFill>
          <a:ln>
            <a:noFill/>
          </a:ln>
        </p:spPr>
        <p:txBody>
          <a:bodyPr lIns="187200" rIns="187200" tIns="180000" bIns="180000"/>
          <a:p>
            <a:endParaRPr b="0" lang="en-US" sz="1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Shape 9"/>
          <p:cNvSpPr txBox="1"/>
          <p:nvPr/>
        </p:nvSpPr>
        <p:spPr>
          <a:xfrm>
            <a:off x="954360" y="35733960"/>
            <a:ext cx="28531440" cy="934200"/>
          </a:xfrm>
          <a:prstGeom prst="rect">
            <a:avLst/>
          </a:prstGeom>
          <a:solidFill>
            <a:srgbClr val="005cab"/>
          </a:solidFill>
          <a:ln>
            <a:noFill/>
          </a:ln>
        </p:spPr>
        <p:txBody>
          <a:bodyPr lIns="144000" rIns="144000" tIns="144000" bIns="0"/>
          <a:p>
            <a:pPr>
              <a:lnSpc>
                <a:spcPts val="5207"/>
              </a:lnSpc>
              <a:spcAft>
                <a:spcPts val="802"/>
              </a:spcAft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</a:rPr>
              <a:t>Ultimate goals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Shape 10"/>
          <p:cNvSpPr txBox="1"/>
          <p:nvPr/>
        </p:nvSpPr>
        <p:spPr>
          <a:xfrm>
            <a:off x="2178000" y="36957960"/>
            <a:ext cx="7992720" cy="266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indent="-324000" algn="just">
              <a:lnSpc>
                <a:spcPts val="3685"/>
              </a:lnSpc>
            </a:pPr>
            <a:r>
              <a:rPr b="1" lang="en-US" sz="3100" spc="-1" strike="noStrike">
                <a:solidFill>
                  <a:srgbClr val="54534a"/>
                </a:solidFill>
                <a:latin typeface="Arial"/>
              </a:rPr>
              <a:t>The first ultimate goal of the project is to </a:t>
            </a:r>
            <a:r>
              <a:rPr b="1" lang="en-US" sz="3100" spc="-1" strike="noStrike">
                <a:solidFill>
                  <a:srgbClr val="54534a"/>
                </a:solidFill>
                <a:latin typeface="Arial"/>
              </a:rPr>
              <a:t>develop a code which is able to solve partial </a:t>
            </a:r>
            <a:r>
              <a:rPr b="1" lang="en-US" sz="3100" spc="-1" strike="noStrike">
                <a:solidFill>
                  <a:srgbClr val="54534a"/>
                </a:solidFill>
                <a:latin typeface="Arial"/>
              </a:rPr>
              <a:t>differential equations very fast. </a:t>
            </a:r>
            <a:endParaRPr b="1" lang="en-US" sz="3100" spc="-1" strike="noStrike">
              <a:solidFill>
                <a:srgbClr val="54534a"/>
              </a:solidFill>
              <a:latin typeface="Arial"/>
            </a:endParaRPr>
          </a:p>
        </p:txBody>
      </p:sp>
      <p:sp>
        <p:nvSpPr>
          <p:cNvPr id="76" name="TextShape 11"/>
          <p:cNvSpPr txBox="1"/>
          <p:nvPr/>
        </p:nvSpPr>
        <p:spPr>
          <a:xfrm>
            <a:off x="11755440" y="36958320"/>
            <a:ext cx="7992720" cy="266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indent="-324000" algn="just">
              <a:lnSpc>
                <a:spcPts val="3685"/>
              </a:lnSpc>
            </a:pPr>
            <a:r>
              <a:rPr b="1" lang="en-US" sz="3100" spc="-1" strike="noStrike">
                <a:solidFill>
                  <a:srgbClr val="54534a"/>
                </a:solidFill>
                <a:latin typeface="Arial"/>
              </a:rPr>
              <a:t>The second ultimate goal of the project is to </a:t>
            </a:r>
            <a:r>
              <a:rPr b="1" lang="en-US" sz="3100" spc="-1" strike="noStrike">
                <a:solidFill>
                  <a:srgbClr val="54534a"/>
                </a:solidFill>
                <a:latin typeface="Arial"/>
              </a:rPr>
              <a:t>implement semi-structured meshes to the code </a:t>
            </a:r>
            <a:r>
              <a:rPr b="1" lang="en-US" sz="3100" spc="-1" strike="noStrike">
                <a:solidFill>
                  <a:srgbClr val="54534a"/>
                </a:solidFill>
                <a:latin typeface="Arial"/>
              </a:rPr>
              <a:t>which can further increase the speed the </a:t>
            </a:r>
            <a:r>
              <a:rPr b="1" lang="en-US" sz="3100" spc="-1" strike="noStrike">
                <a:solidFill>
                  <a:srgbClr val="54534a"/>
                </a:solidFill>
                <a:latin typeface="Arial"/>
              </a:rPr>
              <a:t>simulations.</a:t>
            </a:r>
            <a:endParaRPr b="1" lang="en-US" sz="3100" spc="-1" strike="noStrike">
              <a:solidFill>
                <a:srgbClr val="54534a"/>
              </a:solidFill>
              <a:latin typeface="Arial"/>
            </a:endParaRPr>
          </a:p>
        </p:txBody>
      </p:sp>
      <p:sp>
        <p:nvSpPr>
          <p:cNvPr id="77" name="TextShape 12"/>
          <p:cNvSpPr txBox="1"/>
          <p:nvPr/>
        </p:nvSpPr>
        <p:spPr>
          <a:xfrm>
            <a:off x="21260520" y="36958320"/>
            <a:ext cx="7992720" cy="266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indent="-324000" algn="just">
              <a:lnSpc>
                <a:spcPts val="3685"/>
              </a:lnSpc>
            </a:pPr>
            <a:r>
              <a:rPr b="1" lang="en-US" sz="3100" spc="-1" strike="noStrike">
                <a:solidFill>
                  <a:srgbClr val="54534a"/>
                </a:solidFill>
                <a:latin typeface="Arial"/>
              </a:rPr>
              <a:t>The third ultimate code of the project is to develop the general code with semi-structured meshes which are able to simulate the Navier-Stokes’ equation.</a:t>
            </a:r>
            <a:endParaRPr b="1" lang="en-US" sz="3100" spc="-1" strike="noStrike">
              <a:solidFill>
                <a:srgbClr val="54534a"/>
              </a:solidFill>
              <a:latin typeface="Arial"/>
            </a:endParaRPr>
          </a:p>
        </p:txBody>
      </p:sp>
      <p:sp>
        <p:nvSpPr>
          <p:cNvPr id="78" name="TextShape 13"/>
          <p:cNvSpPr txBox="1"/>
          <p:nvPr/>
        </p:nvSpPr>
        <p:spPr>
          <a:xfrm>
            <a:off x="1027080" y="40414320"/>
            <a:ext cx="8280000" cy="936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565640" indent="-1565280">
              <a:lnSpc>
                <a:spcPct val="100000"/>
              </a:lnSpc>
              <a:spcBef>
                <a:spcPts val="780"/>
              </a:spcBef>
            </a:pPr>
            <a:r>
              <a:rPr b="1" lang="en-US" sz="3900" spc="-1" strike="noStrike">
                <a:solidFill>
                  <a:srgbClr val="54534a"/>
                </a:solidFill>
                <a:latin typeface="Arial"/>
              </a:rPr>
              <a:t>ICAMxx  Date: Month Year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CustomShape 14"/>
          <p:cNvSpPr/>
          <p:nvPr/>
        </p:nvSpPr>
        <p:spPr>
          <a:xfrm>
            <a:off x="10531440" y="882000"/>
            <a:ext cx="9243720" cy="694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566000" indent="-1565640" algn="ctr">
              <a:lnSpc>
                <a:spcPct val="100000"/>
              </a:lnSpc>
              <a:spcBef>
                <a:spcPts val="799"/>
              </a:spcBef>
            </a:pPr>
            <a:r>
              <a:rPr b="1" lang="en-GB" sz="4000" spc="-1" strike="noStrike">
                <a:solidFill>
                  <a:srgbClr val="000000"/>
                </a:solidFill>
                <a:latin typeface="Arial"/>
              </a:rPr>
              <a:t>UNDERPINNING SCIENCES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80" name="CustomShape 15"/>
          <p:cNvSpPr/>
          <p:nvPr/>
        </p:nvSpPr>
        <p:spPr>
          <a:xfrm>
            <a:off x="10531440" y="12633840"/>
            <a:ext cx="9226440" cy="93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144000" tIns="144000" bIns="0"/>
          <a:p>
            <a:pPr>
              <a:lnSpc>
                <a:spcPts val="5207"/>
              </a:lnSpc>
              <a:spcAft>
                <a:spcPts val="802"/>
              </a:spcAft>
            </a:pPr>
            <a:r>
              <a:rPr b="1" lang="en-GB" sz="4000" spc="-1" strike="noStrike">
                <a:solidFill>
                  <a:srgbClr val="ffffff"/>
                </a:solidFill>
                <a:latin typeface="Arial"/>
              </a:rPr>
              <a:t>Methodology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81" name="CustomShape 16"/>
          <p:cNvSpPr/>
          <p:nvPr/>
        </p:nvSpPr>
        <p:spPr>
          <a:xfrm>
            <a:off x="20182320" y="23776920"/>
            <a:ext cx="9226440" cy="11727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17"/>
          <p:cNvSpPr/>
          <p:nvPr/>
        </p:nvSpPr>
        <p:spPr>
          <a:xfrm>
            <a:off x="20182320" y="22842360"/>
            <a:ext cx="9226440" cy="934200"/>
          </a:xfrm>
          <a:prstGeom prst="rect">
            <a:avLst/>
          </a:prstGeom>
          <a:solidFill>
            <a:srgbClr val="d9940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144000" tIns="144000" bIns="0"/>
          <a:p>
            <a:pPr>
              <a:lnSpc>
                <a:spcPts val="5207"/>
              </a:lnSpc>
              <a:spcAft>
                <a:spcPts val="802"/>
              </a:spcAft>
            </a:pPr>
            <a:r>
              <a:rPr b="1" lang="en-GB" sz="4000" spc="-1" strike="noStrike">
                <a:solidFill>
                  <a:srgbClr val="ffffff"/>
                </a:solidFill>
                <a:latin typeface="Arial"/>
              </a:rPr>
              <a:t>Key Highlights</a:t>
            </a:r>
            <a:endParaRPr b="0" lang="en-GB" sz="4000" spc="-1" strike="noStrike">
              <a:latin typeface="Arial"/>
            </a:endParaRPr>
          </a:p>
        </p:txBody>
      </p:sp>
      <p:graphicFrame>
        <p:nvGraphicFramePr>
          <p:cNvPr id="83" name="Table 18"/>
          <p:cNvGraphicFramePr/>
          <p:nvPr/>
        </p:nvGraphicFramePr>
        <p:xfrm>
          <a:off x="889920" y="6858000"/>
          <a:ext cx="28500840" cy="6102000"/>
        </p:xfrm>
        <a:graphic>
          <a:graphicData uri="http://schemas.openxmlformats.org/drawingml/2006/table">
            <a:tbl>
              <a:tblPr/>
              <a:tblGrid>
                <a:gridCol w="9500400"/>
                <a:gridCol w="9500400"/>
                <a:gridCol w="9500400"/>
              </a:tblGrid>
              <a:tr h="5790960">
                <a:tc>
                  <a:txBody>
                    <a:bodyPr/>
                    <a:p>
                      <a:pPr algn="just"/>
                      <a:r>
                        <a:rPr b="0" lang="en-GB" sz="4000" spc="-1" strike="noStrike">
                          <a:latin typeface="arial"/>
                        </a:rPr>
                        <a:t>Multiphase-Fluidity incorporates state-of-the-art technology for multiphase Navier-</a:t>
                      </a:r>
                      <a:endParaRPr b="0" lang="en-GB" sz="4000" spc="-1" strike="noStrike">
                        <a:latin typeface="arial"/>
                      </a:endParaRPr>
                    </a:p>
                    <a:p>
                      <a:pPr algn="just"/>
                      <a:r>
                        <a:rPr b="0" lang="en-GB" sz="4000" spc="-1" strike="noStrike">
                          <a:latin typeface="arial"/>
                        </a:rPr>
                        <a:t>Stokes flow simulation, including unstructured dynamic mesh optimisation, high order element methods. Applications of Multiph. Currently, Multiphase-Fluidity uses fully unstructured meshes. Flexible meshing technology is required in order to honour the complex geometries that naturally occur in engineering </a:t>
                      </a:r>
                      <a:endParaRPr b="0" lang="en-GB" sz="40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just"/>
                      <a:r>
                        <a:rPr b="0" lang="en-GB" sz="4000" spc="-1" strike="noStrike">
                          <a:latin typeface="arial"/>
                        </a:rPr>
                        <a:t>applications. However, numerical simulations using unstructured meshes are inherently slower than those using structured meshes due to the indirect addressing required by the former. This is partly compensated in Multiphase-Fluidity by using dynamic adaptive mesh optimisation which reduces the number of elements whilst maintaining required resolution to correctly model the physics.</a:t>
                      </a:r>
                      <a:endParaRPr b="0" lang="en-GB" sz="40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just"/>
                      <a:r>
                        <a:rPr b="0" lang="en-GB" sz="4000" spc="-1" strike="noStrike">
                          <a:latin typeface="arial"/>
                        </a:rPr>
                        <a:t>The aim of this project is to develop and implement a semi-structured mesh approach within Multi-Phase Fluidity project to significantly improve its speed. The method will be assessed based on jet flow, which required high-dynamic  precision.</a:t>
                      </a:r>
                      <a:endParaRPr b="0" lang="en-GB" sz="40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2348000" y="16776000"/>
            <a:ext cx="6296400" cy="172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3f3ec"/>
      </a:dk2>
      <a:lt2>
        <a:srgbClr val="54534a"/>
      </a:lt2>
      <a:accent1>
        <a:srgbClr val="005cab"/>
      </a:accent1>
      <a:accent2>
        <a:srgbClr val="5a4099"/>
      </a:accent2>
      <a:accent3>
        <a:srgbClr val="b70050"/>
      </a:accent3>
      <a:accent4>
        <a:srgbClr val="6d8d24"/>
      </a:accent4>
      <a:accent5>
        <a:srgbClr val="b9c7d4"/>
      </a:accent5>
      <a:accent6>
        <a:srgbClr val="feb924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12508</TotalTime>
  <Application>LibreOffice/6.0.7.3$Linux_X86_64 LibreOffice_project/00m0$Build-3</Application>
  <Words>45</Words>
  <Paragraphs>14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2013-02-20T10:34:30Z</dcterms:created>
  <dc:creator>Paul Bradbeer</dc:creator>
  <dc:description/>
  <dc:language>en-GB</dc:language>
  <cp:lastModifiedBy/>
  <cp:lastPrinted>2013-11-19T12:17:39Z</cp:lastPrinted>
  <dcterms:modified xsi:type="dcterms:W3CDTF">2021-06-29T00:28:43Z</dcterms:modified>
  <cp:revision>253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ContentTypeId">
    <vt:lpwstr>0x010100CE8BB15E7BE28D48BA07F3B5D2B17330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Custom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</vt:i4>
  </property>
</Properties>
</file>