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34400" y="5528160"/>
            <a:ext cx="3620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Supervisors: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Professor C. C. Pain, Dr P. Salinas and Dr A. Nicolle (BP)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40000" y="5312160"/>
            <a:ext cx="252144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 Modelling and Computational Group, Department of Earth Science and Engineering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040360" y="1431720"/>
            <a:ext cx="1746000" cy="2302560"/>
          </a:xfrm>
          <a:prstGeom prst="rect">
            <a:avLst/>
          </a:prstGeom>
          <a:ln>
            <a:noFill/>
          </a:ln>
        </p:spPr>
      </p:pic>
      <p:grpSp>
        <p:nvGrpSpPr>
          <p:cNvPr id="79" name="Group 3"/>
          <p:cNvGrpSpPr/>
          <p:nvPr/>
        </p:nvGrpSpPr>
        <p:grpSpPr>
          <a:xfrm>
            <a:off x="540000" y="1657800"/>
            <a:ext cx="3274560" cy="1850400"/>
            <a:chOff x="540000" y="1657800"/>
            <a:chExt cx="3274560" cy="1850400"/>
          </a:xfrm>
        </p:grpSpPr>
        <p:pic>
          <p:nvPicPr>
            <p:cNvPr id="80" name="Picture 2" descr=""/>
            <p:cNvPicPr/>
            <p:nvPr/>
          </p:nvPicPr>
          <p:blipFill>
            <a:blip r:embed="rId2"/>
            <a:stretch/>
          </p:blipFill>
          <p:spPr>
            <a:xfrm>
              <a:off x="540000" y="2664720"/>
              <a:ext cx="2097720" cy="84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" descr=""/>
            <p:cNvPicPr/>
            <p:nvPr/>
          </p:nvPicPr>
          <p:blipFill>
            <a:blip r:embed="rId3"/>
            <a:stretch/>
          </p:blipFill>
          <p:spPr>
            <a:xfrm>
              <a:off x="540000" y="1657800"/>
              <a:ext cx="3274560" cy="816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8011800" y="1733760"/>
            <a:ext cx="3002760" cy="169884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4833360" y="62150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000400" y="4520520"/>
            <a:ext cx="21898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648000" y="1044000"/>
            <a:ext cx="20880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P0_DG-FEM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648000" y="2952000"/>
            <a:ext cx="17265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731160" y="3420000"/>
            <a:ext cx="3127320" cy="23846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5112000" y="3420000"/>
            <a:ext cx="1978560" cy="19418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8836920" y="3420000"/>
            <a:ext cx="2413440" cy="1221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97480" y="5832000"/>
            <a:ext cx="279468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7. 2D domain with local &amp; global node numbering.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644000" y="5580000"/>
            <a:ext cx="341892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8. Volume integration using 3-point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640000" y="4881960"/>
            <a:ext cx="2806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9. Surface integration using 2-point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677760" y="2880000"/>
            <a:ext cx="3953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6. Travelling a square wave in 2D with 500 elements.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925040" y="1531440"/>
            <a:ext cx="3413880" cy="33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Near-future work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Will be working with Dr. Obeysekara on the mixing tank problem (end of March)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2D 1st order square wave DG-FEM (end of March)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semi-structured 2D DG-FEM. 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Will be work with Prof. Pain and others on the Fortran code for semi-structured and with space-time  within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ICFERST/FLUIDITY.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38280" y="1531440"/>
            <a:ext cx="334728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Regular weekly meetings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AMCG catch-up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Porous media/Inertia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BP catch-up 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140000" y="1531440"/>
            <a:ext cx="334728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Theory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Delaunay and barycenter triangulation (a few days)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Voronoi diagram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Structured mesh generation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Unstructured mesh generation (~a month) </a:t>
            </a:r>
            <a:endParaRPr b="0" lang="en-GB" sz="1600" spc="-1" strike="noStrike">
              <a:latin typeface="calibri"/>
            </a:endParaRPr>
          </a:p>
          <a:p>
            <a:pPr marL="285840" indent="-2826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Semi-structured mesh</a:t>
            </a: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600" spc="-1" strike="noStrike">
              <a:latin typeface="calibri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833360" y="623808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4833360" y="623808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614920" y="3130200"/>
            <a:ext cx="115308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END</a:t>
            </a:r>
            <a:endParaRPr b="0" lang="en-GB" sz="2800" spc="-1" strike="noStrike"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875880" y="827640"/>
            <a:ext cx="9231480" cy="11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88" name="Picture 8" descr=""/>
          <p:cNvPicPr/>
          <p:nvPr/>
        </p:nvPicPr>
        <p:blipFill>
          <a:blip r:embed="rId3"/>
          <a:stretch/>
        </p:blipFill>
        <p:spPr>
          <a:xfrm>
            <a:off x="7357320" y="2428200"/>
            <a:ext cx="3984120" cy="24206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4281120" y="4844160"/>
            <a:ext cx="2699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1. Semi-structured mesh.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272000" y="4848840"/>
            <a:ext cx="38152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2. Creation and dispersion of a droplet.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>
            <a:lum contrast="10000"/>
          </a:blip>
          <a:stretch/>
        </p:blipFill>
        <p:spPr>
          <a:xfrm>
            <a:off x="4407840" y="2196000"/>
            <a:ext cx="2318400" cy="2590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504000" y="2144160"/>
            <a:ext cx="33105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504000" y="2540160"/>
            <a:ext cx="3310560" cy="13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Aim: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This project will develop and implement a semi-structured mesh within the Multi-Fluidity project to significantly improve its speed.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pic>
        <p:nvPicPr>
          <p:cNvPr id="96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504000" y="1244160"/>
            <a:ext cx="33105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Progress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roadmap</a:t>
            </a:r>
            <a:endParaRPr b="1" lang="en-GB" sz="1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021200" y="5265000"/>
            <a:ext cx="4147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Figure 3. Work plan from April to June 2021</a:t>
            </a:r>
            <a:endParaRPr b="0" lang="en-GB" sz="1100" spc="-1" strike="noStrike"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684000" y="608040"/>
            <a:ext cx="10607400" cy="59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04000" y="1244160"/>
            <a:ext cx="43920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Storage</a:t>
            </a:r>
            <a:endParaRPr b="0" lang="en-GB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Node and position numbering for P0 and P1</a:t>
            </a:r>
            <a:endParaRPr b="0" lang="en-GB" sz="1400" spc="-1" strike="noStrike"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021200" y="5265000"/>
            <a:ext cx="4147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Figure 3. </a:t>
            </a:r>
            <a:endParaRPr b="0" lang="en-GB" sz="1100" spc="-1" strike="noStrike"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936000" y="2091600"/>
            <a:ext cx="2919240" cy="2529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4016880" y="1977840"/>
            <a:ext cx="3032640" cy="27561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7211520" y="1942920"/>
            <a:ext cx="3437640" cy="26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pic>
        <p:nvPicPr>
          <p:cNvPr id="110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504000" y="1244160"/>
            <a:ext cx="41040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Storage for P1</a:t>
            </a:r>
            <a:endParaRPr b="0" lang="en-GB" sz="1400" spc="-1" strike="noStrike">
              <a:latin typeface="calibri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88000" y="6480000"/>
            <a:ext cx="4147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Figure x. </a:t>
            </a:r>
            <a:endParaRPr b="0" lang="en-GB" sz="1100" spc="-1" strike="noStrike">
              <a:latin typeface="calibri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60000" y="1692000"/>
            <a:ext cx="4896000" cy="1908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388800" y="3708000"/>
            <a:ext cx="6235200" cy="2136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7848000" y="3744000"/>
            <a:ext cx="2636280" cy="2199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7812000" y="1149480"/>
            <a:ext cx="2736000" cy="24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pic>
        <p:nvPicPr>
          <p:cNvPr id="119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04000" y="1244160"/>
            <a:ext cx="41040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Storage for P0</a:t>
            </a:r>
            <a:endParaRPr b="0" lang="en-GB" sz="1400" spc="-1" strike="noStrike"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8000" y="6480000"/>
            <a:ext cx="4147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Figure x. </a:t>
            </a:r>
            <a:endParaRPr b="0" lang="en-GB" sz="1100" spc="-1" strike="noStrike"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7596000" y="1771560"/>
            <a:ext cx="2952000" cy="25574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864000" y="2592000"/>
            <a:ext cx="5616000" cy="28382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5"/>
          <a:stretch/>
        </p:blipFill>
        <p:spPr>
          <a:xfrm>
            <a:off x="725040" y="1656000"/>
            <a:ext cx="3774960" cy="4068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6"/>
          <a:stretch/>
        </p:blipFill>
        <p:spPr>
          <a:xfrm>
            <a:off x="792000" y="2088000"/>
            <a:ext cx="3708000" cy="3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pic>
        <p:nvPicPr>
          <p:cNvPr id="128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60000" y="1401120"/>
            <a:ext cx="576000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- 2D-DG Petrov-Galerkin FEM: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2 documents</a:t>
            </a:r>
            <a:endParaRPr b="0" lang="en-GB" sz="18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22560" y="1800000"/>
            <a:ext cx="125928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Report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760000" y="1800000"/>
            <a:ext cx="125928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Theory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344000" y="1728000"/>
            <a:ext cx="4016520" cy="438984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 flipH="1">
            <a:off x="5898600" y="2491920"/>
            <a:ext cx="7920" cy="28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0080">
            <a:solidFill>
              <a:srgbClr val="0066b3"/>
            </a:solidFill>
            <a:custDash>
              <a:ds d="2200000" sp="2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6427440" y="4549320"/>
            <a:ext cx="4946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Figure 5. Illustration of the standard 2D-DG against 2D-DPG results for the same number of elements, 100.</a:t>
            </a:r>
            <a:endParaRPr b="0" lang="en-GB" sz="1100" spc="-1" strike="noStrike"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734480" y="6241320"/>
            <a:ext cx="3494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Figure 4. Flowchart for the DG Petrov-Galerkin diffusion method.</a:t>
            </a:r>
            <a:endParaRPr b="0" lang="en-GB" sz="1800" spc="-1" strike="noStrike"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1927800" y="524880"/>
            <a:ext cx="3239640" cy="57423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6336000" y="1667880"/>
            <a:ext cx="4564440" cy="26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000" cy="35856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648000" y="1044000"/>
            <a:ext cx="20880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P0_DG-FEM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4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600" cy="127260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648000" y="2952000"/>
            <a:ext cx="17265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97480" y="5832000"/>
            <a:ext cx="279468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7. P0_2D domain with local &amp; global node numbering.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644000" y="5580000"/>
            <a:ext cx="341892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8. Volume integration using 3-point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8640000" y="4881960"/>
            <a:ext cx="2806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9. Surface integration using 2-point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3677760" y="2880000"/>
            <a:ext cx="3953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6. Travelling a square wave in 2D with 500 elements.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4833360" y="6238440"/>
            <a:ext cx="25236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26160" y="3442320"/>
            <a:ext cx="4281840" cy="22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2021-06-29T11:31:45Z</dcterms:modified>
  <cp:revision>647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