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4280852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4F"/>
    <a:srgbClr val="F3F4ED"/>
    <a:srgbClr val="5A3F99"/>
    <a:srgbClr val="6D8D24"/>
    <a:srgbClr val="BAC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651"/>
  </p:normalViewPr>
  <p:slideViewPr>
    <p:cSldViewPr snapToGrid="0" snapToObjects="1">
      <p:cViewPr>
        <p:scale>
          <a:sx n="35" d="100"/>
          <a:sy n="35" d="100"/>
        </p:scale>
        <p:origin x="2384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/>
          <p:nvPr/>
        </p:nvPicPr>
        <p:blipFill>
          <a:blip r:embed="rId14"/>
          <a:stretch/>
        </p:blipFill>
        <p:spPr>
          <a:xfrm>
            <a:off x="1442880" y="1180080"/>
            <a:ext cx="7491960" cy="4206960"/>
          </a:xfrm>
          <a:prstGeom prst="rect">
            <a:avLst/>
          </a:prstGeom>
          <a:ln>
            <a:noFill/>
          </a:ln>
        </p:spPr>
      </p:pic>
      <p:sp>
        <p:nvSpPr>
          <p:cNvPr id="17" name="CustomShape 1"/>
          <p:cNvSpPr/>
          <p:nvPr/>
        </p:nvSpPr>
        <p:spPr>
          <a:xfrm>
            <a:off x="991440" y="41263560"/>
            <a:ext cx="95853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4800" b="1" strike="noStrike" spc="-1">
                <a:solidFill>
                  <a:srgbClr val="BFBFBF"/>
                </a:solidFill>
                <a:latin typeface="Arial"/>
                <a:ea typeface="DejaVu Sans"/>
              </a:rPr>
              <a:t>www.icam-online.org</a:t>
            </a:r>
            <a:endParaRPr lang="en-GB" sz="4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954360" y="40429800"/>
            <a:ext cx="9585360" cy="81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954360" y="36667440"/>
            <a:ext cx="28527120" cy="3167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1169280" y="36870840"/>
            <a:ext cx="569520" cy="112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7400" b="1" strike="noStrike" spc="-1">
                <a:solidFill>
                  <a:srgbClr val="54534A"/>
                </a:solidFill>
                <a:latin typeface="Arial"/>
                <a:ea typeface="DejaVu Sans"/>
              </a:rPr>
              <a:t>1</a:t>
            </a:r>
            <a:endParaRPr lang="en-GB" sz="7400" b="0" strike="noStrike" spc="-1">
              <a:latin typeface="Arial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10839600" y="36823320"/>
            <a:ext cx="712080" cy="112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7400" b="1" strike="noStrike" spc="-1">
                <a:solidFill>
                  <a:srgbClr val="54534A"/>
                </a:solidFill>
                <a:latin typeface="Arial"/>
                <a:ea typeface="DejaVu Sans"/>
              </a:rPr>
              <a:t>2</a:t>
            </a:r>
            <a:endParaRPr lang="en-GB" sz="7400" b="0" strike="noStrike" spc="-1"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20477160" y="36804240"/>
            <a:ext cx="712080" cy="112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7400" b="1" strike="noStrike" spc="-1">
                <a:solidFill>
                  <a:srgbClr val="54534A"/>
                </a:solidFill>
                <a:latin typeface="Arial"/>
                <a:ea typeface="DejaVu Sans"/>
              </a:rPr>
              <a:t>3</a:t>
            </a:r>
            <a:endParaRPr lang="en-GB" sz="7400" b="0" strike="noStrike" spc="-1"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22925880" y="712800"/>
            <a:ext cx="6917400" cy="9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6120" tIns="182880" rIns="366120" bIns="182880"/>
          <a:lstStyle/>
          <a:p>
            <a:pPr>
              <a:lnSpc>
                <a:spcPct val="100000"/>
              </a:lnSpc>
            </a:pPr>
            <a:r>
              <a:rPr lang="en-GB" sz="3900" b="1" strike="noStrike" spc="-1">
                <a:solidFill>
                  <a:srgbClr val="BFBFBF"/>
                </a:solidFill>
                <a:latin typeface="Arial"/>
                <a:ea typeface="DejaVu Sans"/>
              </a:rPr>
              <a:t>bp-ICAM CONFIDENTIAL</a:t>
            </a:r>
            <a:endParaRPr lang="en-GB" sz="3900" b="0" strike="noStrike" spc="-1">
              <a:latin typeface="Arial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698920" y="40187160"/>
            <a:ext cx="12670200" cy="2179800"/>
            <a:chOff x="11698920" y="40187160"/>
            <a:chExt cx="12670200" cy="2179800"/>
          </a:xfrm>
        </p:grpSpPr>
        <p:pic>
          <p:nvPicPr>
            <p:cNvPr id="9" name="Picture 2"/>
            <p:cNvPicPr/>
            <p:nvPr/>
          </p:nvPicPr>
          <p:blipFill>
            <a:blip r:embed="rId15"/>
            <a:stretch/>
          </p:blipFill>
          <p:spPr>
            <a:xfrm>
              <a:off x="14219280" y="41168160"/>
              <a:ext cx="2229120" cy="942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3"/>
            <p:cNvPicPr/>
            <p:nvPr/>
          </p:nvPicPr>
          <p:blipFill>
            <a:blip r:embed="rId16"/>
            <a:stretch/>
          </p:blipFill>
          <p:spPr>
            <a:xfrm>
              <a:off x="17387640" y="41168160"/>
              <a:ext cx="3453120" cy="726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4"/>
            <p:cNvPicPr/>
            <p:nvPr/>
          </p:nvPicPr>
          <p:blipFill>
            <a:blip r:embed="rId17"/>
            <a:stretch/>
          </p:blipFill>
          <p:spPr>
            <a:xfrm>
              <a:off x="21564000" y="41168160"/>
              <a:ext cx="2805120" cy="73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5"/>
            <p:cNvPicPr/>
            <p:nvPr/>
          </p:nvPicPr>
          <p:blipFill>
            <a:blip r:embed="rId18"/>
            <a:stretch/>
          </p:blipFill>
          <p:spPr>
            <a:xfrm>
              <a:off x="11698920" y="40187160"/>
              <a:ext cx="1580760" cy="21798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" name="Picture 2"/>
          <p:cNvPicPr/>
          <p:nvPr/>
        </p:nvPicPr>
        <p:blipFill>
          <a:blip r:embed="rId19"/>
          <a:stretch/>
        </p:blipFill>
        <p:spPr>
          <a:xfrm>
            <a:off x="25176960" y="41168160"/>
            <a:ext cx="4304520" cy="726480"/>
          </a:xfrm>
          <a:prstGeom prst="rect">
            <a:avLst/>
          </a:prstGeom>
          <a:ln>
            <a:noFill/>
          </a:ln>
        </p:spPr>
      </p:pic>
      <p:sp>
        <p:nvSpPr>
          <p:cNvPr id="14" name="PlaceHolder 9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" name="PlaceHolder 10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3ADEB1E-1296-E247-B115-59D4F584A09E}"/>
              </a:ext>
            </a:extLst>
          </p:cNvPr>
          <p:cNvSpPr txBox="1"/>
          <p:nvPr/>
        </p:nvSpPr>
        <p:spPr>
          <a:xfrm>
            <a:off x="874094" y="6462919"/>
            <a:ext cx="9206730" cy="6186309"/>
          </a:xfrm>
          <a:prstGeom prst="rect">
            <a:avLst/>
          </a:prstGeom>
          <a:solidFill>
            <a:srgbClr val="F3F4ED"/>
          </a:solidFill>
          <a:ln>
            <a:solidFill>
              <a:srgbClr val="B7004F"/>
            </a:solidFill>
          </a:ln>
        </p:spPr>
        <p:txBody>
          <a:bodyPr wrap="square" rtlCol="0">
            <a:sp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  <a:defRPr/>
            </a:pPr>
            <a:endParaRPr lang="en-GB" sz="3600" spc="-1" dirty="0">
              <a:solidFill>
                <a:srgbClr val="000000"/>
              </a:solidFill>
              <a:latin typeface="arial"/>
            </a:endParaRPr>
          </a:p>
          <a:p>
            <a:pPr marL="571500" lvl="0" indent="-571500" algn="just">
              <a:buFont typeface="Arial" panose="020B0604020202020204" pitchFamily="34" charset="0"/>
              <a:buChar char="•"/>
              <a:defRPr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Structured grids are fast, memory-efficient and easy to implement, but poor to capture complex geometries.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  <a:defRPr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Unstructured grids are captures shapes well, but are slower and more complex.</a:t>
            </a:r>
          </a:p>
          <a:p>
            <a:pPr algn="just"/>
            <a:endParaRPr lang="en-GB" sz="3600" dirty="0"/>
          </a:p>
          <a:p>
            <a:pPr algn="just"/>
            <a:endParaRPr lang="en-GB" sz="3600" dirty="0"/>
          </a:p>
          <a:p>
            <a:pPr algn="just"/>
            <a:endParaRPr lang="en-GB" sz="3600" dirty="0"/>
          </a:p>
          <a:p>
            <a:pPr algn="just"/>
            <a:endParaRPr lang="en-GB" sz="3600" dirty="0"/>
          </a:p>
          <a:p>
            <a:pPr algn="just"/>
            <a:endParaRPr lang="en-GB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C13303-CC8B-FE46-B1D8-5665766753C9}"/>
              </a:ext>
            </a:extLst>
          </p:cNvPr>
          <p:cNvSpPr txBox="1"/>
          <p:nvPr/>
        </p:nvSpPr>
        <p:spPr>
          <a:xfrm>
            <a:off x="10459439" y="6491494"/>
            <a:ext cx="9231221" cy="9264075"/>
          </a:xfrm>
          <a:prstGeom prst="rect">
            <a:avLst/>
          </a:prstGeom>
          <a:solidFill>
            <a:srgbClr val="F3F4ED"/>
          </a:solidFill>
          <a:ln>
            <a:solidFill>
              <a:srgbClr val="B7004F"/>
            </a:solidFill>
          </a:ln>
        </p:spPr>
        <p:txBody>
          <a:bodyPr wrap="square" rtlCol="0">
            <a:spAutoFit/>
          </a:bodyPr>
          <a:lstStyle/>
          <a:p>
            <a:pPr algn="just"/>
            <a:endParaRPr lang="en-GB" sz="36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3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aims to generate a semi-structured mesh by using</a:t>
            </a:r>
            <a:r>
              <a:rPr lang="en-GB" sz="3600" spc="-1" dirty="0">
                <a:latin typeface="Arial" panose="020B0604020202020204" pitchFamily="34" charset="0"/>
                <a:cs typeface="Arial" panose="020B0604020202020204" pitchFamily="34" charset="0"/>
              </a:rPr>
              <a:t> a coarser unstructured grid to capture the geometry and then generating the structured mesh with its advantages by splitting internally, Fig 1.</a:t>
            </a:r>
          </a:p>
          <a:p>
            <a:pPr algn="just"/>
            <a:endParaRPr lang="en-GB" sz="36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36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36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36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36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36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800" i="1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1. Splitting a coarse unstructured mesh twice to generate inner structured mesh.</a:t>
            </a:r>
            <a:endParaRPr lang="en-GB" sz="28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36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864926" y="12256234"/>
            <a:ext cx="9231220" cy="931320"/>
          </a:xfrm>
          <a:prstGeom prst="rect">
            <a:avLst/>
          </a:prstGeom>
          <a:solidFill>
            <a:srgbClr val="6D8D2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44000" rIns="144000" bIns="0"/>
          <a:lstStyle/>
          <a:p>
            <a:pPr>
              <a:lnSpc>
                <a:spcPts val="5207"/>
              </a:lnSpc>
              <a:spcAft>
                <a:spcPts val="802"/>
              </a:spcAft>
            </a:pPr>
            <a:r>
              <a:rPr lang="en-GB" sz="4000" b="1" spc="-1" dirty="0">
                <a:solidFill>
                  <a:srgbClr val="FFFFFF"/>
                </a:solidFill>
                <a:latin typeface="Arial"/>
              </a:rPr>
              <a:t>Data Structure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0459440" y="15295607"/>
            <a:ext cx="9223560" cy="19852582"/>
          </a:xfrm>
          <a:prstGeom prst="rect">
            <a:avLst/>
          </a:prstGeom>
          <a:solidFill>
            <a:srgbClr val="F3F3EC"/>
          </a:solidFill>
          <a:ln>
            <a:solidFill>
              <a:srgbClr val="5A3F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7200" tIns="180000" rIns="187200" bIns="180000"/>
          <a:lstStyle/>
          <a:p>
            <a:pPr marL="110160" algn="just"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the first part of the project, the transport equation, 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Eq</a:t>
            </a: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1, has been studied using DG-FEM in 1 and 2 dimensions.</a:t>
            </a: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Forward Euler’s method is used for time discretisation.</a:t>
            </a:r>
            <a:endParaRPr lang="en-GB" sz="3600" b="0" strike="noStrike" spc="-1" dirty="0">
              <a:latin typeface="Arial"/>
            </a:endParaRPr>
          </a:p>
          <a:p>
            <a:pPr marL="110160" algn="just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10160" algn="just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10160" algn="just">
              <a:lnSpc>
                <a:spcPct val="100000"/>
              </a:lnSpc>
            </a:pPr>
            <a:r>
              <a:rPr lang="en-GB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                                   </a:t>
            </a:r>
            <a:r>
              <a:rPr lang="en-GB" sz="2800" b="0" i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Eq.1</a:t>
            </a:r>
            <a:endParaRPr lang="en-GB" sz="2800" b="0" strike="noStrike" spc="-1" dirty="0">
              <a:latin typeface="Arial"/>
            </a:endParaRPr>
          </a:p>
          <a:p>
            <a:pPr marL="110160" algn="just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 initial code for P0 in 1D was developed. </a:t>
            </a: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To reduce the oscillations, a</a:t>
            </a:r>
            <a:r>
              <a:rPr lang="en-GB" sz="3600" spc="-1" dirty="0">
                <a:solidFill>
                  <a:srgbClr val="000000"/>
                </a:solidFill>
                <a:latin typeface="arial"/>
                <a:ea typeface="DejaVu Sans"/>
              </a:rPr>
              <a:t> residual based</a:t>
            </a: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stabilisation method called  Petrov-</a:t>
            </a:r>
            <a:r>
              <a:rPr lang="en-GB" sz="3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Galerkin</a:t>
            </a: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3600" spc="-1" dirty="0">
                <a:solidFill>
                  <a:srgbClr val="000000"/>
                </a:solidFill>
                <a:latin typeface="arial"/>
              </a:rPr>
              <a:t> (DPG) was </a:t>
            </a: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applied, Fig 4.</a:t>
            </a: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8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10160" algn="ctr"/>
            <a:endParaRPr lang="en-GB" sz="2800" i="1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</a:endParaRPr>
          </a:p>
          <a:p>
            <a:pPr marL="110160" algn="ctr"/>
            <a:r>
              <a:rPr lang="en-GB" sz="2800" i="1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Fig 4. Standard vs stabilised P0-DGFEM.</a:t>
            </a:r>
          </a:p>
          <a:p>
            <a:pPr marL="110160" algn="ctr"/>
            <a:endParaRPr lang="en-GB" sz="3600" b="0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DejaVu Sans"/>
            </a:endParaRP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DPG has been chosen because, it introduces less diffusion compared to  Large  Eddy Simulation (LES). </a:t>
            </a: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Next, the code was extended to 2D using the same discretisation. </a:t>
            </a: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Initially, P0 was coded and validated against Finite Difference Method. </a:t>
            </a:r>
          </a:p>
          <a:p>
            <a:pPr marL="68166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Then, P1 code was developed.</a:t>
            </a:r>
          </a:p>
          <a:p>
            <a:pPr marL="110160" algn="just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10526040" y="1572480"/>
            <a:ext cx="18868320" cy="188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GB" sz="5300" b="1" strike="noStrike" spc="-1" dirty="0">
                <a:solidFill>
                  <a:srgbClr val="005CAB"/>
                </a:solidFill>
                <a:latin typeface="Arial"/>
                <a:ea typeface="DejaVu Sans"/>
              </a:rPr>
              <a:t>Dynamic semi-structured meshes for fast numerical simulation of multi-phase modelling in the energy industry</a:t>
            </a:r>
            <a:endParaRPr lang="en-GB" sz="5300" b="0" strike="noStrike" spc="-1" dirty="0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10531440" y="3657600"/>
            <a:ext cx="18862920" cy="197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GB" sz="3200" b="1" spc="-1" dirty="0">
                <a:solidFill>
                  <a:srgbClr val="54534A"/>
                </a:solidFill>
              </a:rPr>
              <a:t>Researcher: Amin Nadimy</a:t>
            </a:r>
            <a:endParaRPr lang="en-GB" sz="3200" b="1" strike="noStrike" spc="-1" dirty="0">
              <a:solidFill>
                <a:srgbClr val="54534A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54534A"/>
                </a:solidFill>
                <a:latin typeface="Arial"/>
                <a:ea typeface="DejaVu Sans"/>
              </a:rPr>
              <a:t>PI: Prof Christopher Pain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54534A"/>
                </a:solidFill>
                <a:latin typeface="Arial"/>
                <a:ea typeface="DejaVu Sans"/>
              </a:rPr>
              <a:t>Co-I: Dr Pablo Salinas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54534A"/>
                </a:solidFill>
                <a:latin typeface="Arial"/>
                <a:ea typeface="DejaVu Sans"/>
              </a:rPr>
              <a:t>bp Mentor: Dr Andre Nicolle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20157739" y="5884812"/>
            <a:ext cx="9248142" cy="931320"/>
          </a:xfrm>
          <a:prstGeom prst="rect">
            <a:avLst/>
          </a:prstGeom>
          <a:solidFill>
            <a:srgbClr val="5A4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44000" rIns="144000" bIns="0"/>
          <a:lstStyle/>
          <a:p>
            <a:pPr>
              <a:lnSpc>
                <a:spcPts val="5207"/>
              </a:lnSpc>
              <a:spcAft>
                <a:spcPts val="802"/>
              </a:spcAft>
            </a:pPr>
            <a:r>
              <a:rPr lang="en-GB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Results for P0DG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857263" y="13187554"/>
            <a:ext cx="9223560" cy="22003166"/>
          </a:xfrm>
          <a:prstGeom prst="rect">
            <a:avLst/>
          </a:prstGeom>
          <a:solidFill>
            <a:srgbClr val="F3F3EC"/>
          </a:solidFill>
          <a:ln>
            <a:solidFill>
              <a:srgbClr val="6D8D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7200" tIns="180000" rIns="187200" bIns="180000"/>
          <a:lstStyle/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The data structure used in describing a mesh affects the simulation performance in terms of cost and resolution of simulations</a:t>
            </a:r>
            <a:r>
              <a:rPr lang="en-GB" sz="3600" spc="-1" dirty="0">
                <a:solidFill>
                  <a:srgbClr val="000000"/>
                </a:solidFill>
                <a:latin typeface="Arial"/>
                <a:ea typeface="Noto Sans CJK SC"/>
              </a:rPr>
              <a:t>, so it should be:</a:t>
            </a:r>
            <a:endParaRPr lang="en-GB" sz="3600" b="0" strike="noStrike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1943100" lvl="3" indent="-571500" algn="just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  <a:ea typeface="Noto Sans CJK SC"/>
              </a:rPr>
              <a:t>Fast to access memory</a:t>
            </a:r>
          </a:p>
          <a:p>
            <a:pPr marL="1943100" lvl="3" indent="-571500" algn="just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Easy to use</a:t>
            </a:r>
          </a:p>
          <a:p>
            <a:pPr lvl="3" algn="just">
              <a:spcBef>
                <a:spcPts val="1417"/>
              </a:spcBef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  <a:ea typeface="Noto Sans CJK SC"/>
              </a:rPr>
              <a:t>Two data storage were introduced P0-discontinuous-Galerkin (P0-DG) and P1DG. </a:t>
            </a: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  <a:ea typeface="Noto Sans CJK SC"/>
              </a:rPr>
              <a:t>For P0 2 arrays are used, depending on the element orientation, Fig 2.</a:t>
            </a: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algn="ctr">
              <a:spcBef>
                <a:spcPts val="1417"/>
              </a:spcBef>
            </a:pPr>
            <a:r>
              <a:rPr lang="en-GB" sz="2800" i="1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 2. P0 data storage.</a:t>
            </a:r>
            <a:endParaRPr lang="en-GB" sz="2800" spc="-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Noto Sans CJK SC"/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571500" indent="-571500" algn="just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For P1,one long array will be used to store the data for P1 and the order of storing the data is shown in Fig 3.</a:t>
            </a: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n-GB" sz="3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</a:pPr>
            <a:endParaRPr lang="en-GB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lang="en-GB" sz="2800" b="0" i="1" strike="noStrike" spc="-1" dirty="0">
              <a:solidFill>
                <a:srgbClr val="333333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lang="en-GB" sz="2800" b="0" i="1" strike="noStrike" spc="-1" dirty="0">
              <a:solidFill>
                <a:srgbClr val="333333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GB" sz="2800" b="0" i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Fig 3. P1 data storage.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20165400" y="6816133"/>
            <a:ext cx="9223560" cy="8042868"/>
          </a:xfrm>
          <a:prstGeom prst="rect">
            <a:avLst/>
          </a:prstGeom>
          <a:solidFill>
            <a:srgbClr val="F3F3EC"/>
          </a:solidFill>
          <a:ln>
            <a:solidFill>
              <a:srgbClr val="5A3F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7200" tIns="180000" rIns="187200" bIns="180000"/>
          <a:lstStyle/>
          <a:p>
            <a:pPr marL="1800" algn="just"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results for the P0DG in 2D show the gradual decay of the wave which matches with the theory, Fig 5.</a:t>
            </a: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              </a:t>
            </a:r>
            <a:r>
              <a:rPr lang="en-GB" sz="2800" b="0" i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Fig 5. 2D DGFEM for P0 elements</a:t>
            </a:r>
            <a:endParaRPr lang="en-GB" sz="28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marL="1800" algn="just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954360" y="35733960"/>
            <a:ext cx="28528560" cy="931320"/>
          </a:xfrm>
          <a:prstGeom prst="rect">
            <a:avLst/>
          </a:prstGeom>
          <a:solidFill>
            <a:srgbClr val="005CA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44000" rIns="144000" bIns="0"/>
          <a:lstStyle/>
          <a:p>
            <a:pPr>
              <a:lnSpc>
                <a:spcPts val="5207"/>
              </a:lnSpc>
              <a:spcAft>
                <a:spcPts val="802"/>
              </a:spcAft>
            </a:pPr>
            <a:r>
              <a:rPr lang="en-GB" sz="4000" b="1" spc="-1">
                <a:solidFill>
                  <a:srgbClr val="FFFFFF"/>
                </a:solidFill>
                <a:latin typeface="Arial"/>
                <a:ea typeface="DejaVu Sans"/>
              </a:rPr>
              <a:t>G</a:t>
            </a:r>
            <a:r>
              <a:rPr lang="en-GB" sz="4000" b="1" strike="noStrike" spc="-1">
                <a:solidFill>
                  <a:srgbClr val="FFFFFF"/>
                </a:solidFill>
                <a:latin typeface="Arial"/>
                <a:ea typeface="DejaVu Sans"/>
              </a:rPr>
              <a:t>oals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62" name="CustomShape 11"/>
          <p:cNvSpPr/>
          <p:nvPr/>
        </p:nvSpPr>
        <p:spPr>
          <a:xfrm>
            <a:off x="11626615" y="36957960"/>
            <a:ext cx="7989840" cy="26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3685"/>
              </a:lnSpc>
            </a:pPr>
            <a:r>
              <a:rPr lang="en-GB" sz="3100" b="1" spc="-1" dirty="0">
                <a:solidFill>
                  <a:srgbClr val="54534A"/>
                </a:solidFill>
              </a:rPr>
              <a:t>The ultimate code of the project is to develop the general code with semi-structured meshes which can simulate the Navier-Stokes’ equation.</a:t>
            </a:r>
            <a:endParaRPr lang="en-GB" sz="3100" spc="-1" dirty="0"/>
          </a:p>
        </p:txBody>
      </p:sp>
      <p:sp>
        <p:nvSpPr>
          <p:cNvPr id="63" name="CustomShape 12"/>
          <p:cNvSpPr/>
          <p:nvPr/>
        </p:nvSpPr>
        <p:spPr>
          <a:xfrm>
            <a:off x="2019153" y="36958320"/>
            <a:ext cx="7989840" cy="26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3685"/>
              </a:lnSpc>
            </a:pPr>
            <a:r>
              <a:rPr lang="en-GB" sz="3100" spc="-1" dirty="0"/>
              <a:t>Develop a semi-structured code that integrates structured and unstructured grids to generate a code as fast a structured-based codes with the flexibility of unstructured grids-codes.</a:t>
            </a:r>
            <a:endParaRPr lang="en-GB" sz="3100" b="0" strike="noStrike" spc="-1" dirty="0">
              <a:latin typeface="Arial"/>
            </a:endParaRPr>
          </a:p>
        </p:txBody>
      </p:sp>
      <p:sp>
        <p:nvSpPr>
          <p:cNvPr id="64" name="CustomShape 13"/>
          <p:cNvSpPr/>
          <p:nvPr/>
        </p:nvSpPr>
        <p:spPr>
          <a:xfrm>
            <a:off x="20453297" y="36785935"/>
            <a:ext cx="7989840" cy="2660760"/>
          </a:xfrm>
          <a:prstGeom prst="rect">
            <a:avLst/>
          </a:prstGeom>
          <a:solidFill>
            <a:srgbClr val="BAC8D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ts val="3685"/>
              </a:lnSpc>
            </a:pPr>
            <a:endParaRPr lang="en-GB" sz="3100" b="0" strike="noStrike" spc="-1" dirty="0">
              <a:latin typeface="Arial"/>
            </a:endParaRPr>
          </a:p>
        </p:txBody>
      </p:sp>
      <p:sp>
        <p:nvSpPr>
          <p:cNvPr id="65" name="CustomShape 14"/>
          <p:cNvSpPr/>
          <p:nvPr/>
        </p:nvSpPr>
        <p:spPr>
          <a:xfrm>
            <a:off x="1027080" y="40414320"/>
            <a:ext cx="8277120" cy="93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565640" indent="-1562400">
              <a:lnSpc>
                <a:spcPct val="100000"/>
              </a:lnSpc>
              <a:spcBef>
                <a:spcPts val="780"/>
              </a:spcBef>
            </a:pPr>
            <a:r>
              <a:rPr lang="en-GB" sz="3900" b="1" strike="noStrike" spc="-1">
                <a:solidFill>
                  <a:srgbClr val="54534A"/>
                </a:solidFill>
                <a:latin typeface="Arial"/>
                <a:ea typeface="DejaVu Sans"/>
              </a:rPr>
              <a:t>ICAM62  Date: 06/2021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66" name="CustomShape 15"/>
          <p:cNvSpPr/>
          <p:nvPr/>
        </p:nvSpPr>
        <p:spPr>
          <a:xfrm>
            <a:off x="10531440" y="882000"/>
            <a:ext cx="9240840" cy="691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566000" indent="-1562760" algn="ctr">
              <a:lnSpc>
                <a:spcPct val="100000"/>
              </a:lnSpc>
              <a:spcBef>
                <a:spcPts val="799"/>
              </a:spcBef>
            </a:pPr>
            <a:r>
              <a:rPr lang="en-GB" sz="4000" b="1" strike="noStrike" spc="-1">
                <a:solidFill>
                  <a:srgbClr val="000000"/>
                </a:solidFill>
                <a:latin typeface="Arial"/>
                <a:ea typeface="DejaVu Sans"/>
              </a:rPr>
              <a:t>UNDERPINNING SCIENCES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67" name="CustomShape 16"/>
          <p:cNvSpPr/>
          <p:nvPr/>
        </p:nvSpPr>
        <p:spPr>
          <a:xfrm>
            <a:off x="10459439" y="14739502"/>
            <a:ext cx="9248142" cy="931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44000" rIns="144000" bIns="0"/>
          <a:lstStyle/>
          <a:p>
            <a:pPr>
              <a:lnSpc>
                <a:spcPts val="5207"/>
              </a:lnSpc>
              <a:spcAft>
                <a:spcPts val="802"/>
              </a:spcAft>
            </a:pPr>
            <a:r>
              <a:rPr lang="en-GB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Methodology and Results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>
            <a:off x="20157738" y="15699397"/>
            <a:ext cx="9231221" cy="19448793"/>
          </a:xfrm>
          <a:prstGeom prst="rect">
            <a:avLst/>
          </a:prstGeom>
          <a:solidFill>
            <a:schemeClr val="tx2"/>
          </a:solidFill>
          <a:ln>
            <a:solidFill>
              <a:srgbClr val="5A3F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DPG resulted in fewer oscillations at the jumps, compared to the standard P1DG, Fig 6.   </a:t>
            </a:r>
          </a:p>
          <a:p>
            <a:pPr marL="57150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/>
              </a:rPr>
              <a:t>The success of simulating the wave equation in 1D &amp; 2D with the standard DG and DPG methods are depicted in Fig 6 and Fig 7, respectively.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3600" b="0" i="1" strike="noStrike" spc="-1" dirty="0">
                <a:solidFill>
                  <a:srgbClr val="666666"/>
                </a:solidFill>
                <a:latin typeface="arial"/>
                <a:ea typeface="DejaVu Sans"/>
              </a:rPr>
              <a:t>      </a:t>
            </a:r>
          </a:p>
          <a:p>
            <a:pPr algn="ctr">
              <a:lnSpc>
                <a:spcPct val="100000"/>
              </a:lnSpc>
            </a:pPr>
            <a:endParaRPr lang="en-GB" sz="2800" b="0" i="1" strike="noStrike" spc="-1" dirty="0">
              <a:solidFill>
                <a:srgbClr val="333333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GB" sz="2800" b="0" i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Fig 6. P1-DPG vs P1-DG with the same ICs in 1D</a:t>
            </a:r>
            <a:endParaRPr lang="en-GB" sz="2800" b="0" strike="noStrike" spc="-1" dirty="0">
              <a:latin typeface="Arial"/>
            </a:endParaRPr>
          </a:p>
          <a:p>
            <a:pPr marL="57258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7258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7258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572580" indent="-5715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3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08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08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08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08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08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080">
              <a:lnSpc>
                <a:spcPct val="100000"/>
              </a:lnSpc>
            </a:pPr>
            <a:endParaRPr lang="en-GB" sz="3600" b="0" strike="noStrike" spc="-1" dirty="0">
              <a:latin typeface="Arial"/>
            </a:endParaRPr>
          </a:p>
          <a:p>
            <a:pPr marL="1080" algn="ctr">
              <a:lnSpc>
                <a:spcPct val="100000"/>
              </a:lnSpc>
            </a:pPr>
            <a:r>
              <a:rPr lang="en-GB" sz="2800" b="0" i="1" strike="noStrike" spc="-1" dirty="0">
                <a:solidFill>
                  <a:srgbClr val="333333"/>
                </a:solidFill>
                <a:latin typeface="arial"/>
                <a:ea typeface="DejaVu Sans"/>
              </a:rPr>
              <a:t>Fig 7. P1-DPG vs P1-DG with the same ICs in 2D</a:t>
            </a:r>
          </a:p>
          <a:p>
            <a:pPr marL="1080" algn="ctr">
              <a:lnSpc>
                <a:spcPct val="100000"/>
              </a:lnSpc>
            </a:pPr>
            <a:endParaRPr lang="en-GB" sz="2800" i="1" spc="-1" dirty="0">
              <a:solidFill>
                <a:srgbClr val="333333"/>
              </a:solidFill>
              <a:latin typeface="arial"/>
            </a:endParaRPr>
          </a:p>
          <a:p>
            <a:pPr marL="458280" indent="-457200" algn="just">
              <a:buFont typeface="Arial" panose="020B0604020202020204" pitchFamily="34" charset="0"/>
              <a:buChar char="•"/>
            </a:pPr>
            <a:r>
              <a:rPr lang="en-GB" sz="36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step will be to increase the order of stabilisation for further smoothness of the results.</a:t>
            </a:r>
            <a:endParaRPr lang="en-GB" sz="36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"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</p:txBody>
      </p:sp>
      <p:pic>
        <p:nvPicPr>
          <p:cNvPr id="72" name="Picture 123"/>
          <p:cNvPicPr/>
          <p:nvPr/>
        </p:nvPicPr>
        <p:blipFill>
          <a:blip r:embed="rId2"/>
          <a:srcRect t="18736"/>
          <a:stretch/>
        </p:blipFill>
        <p:spPr>
          <a:xfrm>
            <a:off x="20182322" y="26777023"/>
            <a:ext cx="9206638" cy="424548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2E37B-605F-F54F-845C-6E9EFCC40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0" y="20989318"/>
            <a:ext cx="3860777" cy="3361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1613B-17BD-5741-B579-141AE2598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69" y="21213870"/>
            <a:ext cx="2273544" cy="3332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09CDE1-E2AE-9740-A39E-628B3F722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90" y="21213869"/>
            <a:ext cx="2167260" cy="3332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9BE4E3-BA82-E84D-8D70-C4F9AAFA5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68" y="28472028"/>
            <a:ext cx="4233766" cy="38462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B7CB43-3055-5440-9963-49371AEB0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81" y="28541714"/>
            <a:ext cx="3173133" cy="3846221"/>
          </a:xfrm>
          <a:prstGeom prst="rect">
            <a:avLst/>
          </a:prstGeom>
        </p:spPr>
      </p:pic>
      <p:sp>
        <p:nvSpPr>
          <p:cNvPr id="42" name="CustomShape 7">
            <a:extLst>
              <a:ext uri="{FF2B5EF4-FFF2-40B4-BE49-F238E27FC236}">
                <a16:creationId xmlns:a16="http://schemas.microsoft.com/office/drawing/2014/main" id="{6856508E-00FD-0045-A92C-C265A55C96BF}"/>
              </a:ext>
            </a:extLst>
          </p:cNvPr>
          <p:cNvSpPr/>
          <p:nvPr/>
        </p:nvSpPr>
        <p:spPr>
          <a:xfrm>
            <a:off x="20157738" y="14768077"/>
            <a:ext cx="9248142" cy="931320"/>
          </a:xfrm>
          <a:prstGeom prst="rect">
            <a:avLst/>
          </a:prstGeom>
          <a:solidFill>
            <a:srgbClr val="5A4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44000" rIns="144000" bIns="0"/>
          <a:lstStyle/>
          <a:p>
            <a:pPr>
              <a:lnSpc>
                <a:spcPts val="5207"/>
              </a:lnSpc>
              <a:spcAft>
                <a:spcPts val="802"/>
              </a:spcAft>
            </a:pPr>
            <a:r>
              <a:rPr lang="en-GB" sz="40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Results for P1DG</a:t>
            </a:r>
            <a:endParaRPr lang="en-GB" sz="4000" b="0" strike="noStrike" spc="-1" dirty="0">
              <a:latin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2BDDF4-B761-BC49-8D18-B19D925C29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321" y="8996624"/>
            <a:ext cx="9206638" cy="43028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75B200B-1D7A-CE42-B9B7-515C163F4A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410" y="19832405"/>
            <a:ext cx="7844797" cy="55339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155791-10A6-B749-B446-FB48BA549A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15" y="19093703"/>
            <a:ext cx="6007183" cy="17872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8DE4CBC-425E-A84E-A332-DA019E88A7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86" y="24351036"/>
            <a:ext cx="8738994" cy="51103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ED9311B-F0A2-3E4B-BFED-D73B93B0AE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721" y="10422225"/>
            <a:ext cx="9144000" cy="2933700"/>
          </a:xfrm>
          <a:prstGeom prst="rect">
            <a:avLst/>
          </a:prstGeom>
        </p:spPr>
      </p:pic>
      <p:sp>
        <p:nvSpPr>
          <p:cNvPr id="54" name="CustomShape 3"/>
          <p:cNvSpPr/>
          <p:nvPr/>
        </p:nvSpPr>
        <p:spPr>
          <a:xfrm>
            <a:off x="864926" y="5882040"/>
            <a:ext cx="18842655" cy="931320"/>
          </a:xfrm>
          <a:prstGeom prst="rect">
            <a:avLst/>
          </a:prstGeom>
          <a:solidFill>
            <a:srgbClr val="B70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144000" rIns="144000" bIns="0"/>
          <a:lstStyle/>
          <a:p>
            <a:pPr>
              <a:lnSpc>
                <a:spcPts val="5207"/>
              </a:lnSpc>
              <a:spcAft>
                <a:spcPts val="802"/>
              </a:spcAft>
            </a:pPr>
            <a:r>
              <a:rPr lang="en-GB" sz="4000" b="1" strike="noStrike" spc="-1">
                <a:solidFill>
                  <a:srgbClr val="FFFFFF"/>
                </a:solidFill>
                <a:latin typeface="Arial"/>
                <a:ea typeface="DejaVu Sans"/>
              </a:rPr>
              <a:t>Introduction &amp; Project Aims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3F3EC"/>
      </a:dk2>
      <a:lt2>
        <a:srgbClr val="54534A"/>
      </a:lt2>
      <a:accent1>
        <a:srgbClr val="005CAB"/>
      </a:accent1>
      <a:accent2>
        <a:srgbClr val="5A4099"/>
      </a:accent2>
      <a:accent3>
        <a:srgbClr val="B70050"/>
      </a:accent3>
      <a:accent4>
        <a:srgbClr val="6D8D24"/>
      </a:accent4>
      <a:accent5>
        <a:srgbClr val="B9C7D4"/>
      </a:accent5>
      <a:accent6>
        <a:srgbClr val="FEB92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13390</TotalTime>
  <Words>539</Words>
  <Application>Microsoft Macintosh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Symbol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Paul Bradbeer</dc:creator>
  <dc:description/>
  <cp:lastModifiedBy>Microsoft Office User</cp:lastModifiedBy>
  <cp:revision>430</cp:revision>
  <cp:lastPrinted>2013-11-19T12:17:39Z</cp:lastPrinted>
  <dcterms:created xsi:type="dcterms:W3CDTF">2013-02-20T10:34:30Z</dcterms:created>
  <dcterms:modified xsi:type="dcterms:W3CDTF">2021-06-30T20:34:43Z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ContentTypeId">
    <vt:lpwstr>0x010100CE8BB15E7BE28D48BA07F3B5D2B17330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Custom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</Properties>
</file>