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16.png" ContentType="image/png"/>
  <Override PartName="/ppt/media/image15.png" ContentType="image/png"/>
  <Override PartName="/ppt/media/image39.png" ContentType="image/png"/>
  <Override PartName="/ppt/media/image14.png" ContentType="image/png"/>
  <Override PartName="/ppt/media/image4.jpeg" ContentType="image/jpe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7934400" y="5528160"/>
            <a:ext cx="3620880" cy="80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Supervisors: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Professor C. C. Pain, Dr P. Salinas, Dr A. I. Obeysekara and Dr A. Nicolle (BP)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40000" y="5312160"/>
            <a:ext cx="2522160" cy="102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Applied Modelling and Computational Group, Department of Earth Science and Engineering</a:t>
            </a:r>
            <a:endParaRPr b="0" lang="en-GB" sz="1400" spc="-1" strike="noStrike"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5040360" y="1431720"/>
            <a:ext cx="1746720" cy="2303280"/>
          </a:xfrm>
          <a:prstGeom prst="rect">
            <a:avLst/>
          </a:prstGeom>
          <a:ln>
            <a:noFill/>
          </a:ln>
        </p:spPr>
      </p:pic>
      <p:grpSp>
        <p:nvGrpSpPr>
          <p:cNvPr id="117" name="Group 3"/>
          <p:cNvGrpSpPr/>
          <p:nvPr/>
        </p:nvGrpSpPr>
        <p:grpSpPr>
          <a:xfrm>
            <a:off x="540000" y="1657800"/>
            <a:ext cx="3275280" cy="1851120"/>
            <a:chOff x="540000" y="1657800"/>
            <a:chExt cx="3275280" cy="1851120"/>
          </a:xfrm>
        </p:grpSpPr>
        <p:pic>
          <p:nvPicPr>
            <p:cNvPr id="118" name="Picture 2" descr=""/>
            <p:cNvPicPr/>
            <p:nvPr/>
          </p:nvPicPr>
          <p:blipFill>
            <a:blip r:embed="rId2"/>
            <a:stretch/>
          </p:blipFill>
          <p:spPr>
            <a:xfrm>
              <a:off x="540000" y="2664720"/>
              <a:ext cx="2098440" cy="8442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9" name="" descr=""/>
            <p:cNvPicPr/>
            <p:nvPr/>
          </p:nvPicPr>
          <p:blipFill>
            <a:blip r:embed="rId3"/>
            <a:stretch/>
          </p:blipFill>
          <p:spPr>
            <a:xfrm>
              <a:off x="540000" y="1657800"/>
              <a:ext cx="3275280" cy="81684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20" name="" descr=""/>
          <p:cNvPicPr/>
          <p:nvPr/>
        </p:nvPicPr>
        <p:blipFill>
          <a:blip r:embed="rId4"/>
          <a:stretch/>
        </p:blipFill>
        <p:spPr>
          <a:xfrm>
            <a:off x="8011800" y="1733760"/>
            <a:ext cx="3003480" cy="1699560"/>
          </a:xfrm>
          <a:prstGeom prst="rect">
            <a:avLst/>
          </a:prstGeom>
          <a:ln>
            <a:noFill/>
          </a:ln>
        </p:spPr>
      </p:pic>
      <p:sp>
        <p:nvSpPr>
          <p:cNvPr id="121" name="CustomShape 4"/>
          <p:cNvSpPr/>
          <p:nvPr/>
        </p:nvSpPr>
        <p:spPr>
          <a:xfrm>
            <a:off x="4833360" y="6215040"/>
            <a:ext cx="2524320" cy="47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ICL-</a:t>
            </a:r>
            <a:r>
              <a:rPr b="1" lang="en-GB" sz="1400" spc="-1" strike="noStrike">
                <a:solidFill>
                  <a:srgbClr val="0070c0"/>
                </a:solidFill>
                <a:latin typeface="Arial"/>
                <a:ea typeface="Calibri"/>
              </a:rPr>
              <a:t>ICAM</a:t>
            </a: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-BP</a:t>
            </a:r>
            <a:endParaRPr b="0" lang="en-GB" sz="1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24</a:t>
            </a:r>
            <a:r>
              <a:rPr b="0" lang="en-GB" sz="1400" spc="-1" strike="noStrike" baseline="30000">
                <a:solidFill>
                  <a:srgbClr val="000000"/>
                </a:solidFill>
                <a:latin typeface="Arial"/>
                <a:ea typeface="Calibri"/>
              </a:rPr>
              <a:t>th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 March 2021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22" name="CustomShape 5"/>
          <p:cNvSpPr/>
          <p:nvPr/>
        </p:nvSpPr>
        <p:spPr>
          <a:xfrm>
            <a:off x="5000400" y="4520520"/>
            <a:ext cx="21906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Amin Nadimy</a:t>
            </a:r>
            <a:endParaRPr b="0" lang="en-GB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7925040" y="1531440"/>
            <a:ext cx="3414600" cy="33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Aft>
                <a:spcPts val="567"/>
              </a:spcAf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Near-future work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567"/>
              </a:spcAft>
            </a:pPr>
            <a:endParaRPr b="0" lang="en-GB" sz="18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Font typeface="Arial,Sans-Serif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Will be working with Dr. Obeysekara on the mixing tank problem (end of March)</a:t>
            </a:r>
            <a:endParaRPr b="0" lang="en-GB" sz="18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Font typeface="Arial,Sans-Serif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2D 1st order square wave DG-FEM (end of March)</a:t>
            </a:r>
            <a:endParaRPr b="0" lang="en-GB" sz="18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Font typeface="Arial,Sans-Serif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semi-structured 2D DG-FEM. </a:t>
            </a:r>
            <a:endParaRPr b="0" lang="en-GB" sz="18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Will be work with Prof. Pain and others on the Fortran code for semi-structured and with space-time  within</a:t>
            </a:r>
            <a:br/>
            <a:r>
              <a:rPr b="0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ICFERST/FLUIDITY.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567"/>
              </a:spcAft>
            </a:pPr>
            <a:endParaRPr b="0" lang="en-GB" sz="1800" spc="-1" strike="noStrike">
              <a:latin typeface="Arial"/>
            </a:endParaRPr>
          </a:p>
        </p:txBody>
      </p:sp>
      <p:pic>
        <p:nvPicPr>
          <p:cNvPr id="202" name="Picture 6" descr=""/>
          <p:cNvPicPr/>
          <p:nvPr/>
        </p:nvPicPr>
        <p:blipFill>
          <a:blip r:embed="rId1"/>
          <a:stretch/>
        </p:blipFill>
        <p:spPr>
          <a:xfrm>
            <a:off x="388440" y="333720"/>
            <a:ext cx="1359720" cy="35928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10336680" y="334800"/>
            <a:ext cx="985320" cy="1273320"/>
          </a:xfrm>
          <a:prstGeom prst="rect">
            <a:avLst/>
          </a:prstGeom>
          <a:ln>
            <a:noFill/>
          </a:ln>
        </p:spPr>
      </p:pic>
      <p:sp>
        <p:nvSpPr>
          <p:cNvPr id="204" name="CustomShape 2"/>
          <p:cNvSpPr/>
          <p:nvPr/>
        </p:nvSpPr>
        <p:spPr>
          <a:xfrm>
            <a:off x="638280" y="1531440"/>
            <a:ext cx="3348000" cy="28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Aft>
                <a:spcPts val="567"/>
              </a:spcAf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Regular weekly meetings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567"/>
              </a:spcAft>
            </a:pPr>
            <a:endParaRPr b="0" lang="en-GB" sz="18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AMCG catch-up</a:t>
            </a:r>
            <a:endParaRPr b="0" lang="en-GB" sz="18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Porous media/Inertia</a:t>
            </a:r>
            <a:endParaRPr b="0" lang="en-GB" sz="18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BP catch-up 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567"/>
              </a:spcAf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567"/>
              </a:spcAf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567"/>
              </a:spcAft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4140000" y="1531440"/>
            <a:ext cx="3348000" cy="28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Aft>
                <a:spcPts val="567"/>
              </a:spcAf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Theory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567"/>
              </a:spcAft>
            </a:pPr>
            <a:endParaRPr b="0" lang="en-GB" sz="18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Delaunay and barycenter triangulation (a few days)</a:t>
            </a:r>
            <a:endParaRPr b="0" lang="en-GB" sz="18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Voronoi diagram</a:t>
            </a:r>
            <a:endParaRPr b="0" lang="en-GB" sz="18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Structured mesh generation</a:t>
            </a:r>
            <a:endParaRPr b="0" lang="en-GB" sz="18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Unstructured mesh generation (~a month) </a:t>
            </a:r>
            <a:endParaRPr b="0" lang="en-GB" sz="18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Semi-structured mesh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567"/>
              </a:spcAf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567"/>
              </a:spcAf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567"/>
              </a:spcAft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206" name="CustomShape 4"/>
          <p:cNvSpPr/>
          <p:nvPr/>
        </p:nvSpPr>
        <p:spPr>
          <a:xfrm>
            <a:off x="4833360" y="6238080"/>
            <a:ext cx="2524320" cy="47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ICL-</a:t>
            </a:r>
            <a:r>
              <a:rPr b="1" lang="en-GB" sz="1400" spc="-1" strike="noStrike">
                <a:solidFill>
                  <a:srgbClr val="0070c0"/>
                </a:solidFill>
                <a:latin typeface="Arial"/>
                <a:ea typeface="Calibri"/>
              </a:rPr>
              <a:t>ICAM</a:t>
            </a: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-BP</a:t>
            </a:r>
            <a:endParaRPr b="0" lang="en-GB" sz="1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24</a:t>
            </a:r>
            <a:r>
              <a:rPr b="0" lang="en-GB" sz="1400" spc="-1" strike="noStrike" baseline="30000">
                <a:solidFill>
                  <a:srgbClr val="000000"/>
                </a:solidFill>
                <a:latin typeface="Arial"/>
                <a:ea typeface="Calibri"/>
              </a:rPr>
              <a:t>th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 March 2021</a:t>
            </a:r>
            <a:endParaRPr b="0" lang="en-GB" sz="14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Picture 6" descr=""/>
          <p:cNvPicPr/>
          <p:nvPr/>
        </p:nvPicPr>
        <p:blipFill>
          <a:blip r:embed="rId1"/>
          <a:stretch/>
        </p:blipFill>
        <p:spPr>
          <a:xfrm>
            <a:off x="388440" y="333720"/>
            <a:ext cx="1359720" cy="359280"/>
          </a:xfrm>
          <a:prstGeom prst="rect">
            <a:avLst/>
          </a:prstGeom>
          <a:ln>
            <a:noFill/>
          </a:ln>
        </p:spPr>
      </p:pic>
      <p:pic>
        <p:nvPicPr>
          <p:cNvPr id="208" name="Picture 6" descr=""/>
          <p:cNvPicPr/>
          <p:nvPr/>
        </p:nvPicPr>
        <p:blipFill>
          <a:blip r:embed="rId2"/>
          <a:stretch/>
        </p:blipFill>
        <p:spPr>
          <a:xfrm>
            <a:off x="10336680" y="334800"/>
            <a:ext cx="985320" cy="1273320"/>
          </a:xfrm>
          <a:prstGeom prst="rect">
            <a:avLst/>
          </a:prstGeom>
          <a:ln>
            <a:noFill/>
          </a:ln>
        </p:spPr>
      </p:pic>
      <p:sp>
        <p:nvSpPr>
          <p:cNvPr id="209" name="CustomShape 1"/>
          <p:cNvSpPr/>
          <p:nvPr/>
        </p:nvSpPr>
        <p:spPr>
          <a:xfrm>
            <a:off x="4833360" y="6238080"/>
            <a:ext cx="2524320" cy="47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ICL-</a:t>
            </a:r>
            <a:r>
              <a:rPr b="1" lang="en-GB" sz="1400" spc="-1" strike="noStrike">
                <a:solidFill>
                  <a:srgbClr val="0070c0"/>
                </a:solidFill>
                <a:latin typeface="Arial"/>
                <a:ea typeface="Calibri"/>
              </a:rPr>
              <a:t>ICAM</a:t>
            </a: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-BP</a:t>
            </a:r>
            <a:endParaRPr b="0" lang="en-GB" sz="1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24</a:t>
            </a:r>
            <a:r>
              <a:rPr b="0" lang="en-GB" sz="1400" spc="-1" strike="noStrike" baseline="30000">
                <a:solidFill>
                  <a:srgbClr val="000000"/>
                </a:solidFill>
                <a:latin typeface="Arial"/>
                <a:ea typeface="Calibri"/>
              </a:rPr>
              <a:t>th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 March 2021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5614920" y="3130200"/>
            <a:ext cx="961560" cy="5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Aft>
                <a:spcPts val="567"/>
              </a:spcAft>
            </a:pPr>
            <a:r>
              <a:rPr b="1" lang="en-GB" sz="2800" spc="-1" strike="noStrike">
                <a:solidFill>
                  <a:srgbClr val="000000"/>
                </a:solidFill>
                <a:latin typeface="Arial"/>
                <a:ea typeface="Calibri"/>
              </a:rPr>
              <a:t>END</a:t>
            </a:r>
            <a:endParaRPr b="0" lang="en-GB" sz="2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6" descr=""/>
          <p:cNvPicPr/>
          <p:nvPr/>
        </p:nvPicPr>
        <p:blipFill>
          <a:blip r:embed="rId1"/>
          <a:stretch/>
        </p:blipFill>
        <p:spPr>
          <a:xfrm>
            <a:off x="10336680" y="334800"/>
            <a:ext cx="985320" cy="1273320"/>
          </a:xfrm>
          <a:prstGeom prst="rect">
            <a:avLst/>
          </a:prstGeom>
          <a:ln>
            <a:noFill/>
          </a:ln>
        </p:spPr>
      </p:pic>
      <p:pic>
        <p:nvPicPr>
          <p:cNvPr id="124" name="Picture 6" descr=""/>
          <p:cNvPicPr/>
          <p:nvPr/>
        </p:nvPicPr>
        <p:blipFill>
          <a:blip r:embed="rId2"/>
          <a:stretch/>
        </p:blipFill>
        <p:spPr>
          <a:xfrm>
            <a:off x="388440" y="333720"/>
            <a:ext cx="1359720" cy="359280"/>
          </a:xfrm>
          <a:prstGeom prst="rect">
            <a:avLst/>
          </a:prstGeom>
          <a:ln>
            <a:noFill/>
          </a:ln>
        </p:spPr>
      </p:pic>
      <p:sp>
        <p:nvSpPr>
          <p:cNvPr id="125" name="CustomShape 1"/>
          <p:cNvSpPr/>
          <p:nvPr/>
        </p:nvSpPr>
        <p:spPr>
          <a:xfrm>
            <a:off x="875880" y="827640"/>
            <a:ext cx="9232200" cy="111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Dynamic semi-structured meshes for fast numerical simulation of Multi-Phase Modelling in the energy industry</a:t>
            </a:r>
            <a:endParaRPr b="0" lang="en-GB" sz="2000" spc="-1" strike="noStrike">
              <a:latin typeface="Arial"/>
            </a:endParaRPr>
          </a:p>
        </p:txBody>
      </p:sp>
      <p:pic>
        <p:nvPicPr>
          <p:cNvPr id="126" name="Picture 8" descr=""/>
          <p:cNvPicPr/>
          <p:nvPr/>
        </p:nvPicPr>
        <p:blipFill>
          <a:blip r:embed="rId3"/>
          <a:stretch/>
        </p:blipFill>
        <p:spPr>
          <a:xfrm>
            <a:off x="7357320" y="2428200"/>
            <a:ext cx="3984840" cy="2421360"/>
          </a:xfrm>
          <a:prstGeom prst="rect">
            <a:avLst/>
          </a:prstGeom>
          <a:ln>
            <a:noFill/>
          </a:ln>
        </p:spPr>
      </p:pic>
      <p:sp>
        <p:nvSpPr>
          <p:cNvPr id="127" name="CustomShape 2"/>
          <p:cNvSpPr/>
          <p:nvPr/>
        </p:nvSpPr>
        <p:spPr>
          <a:xfrm>
            <a:off x="4281120" y="4844160"/>
            <a:ext cx="2700000" cy="30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Figure 1. Semi-structured mesh.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7272000" y="4848840"/>
            <a:ext cx="38160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Figure 2. Creation and dispersion of a droplet.</a:t>
            </a:r>
            <a:endParaRPr b="0" lang="en-GB" sz="12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4">
            <a:lum contrast="10000"/>
          </a:blip>
          <a:stretch/>
        </p:blipFill>
        <p:spPr>
          <a:xfrm>
            <a:off x="4407840" y="2196000"/>
            <a:ext cx="2319120" cy="2591280"/>
          </a:xfrm>
          <a:prstGeom prst="rect">
            <a:avLst/>
          </a:prstGeom>
          <a:ln>
            <a:noFill/>
          </a:ln>
        </p:spPr>
      </p:pic>
      <p:sp>
        <p:nvSpPr>
          <p:cNvPr id="130" name="CustomShape 4"/>
          <p:cNvSpPr/>
          <p:nvPr/>
        </p:nvSpPr>
        <p:spPr>
          <a:xfrm>
            <a:off x="504000" y="2144160"/>
            <a:ext cx="331128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Starting date: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 01 October 2020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31" name="CustomShape 5"/>
          <p:cNvSpPr/>
          <p:nvPr/>
        </p:nvSpPr>
        <p:spPr>
          <a:xfrm>
            <a:off x="4833360" y="6238080"/>
            <a:ext cx="2524320" cy="47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ICL-</a:t>
            </a:r>
            <a:r>
              <a:rPr b="1" lang="en-GB" sz="1400" spc="-1" strike="noStrike">
                <a:solidFill>
                  <a:srgbClr val="0070c0"/>
                </a:solidFill>
                <a:latin typeface="Arial"/>
                <a:ea typeface="Calibri"/>
              </a:rPr>
              <a:t>ICAM</a:t>
            </a: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-BP</a:t>
            </a:r>
            <a:endParaRPr b="0" lang="en-GB" sz="1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24</a:t>
            </a:r>
            <a:r>
              <a:rPr b="0" lang="en-GB" sz="1400" spc="-1" strike="noStrike" baseline="30000">
                <a:solidFill>
                  <a:srgbClr val="000000"/>
                </a:solidFill>
                <a:latin typeface="Arial"/>
                <a:ea typeface="Calibri"/>
              </a:rPr>
              <a:t>th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 March 2021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32" name="CustomShape 6"/>
          <p:cNvSpPr/>
          <p:nvPr/>
        </p:nvSpPr>
        <p:spPr>
          <a:xfrm>
            <a:off x="504000" y="2540160"/>
            <a:ext cx="3311280" cy="134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Aim: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This project will develop and implement a semi-structured mesh within the Multi-Fluidity project to significantly improve its speed.</a:t>
            </a:r>
            <a:endParaRPr b="0" lang="en-GB" sz="1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6" descr=""/>
          <p:cNvPicPr/>
          <p:nvPr/>
        </p:nvPicPr>
        <p:blipFill>
          <a:blip r:embed="rId1"/>
          <a:stretch/>
        </p:blipFill>
        <p:spPr>
          <a:xfrm>
            <a:off x="10336680" y="334800"/>
            <a:ext cx="985320" cy="1273320"/>
          </a:xfrm>
          <a:prstGeom prst="rect">
            <a:avLst/>
          </a:prstGeom>
          <a:ln>
            <a:noFill/>
          </a:ln>
        </p:spPr>
      </p:pic>
      <p:pic>
        <p:nvPicPr>
          <p:cNvPr id="134" name="Picture 6" descr=""/>
          <p:cNvPicPr/>
          <p:nvPr/>
        </p:nvPicPr>
        <p:blipFill>
          <a:blip r:embed="rId2"/>
          <a:stretch/>
        </p:blipFill>
        <p:spPr>
          <a:xfrm>
            <a:off x="388440" y="333720"/>
            <a:ext cx="1359720" cy="359280"/>
          </a:xfrm>
          <a:prstGeom prst="rect">
            <a:avLst/>
          </a:prstGeom>
          <a:ln>
            <a:noFill/>
          </a:ln>
        </p:spPr>
      </p:pic>
      <p:sp>
        <p:nvSpPr>
          <p:cNvPr id="135" name="CustomShape 1"/>
          <p:cNvSpPr/>
          <p:nvPr/>
        </p:nvSpPr>
        <p:spPr>
          <a:xfrm>
            <a:off x="504000" y="1244160"/>
            <a:ext cx="331128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Starting date: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 01 October 2020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4833360" y="6238080"/>
            <a:ext cx="2524320" cy="47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ICL-</a:t>
            </a:r>
            <a:r>
              <a:rPr b="1" lang="en-GB" sz="1400" spc="-1" strike="noStrike">
                <a:solidFill>
                  <a:srgbClr val="0070c0"/>
                </a:solidFill>
                <a:latin typeface="Arial"/>
                <a:ea typeface="Calibri"/>
              </a:rPr>
              <a:t>ICAM</a:t>
            </a: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-BP</a:t>
            </a:r>
            <a:endParaRPr b="0" lang="en-GB" sz="1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24</a:t>
            </a:r>
            <a:r>
              <a:rPr b="0" lang="en-GB" sz="1400" spc="-1" strike="noStrike" baseline="30000">
                <a:solidFill>
                  <a:srgbClr val="000000"/>
                </a:solidFill>
                <a:latin typeface="Arial"/>
                <a:ea typeface="Calibri"/>
              </a:rPr>
              <a:t>th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 March 2021</a:t>
            </a:r>
            <a:endParaRPr b="0" lang="en-GB" sz="140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3"/>
          <a:stretch/>
        </p:blipFill>
        <p:spPr>
          <a:xfrm>
            <a:off x="1352520" y="365040"/>
            <a:ext cx="9486000" cy="5335200"/>
          </a:xfrm>
          <a:prstGeom prst="rect">
            <a:avLst/>
          </a:prstGeom>
          <a:ln>
            <a:noFill/>
          </a:ln>
        </p:spPr>
      </p:pic>
      <p:sp>
        <p:nvSpPr>
          <p:cNvPr id="138" name="CustomShape 3"/>
          <p:cNvSpPr/>
          <p:nvPr/>
        </p:nvSpPr>
        <p:spPr>
          <a:xfrm>
            <a:off x="4021200" y="5265000"/>
            <a:ext cx="4148280" cy="27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Figure 3. Work plan from October to mid-December 2020.</a:t>
            </a:r>
            <a:endParaRPr b="0" lang="en-GB" sz="11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6" descr=""/>
          <p:cNvPicPr/>
          <p:nvPr/>
        </p:nvPicPr>
        <p:blipFill>
          <a:blip r:embed="rId1"/>
          <a:stretch/>
        </p:blipFill>
        <p:spPr>
          <a:xfrm>
            <a:off x="388440" y="333720"/>
            <a:ext cx="1359720" cy="359280"/>
          </a:xfrm>
          <a:prstGeom prst="rect">
            <a:avLst/>
          </a:prstGeom>
          <a:ln>
            <a:noFill/>
          </a:ln>
        </p:spPr>
      </p:pic>
      <p:pic>
        <p:nvPicPr>
          <p:cNvPr id="140" name="Picture 6" descr=""/>
          <p:cNvPicPr/>
          <p:nvPr/>
        </p:nvPicPr>
        <p:blipFill>
          <a:blip r:embed="rId2"/>
          <a:stretch/>
        </p:blipFill>
        <p:spPr>
          <a:xfrm>
            <a:off x="10336680" y="334800"/>
            <a:ext cx="985320" cy="1273320"/>
          </a:xfrm>
          <a:prstGeom prst="rect">
            <a:avLst/>
          </a:prstGeom>
          <a:ln>
            <a:noFill/>
          </a:ln>
        </p:spPr>
      </p:pic>
      <p:sp>
        <p:nvSpPr>
          <p:cNvPr id="141" name="CustomShape 1"/>
          <p:cNvSpPr/>
          <p:nvPr/>
        </p:nvSpPr>
        <p:spPr>
          <a:xfrm>
            <a:off x="360000" y="1401120"/>
            <a:ext cx="5038560" cy="54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- 1D-DG Petrov-Galerkin FEM: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2 documents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322560" y="1800000"/>
            <a:ext cx="1260000" cy="43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66b3"/>
                </a:solidFill>
                <a:latin typeface="Arial"/>
                <a:ea typeface="Calibri"/>
              </a:rPr>
              <a:t>1- Report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 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5760000" y="1800000"/>
            <a:ext cx="1260000" cy="43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66b3"/>
                </a:solidFill>
                <a:latin typeface="Arial"/>
                <a:ea typeface="Calibri"/>
              </a:rPr>
              <a:t>1- Theory 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3"/>
          <a:stretch/>
        </p:blipFill>
        <p:spPr>
          <a:xfrm>
            <a:off x="7344000" y="1728000"/>
            <a:ext cx="4017240" cy="4390560"/>
          </a:xfrm>
          <a:prstGeom prst="rect">
            <a:avLst/>
          </a:prstGeom>
          <a:ln>
            <a:noFill/>
          </a:ln>
        </p:spPr>
      </p:pic>
      <p:sp>
        <p:nvSpPr>
          <p:cNvPr id="145" name="CustomShape 4"/>
          <p:cNvSpPr/>
          <p:nvPr/>
        </p:nvSpPr>
        <p:spPr>
          <a:xfrm flipH="1">
            <a:off x="5899320" y="2491920"/>
            <a:ext cx="8640" cy="2894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10080">
            <a:solidFill>
              <a:srgbClr val="0066b3"/>
            </a:solidFill>
            <a:custDash>
              <a:ds d="1500000" sp="1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46" name="Group 5"/>
          <p:cNvGrpSpPr/>
          <p:nvPr/>
        </p:nvGrpSpPr>
        <p:grpSpPr>
          <a:xfrm>
            <a:off x="1440000" y="1872000"/>
            <a:ext cx="3958560" cy="4030200"/>
            <a:chOff x="1440000" y="1872000"/>
            <a:chExt cx="3958560" cy="4030200"/>
          </a:xfrm>
        </p:grpSpPr>
        <p:pic>
          <p:nvPicPr>
            <p:cNvPr id="147" name="" descr=""/>
            <p:cNvPicPr/>
            <p:nvPr/>
          </p:nvPicPr>
          <p:blipFill>
            <a:blip r:embed="rId4"/>
            <a:srcRect l="0" t="0" r="0" b="13571"/>
            <a:stretch/>
          </p:blipFill>
          <p:spPr>
            <a:xfrm>
              <a:off x="1440000" y="1872000"/>
              <a:ext cx="3958560" cy="40302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8" name="" descr=""/>
            <p:cNvPicPr/>
            <p:nvPr/>
          </p:nvPicPr>
          <p:blipFill>
            <a:blip r:embed="rId5"/>
            <a:stretch/>
          </p:blipFill>
          <p:spPr>
            <a:xfrm>
              <a:off x="2880000" y="5400000"/>
              <a:ext cx="1366560" cy="3772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49" name="CustomShape 6"/>
          <p:cNvSpPr/>
          <p:nvPr/>
        </p:nvSpPr>
        <p:spPr>
          <a:xfrm>
            <a:off x="4833360" y="6238080"/>
            <a:ext cx="2524320" cy="47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ICL-</a:t>
            </a:r>
            <a:r>
              <a:rPr b="1" lang="en-GB" sz="1400" spc="-1" strike="noStrike">
                <a:solidFill>
                  <a:srgbClr val="0070c0"/>
                </a:solidFill>
                <a:latin typeface="Arial"/>
                <a:ea typeface="Calibri"/>
              </a:rPr>
              <a:t>ICAM</a:t>
            </a: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-BP</a:t>
            </a:r>
            <a:endParaRPr b="0" lang="en-GB" sz="1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24</a:t>
            </a:r>
            <a:r>
              <a:rPr b="0" lang="en-GB" sz="1400" spc="-1" strike="noStrike" baseline="30000">
                <a:solidFill>
                  <a:srgbClr val="000000"/>
                </a:solidFill>
                <a:latin typeface="Arial"/>
                <a:ea typeface="Calibri"/>
              </a:rPr>
              <a:t>th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 March 2021</a:t>
            </a:r>
            <a:endParaRPr b="0" lang="en-GB" sz="1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1164960" y="591840"/>
            <a:ext cx="4522320" cy="5470560"/>
          </a:xfrm>
          <a:prstGeom prst="rect">
            <a:avLst/>
          </a:prstGeom>
          <a:ln>
            <a:noFill/>
          </a:ln>
        </p:spPr>
      </p:pic>
      <p:pic>
        <p:nvPicPr>
          <p:cNvPr id="151" name="Picture 6" descr=""/>
          <p:cNvPicPr/>
          <p:nvPr/>
        </p:nvPicPr>
        <p:blipFill>
          <a:blip r:embed="rId2"/>
          <a:stretch/>
        </p:blipFill>
        <p:spPr>
          <a:xfrm>
            <a:off x="388440" y="333720"/>
            <a:ext cx="1359720" cy="359280"/>
          </a:xfrm>
          <a:prstGeom prst="rect">
            <a:avLst/>
          </a:prstGeom>
          <a:ln>
            <a:noFill/>
          </a:ln>
        </p:spPr>
      </p:pic>
      <p:pic>
        <p:nvPicPr>
          <p:cNvPr id="152" name="Picture 6" descr=""/>
          <p:cNvPicPr/>
          <p:nvPr/>
        </p:nvPicPr>
        <p:blipFill>
          <a:blip r:embed="rId3"/>
          <a:stretch/>
        </p:blipFill>
        <p:spPr>
          <a:xfrm>
            <a:off x="10336680" y="334800"/>
            <a:ext cx="985320" cy="1273320"/>
          </a:xfrm>
          <a:prstGeom prst="rect">
            <a:avLst/>
          </a:prstGeom>
          <a:ln>
            <a:noFill/>
          </a:ln>
        </p:spPr>
      </p:pic>
      <p:sp>
        <p:nvSpPr>
          <p:cNvPr id="153" name="CustomShape 1"/>
          <p:cNvSpPr/>
          <p:nvPr/>
        </p:nvSpPr>
        <p:spPr>
          <a:xfrm>
            <a:off x="5934240" y="6192000"/>
            <a:ext cx="2524320" cy="47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ICL-</a:t>
            </a:r>
            <a:r>
              <a:rPr b="1" lang="en-GB" sz="1400" spc="-1" strike="noStrike">
                <a:solidFill>
                  <a:srgbClr val="0070c0"/>
                </a:solidFill>
                <a:latin typeface="Arial"/>
                <a:ea typeface="Calibri"/>
              </a:rPr>
              <a:t>ICAM</a:t>
            </a: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-BP</a:t>
            </a:r>
            <a:endParaRPr b="0" lang="en-GB" sz="1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24</a:t>
            </a:r>
            <a:r>
              <a:rPr b="0" lang="en-GB" sz="1400" spc="-1" strike="noStrike" baseline="30000">
                <a:solidFill>
                  <a:srgbClr val="000000"/>
                </a:solidFill>
                <a:latin typeface="Arial"/>
                <a:ea typeface="Calibri"/>
              </a:rPr>
              <a:t>th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 March 2021</a:t>
            </a:r>
            <a:endParaRPr b="0" lang="en-GB" sz="1400" spc="-1" strike="noStrike"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4"/>
          <a:stretch/>
        </p:blipFill>
        <p:spPr>
          <a:xfrm>
            <a:off x="6966720" y="1633680"/>
            <a:ext cx="3868560" cy="2900880"/>
          </a:xfrm>
          <a:prstGeom prst="rect">
            <a:avLst/>
          </a:prstGeom>
          <a:ln>
            <a:noFill/>
          </a:ln>
        </p:spPr>
      </p:pic>
      <p:sp>
        <p:nvSpPr>
          <p:cNvPr id="155" name="CustomShape 2"/>
          <p:cNvSpPr/>
          <p:nvPr/>
        </p:nvSpPr>
        <p:spPr>
          <a:xfrm>
            <a:off x="6427440" y="4549320"/>
            <a:ext cx="49471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Figure 5. Illustration of the standard DG against DPG results for the same number of elements, 400.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1338480" y="6133320"/>
            <a:ext cx="4174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8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Figure 4. Flowchart for the DG Petrov-Galerkin diffusion method.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Picture 6" descr=""/>
          <p:cNvPicPr/>
          <p:nvPr/>
        </p:nvPicPr>
        <p:blipFill>
          <a:blip r:embed="rId1"/>
          <a:stretch/>
        </p:blipFill>
        <p:spPr>
          <a:xfrm>
            <a:off x="388440" y="333720"/>
            <a:ext cx="1359720" cy="359280"/>
          </a:xfrm>
          <a:prstGeom prst="rect">
            <a:avLst/>
          </a:prstGeom>
          <a:ln>
            <a:noFill/>
          </a:ln>
        </p:spPr>
      </p:pic>
      <p:sp>
        <p:nvSpPr>
          <p:cNvPr id="158" name="CustomShape 1"/>
          <p:cNvSpPr/>
          <p:nvPr/>
        </p:nvSpPr>
        <p:spPr>
          <a:xfrm>
            <a:off x="648000" y="1044000"/>
            <a:ext cx="1195920" cy="3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- 2D FDM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pic>
        <p:nvPicPr>
          <p:cNvPr id="159" name="Picture 6" descr=""/>
          <p:cNvPicPr/>
          <p:nvPr/>
        </p:nvPicPr>
        <p:blipFill>
          <a:blip r:embed="rId2"/>
          <a:stretch/>
        </p:blipFill>
        <p:spPr>
          <a:xfrm>
            <a:off x="10336680" y="334800"/>
            <a:ext cx="985320" cy="1273320"/>
          </a:xfrm>
          <a:prstGeom prst="rect">
            <a:avLst/>
          </a:prstGeom>
          <a:ln>
            <a:noFill/>
          </a:ln>
        </p:spPr>
      </p:pic>
      <p:pic>
        <p:nvPicPr>
          <p:cNvPr id="160" name="" descr=""/>
          <p:cNvPicPr/>
          <p:nvPr/>
        </p:nvPicPr>
        <p:blipFill>
          <a:blip r:embed="rId3"/>
          <a:stretch/>
        </p:blipFill>
        <p:spPr>
          <a:xfrm>
            <a:off x="3420000" y="890280"/>
            <a:ext cx="4174560" cy="1880280"/>
          </a:xfrm>
          <a:prstGeom prst="rect">
            <a:avLst/>
          </a:prstGeom>
          <a:ln>
            <a:noFill/>
          </a:ln>
        </p:spPr>
      </p:pic>
      <p:sp>
        <p:nvSpPr>
          <p:cNvPr id="161" name="CustomShape 2"/>
          <p:cNvSpPr/>
          <p:nvPr/>
        </p:nvSpPr>
        <p:spPr>
          <a:xfrm>
            <a:off x="648000" y="2952000"/>
            <a:ext cx="1727280" cy="3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- 2D DG-FEM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4"/>
          <a:stretch/>
        </p:blipFill>
        <p:spPr>
          <a:xfrm>
            <a:off x="731160" y="3420000"/>
            <a:ext cx="3128040" cy="2385360"/>
          </a:xfrm>
          <a:prstGeom prst="rect">
            <a:avLst/>
          </a:prstGeom>
          <a:ln>
            <a:noFill/>
          </a:ln>
        </p:spPr>
      </p:pic>
      <p:pic>
        <p:nvPicPr>
          <p:cNvPr id="163" name="" descr=""/>
          <p:cNvPicPr/>
          <p:nvPr/>
        </p:nvPicPr>
        <p:blipFill>
          <a:blip r:embed="rId5"/>
          <a:stretch/>
        </p:blipFill>
        <p:spPr>
          <a:xfrm>
            <a:off x="5112000" y="3420000"/>
            <a:ext cx="1979280" cy="1942560"/>
          </a:xfrm>
          <a:prstGeom prst="rect">
            <a:avLst/>
          </a:prstGeom>
          <a:ln>
            <a:noFill/>
          </a:ln>
        </p:spPr>
      </p:pic>
      <p:pic>
        <p:nvPicPr>
          <p:cNvPr id="164" name="" descr=""/>
          <p:cNvPicPr/>
          <p:nvPr/>
        </p:nvPicPr>
        <p:blipFill>
          <a:blip r:embed="rId6"/>
          <a:stretch/>
        </p:blipFill>
        <p:spPr>
          <a:xfrm>
            <a:off x="8836920" y="3420000"/>
            <a:ext cx="2414160" cy="1222560"/>
          </a:xfrm>
          <a:prstGeom prst="rect">
            <a:avLst/>
          </a:prstGeom>
          <a:ln>
            <a:noFill/>
          </a:ln>
        </p:spPr>
      </p:pic>
      <p:sp>
        <p:nvSpPr>
          <p:cNvPr id="165" name="CustomShape 3"/>
          <p:cNvSpPr/>
          <p:nvPr/>
        </p:nvSpPr>
        <p:spPr>
          <a:xfrm>
            <a:off x="897480" y="5832000"/>
            <a:ext cx="2795400" cy="2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Figure 7. 2D domain with local &amp; global node numbering.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166" name="CustomShape 4"/>
          <p:cNvSpPr/>
          <p:nvPr/>
        </p:nvSpPr>
        <p:spPr>
          <a:xfrm>
            <a:off x="4644000" y="5580000"/>
            <a:ext cx="3419640" cy="23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Figure 8. Volume integration using 3-point Gaussian quadrature method.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167" name="CustomShape 5"/>
          <p:cNvSpPr/>
          <p:nvPr/>
        </p:nvSpPr>
        <p:spPr>
          <a:xfrm>
            <a:off x="8640000" y="4881960"/>
            <a:ext cx="2807640" cy="37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Figure 9. Surface integration using 2-point Gaussian quadrature method.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168" name="CustomShape 6"/>
          <p:cNvSpPr/>
          <p:nvPr/>
        </p:nvSpPr>
        <p:spPr>
          <a:xfrm>
            <a:off x="4833360" y="6238080"/>
            <a:ext cx="2524320" cy="47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ICL-</a:t>
            </a:r>
            <a:r>
              <a:rPr b="1" lang="en-GB" sz="1400" spc="-1" strike="noStrike">
                <a:solidFill>
                  <a:srgbClr val="0070c0"/>
                </a:solidFill>
                <a:latin typeface="Arial"/>
                <a:ea typeface="Calibri"/>
              </a:rPr>
              <a:t>ICAM</a:t>
            </a: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-BP</a:t>
            </a:r>
            <a:endParaRPr b="0" lang="en-GB" sz="1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24</a:t>
            </a:r>
            <a:r>
              <a:rPr b="0" lang="en-GB" sz="1400" spc="-1" strike="noStrike" baseline="30000">
                <a:solidFill>
                  <a:srgbClr val="000000"/>
                </a:solidFill>
                <a:latin typeface="Arial"/>
                <a:ea typeface="Calibri"/>
              </a:rPr>
              <a:t>th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 March 2021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69" name="CustomShape 7"/>
          <p:cNvSpPr/>
          <p:nvPr/>
        </p:nvSpPr>
        <p:spPr>
          <a:xfrm>
            <a:off x="3677760" y="2880000"/>
            <a:ext cx="3953880" cy="2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Figure 6. Travelling a square wave in 2D with 500 elements.</a:t>
            </a:r>
            <a:endParaRPr b="0" lang="en-GB" sz="11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Picture 6" descr=""/>
          <p:cNvPicPr/>
          <p:nvPr/>
        </p:nvPicPr>
        <p:blipFill>
          <a:blip r:embed="rId1"/>
          <a:stretch/>
        </p:blipFill>
        <p:spPr>
          <a:xfrm>
            <a:off x="388440" y="333720"/>
            <a:ext cx="1359720" cy="359280"/>
          </a:xfrm>
          <a:prstGeom prst="rect">
            <a:avLst/>
          </a:prstGeom>
          <a:ln>
            <a:noFill/>
          </a:ln>
        </p:spPr>
      </p:pic>
      <p:pic>
        <p:nvPicPr>
          <p:cNvPr id="171" name="Picture 6" descr=""/>
          <p:cNvPicPr/>
          <p:nvPr/>
        </p:nvPicPr>
        <p:blipFill>
          <a:blip r:embed="rId2"/>
          <a:stretch/>
        </p:blipFill>
        <p:spPr>
          <a:xfrm>
            <a:off x="10336680" y="334800"/>
            <a:ext cx="985320" cy="1273320"/>
          </a:xfrm>
          <a:prstGeom prst="rect">
            <a:avLst/>
          </a:prstGeom>
          <a:ln>
            <a:noFill/>
          </a:ln>
        </p:spPr>
      </p:pic>
      <p:sp>
        <p:nvSpPr>
          <p:cNvPr id="172" name="CustomShape 1"/>
          <p:cNvSpPr/>
          <p:nvPr/>
        </p:nvSpPr>
        <p:spPr>
          <a:xfrm>
            <a:off x="792000" y="1440000"/>
            <a:ext cx="5902560" cy="3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- Fortran Training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	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	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- IC-FERST Workshop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394920" y="1882800"/>
            <a:ext cx="11466000" cy="101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560">
              <a:lnSpc>
                <a:spcPct val="115000"/>
              </a:lnSpc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DejaVu Sans"/>
              </a:rPr>
              <a:t>Training sessions: multi-phase time-loop in the IC-FERST, identified the key subroutines corresponding to momentum, magma, porous media equations and their variables.</a:t>
            </a:r>
            <a:endParaRPr b="0" lang="en-GB" sz="1200" spc="-1" strike="noStrike">
              <a:latin typeface="Arial"/>
            </a:endParaRPr>
          </a:p>
          <a:p>
            <a:pPr marL="216000" indent="-214560">
              <a:lnSpc>
                <a:spcPct val="115000"/>
              </a:lnSpc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DejaVu Sans"/>
              </a:rPr>
              <a:t>Training for connecting &amp; working with workstations, downloading and compiling IC-FERST code.</a:t>
            </a:r>
            <a:endParaRPr b="0" lang="en-GB" sz="1200" spc="-1" strike="noStrike">
              <a:latin typeface="Arial"/>
            </a:endParaRPr>
          </a:p>
          <a:p>
            <a:pPr marL="216000" indent="-214560">
              <a:lnSpc>
                <a:spcPct val="115000"/>
              </a:lnSpc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DejaVu Sans"/>
              </a:rPr>
              <a:t>2D test files e.g. flow pass in a cylinder &amp; collapsing water column. changed the flow velocity, the shapes and the positions of the problem.</a:t>
            </a:r>
            <a:endParaRPr b="0" lang="en-GB" sz="1200" spc="-1" strike="noStrike"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3"/>
          <a:srcRect l="8237" t="28132" r="0" b="0"/>
          <a:stretch/>
        </p:blipFill>
        <p:spPr>
          <a:xfrm>
            <a:off x="576000" y="3324600"/>
            <a:ext cx="4894560" cy="1510560"/>
          </a:xfrm>
          <a:prstGeom prst="rect">
            <a:avLst/>
          </a:prstGeom>
          <a:ln>
            <a:noFill/>
          </a:ln>
        </p:spPr>
      </p:pic>
      <p:pic>
        <p:nvPicPr>
          <p:cNvPr id="175" name="" descr=""/>
          <p:cNvPicPr/>
          <p:nvPr/>
        </p:nvPicPr>
        <p:blipFill>
          <a:blip r:embed="rId4"/>
          <a:srcRect l="7606" t="29261" r="0" b="0"/>
          <a:stretch/>
        </p:blipFill>
        <p:spPr>
          <a:xfrm>
            <a:off x="6408000" y="3340800"/>
            <a:ext cx="4898520" cy="1478160"/>
          </a:xfrm>
          <a:prstGeom prst="rect">
            <a:avLst/>
          </a:prstGeom>
          <a:ln>
            <a:noFill/>
          </a:ln>
        </p:spPr>
      </p:pic>
      <p:sp>
        <p:nvSpPr>
          <p:cNvPr id="176" name="CustomShape 3"/>
          <p:cNvSpPr/>
          <p:nvPr/>
        </p:nvSpPr>
        <p:spPr>
          <a:xfrm>
            <a:off x="1279800" y="4896000"/>
            <a:ext cx="3486960" cy="2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Figure 10. Flow pass a cylinder with the fixed mesh.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177" name="CustomShape 4"/>
          <p:cNvSpPr/>
          <p:nvPr/>
        </p:nvSpPr>
        <p:spPr>
          <a:xfrm>
            <a:off x="6959160" y="4896360"/>
            <a:ext cx="3796560" cy="2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Figure 11. Flow pass a cylinder with the adaptive mesh.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178" name="CustomShape 5"/>
          <p:cNvSpPr/>
          <p:nvPr/>
        </p:nvSpPr>
        <p:spPr>
          <a:xfrm>
            <a:off x="4833360" y="6238080"/>
            <a:ext cx="2524320" cy="47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ICL-</a:t>
            </a:r>
            <a:r>
              <a:rPr b="1" lang="en-GB" sz="1400" spc="-1" strike="noStrike">
                <a:solidFill>
                  <a:srgbClr val="0070c0"/>
                </a:solidFill>
                <a:latin typeface="Arial"/>
                <a:ea typeface="Calibri"/>
              </a:rPr>
              <a:t>ICAM</a:t>
            </a: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-BP</a:t>
            </a:r>
            <a:endParaRPr b="0" lang="en-GB" sz="1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24</a:t>
            </a:r>
            <a:r>
              <a:rPr b="0" lang="en-GB" sz="1400" spc="-1" strike="noStrike" baseline="30000">
                <a:solidFill>
                  <a:srgbClr val="000000"/>
                </a:solidFill>
                <a:latin typeface="Arial"/>
                <a:ea typeface="Calibri"/>
              </a:rPr>
              <a:t>th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 March 2021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79" name="CustomShape 6"/>
          <p:cNvSpPr/>
          <p:nvPr/>
        </p:nvSpPr>
        <p:spPr>
          <a:xfrm>
            <a:off x="1296000" y="5292000"/>
            <a:ext cx="3455280" cy="10432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DejaVu Sans"/>
              </a:rPr>
              <a:t>Simulation info: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DejaVu Sans"/>
              </a:rPr>
              <a:t>Number of elements: 9444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DejaVu Sans"/>
              </a:rPr>
              <a:t>Final time: 100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DejaVu Sans"/>
              </a:rPr>
              <a:t>Time-step: 0.005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DejaVu Sans"/>
              </a:rPr>
              <a:t>Reynolds number: 3900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80" name="CustomShape 7"/>
          <p:cNvSpPr/>
          <p:nvPr/>
        </p:nvSpPr>
        <p:spPr>
          <a:xfrm>
            <a:off x="7129440" y="5292000"/>
            <a:ext cx="3455280" cy="12232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DejaVu Sans"/>
              </a:rPr>
              <a:t>Simulation info: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Initial number of elements: 168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DejaVu Sans"/>
              </a:rPr>
              <a:t>Final number of elements: 2032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DejaVu Sans"/>
              </a:rPr>
              <a:t>Final time: 100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DejaVu Sans"/>
              </a:rPr>
              <a:t>Time-step: 0.005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DejaVu Sans"/>
              </a:rPr>
              <a:t>Reynolds number: 3900 </a:t>
            </a:r>
            <a:endParaRPr b="0" lang="en-GB" sz="12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Picture 6" descr=""/>
          <p:cNvPicPr/>
          <p:nvPr/>
        </p:nvPicPr>
        <p:blipFill>
          <a:blip r:embed="rId1"/>
          <a:stretch/>
        </p:blipFill>
        <p:spPr>
          <a:xfrm>
            <a:off x="388440" y="333720"/>
            <a:ext cx="1359720" cy="359280"/>
          </a:xfrm>
          <a:prstGeom prst="rect">
            <a:avLst/>
          </a:prstGeom>
          <a:ln>
            <a:noFill/>
          </a:ln>
        </p:spPr>
      </p:pic>
      <p:pic>
        <p:nvPicPr>
          <p:cNvPr id="182" name="Picture 6" descr=""/>
          <p:cNvPicPr/>
          <p:nvPr/>
        </p:nvPicPr>
        <p:blipFill>
          <a:blip r:embed="rId2"/>
          <a:stretch/>
        </p:blipFill>
        <p:spPr>
          <a:xfrm>
            <a:off x="10336680" y="334800"/>
            <a:ext cx="985320" cy="1273320"/>
          </a:xfrm>
          <a:prstGeom prst="rect">
            <a:avLst/>
          </a:prstGeom>
          <a:ln>
            <a:noFill/>
          </a:ln>
        </p:spPr>
      </p:pic>
      <p:sp>
        <p:nvSpPr>
          <p:cNvPr id="183" name="CustomShape 1"/>
          <p:cNvSpPr/>
          <p:nvPr/>
        </p:nvSpPr>
        <p:spPr>
          <a:xfrm>
            <a:off x="792000" y="1440000"/>
            <a:ext cx="5902560" cy="3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- Fortran Training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	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	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- IC-FERST training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394920" y="1882800"/>
            <a:ext cx="11466000" cy="101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560">
              <a:lnSpc>
                <a:spcPct val="115000"/>
              </a:lnSpc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DejaVu Sans"/>
              </a:rPr>
              <a:t>Training sessions: multi-phase time-loop in the IC-FERST, identified the key subroutines corresponding to momentum, magma, porous media equations and their variables.</a:t>
            </a:r>
            <a:endParaRPr b="0" lang="en-GB" sz="1200" spc="-1" strike="noStrike">
              <a:latin typeface="Arial"/>
            </a:endParaRPr>
          </a:p>
          <a:p>
            <a:pPr marL="216000" indent="-214560">
              <a:lnSpc>
                <a:spcPct val="115000"/>
              </a:lnSpc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DejaVu Sans"/>
              </a:rPr>
              <a:t>Training for connecting &amp; working with workstations, downloading and compiling IC-FERST code.</a:t>
            </a:r>
            <a:endParaRPr b="0" lang="en-GB" sz="1200" spc="-1" strike="noStrike">
              <a:latin typeface="Arial"/>
            </a:endParaRPr>
          </a:p>
          <a:p>
            <a:pPr marL="216000" indent="-214560">
              <a:lnSpc>
                <a:spcPct val="115000"/>
              </a:lnSpc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DejaVu Sans"/>
              </a:rPr>
              <a:t>2D test files e.g. flow pass in a cylinder &amp; collapsing water column. changed the flow velocity, the shapes and the positions of the problem.</a:t>
            </a:r>
            <a:endParaRPr b="0" lang="en-GB" sz="1200" spc="-1" strike="noStrike">
              <a:latin typeface="Arial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3"/>
          <a:srcRect l="28652" t="0" r="28205" b="0"/>
          <a:stretch/>
        </p:blipFill>
        <p:spPr>
          <a:xfrm>
            <a:off x="2756160" y="3149640"/>
            <a:ext cx="2282400" cy="2086560"/>
          </a:xfrm>
          <a:prstGeom prst="rect">
            <a:avLst/>
          </a:prstGeom>
          <a:ln>
            <a:noFill/>
          </a:ln>
        </p:spPr>
      </p:pic>
      <p:pic>
        <p:nvPicPr>
          <p:cNvPr id="186" name="" descr=""/>
          <p:cNvPicPr/>
          <p:nvPr/>
        </p:nvPicPr>
        <p:blipFill>
          <a:blip r:embed="rId4"/>
          <a:srcRect l="28652" t="0" r="28205" b="0"/>
          <a:stretch/>
        </p:blipFill>
        <p:spPr>
          <a:xfrm>
            <a:off x="432000" y="3149640"/>
            <a:ext cx="2302560" cy="2104920"/>
          </a:xfrm>
          <a:prstGeom prst="rect">
            <a:avLst/>
          </a:prstGeom>
          <a:ln>
            <a:noFill/>
          </a:ln>
        </p:spPr>
      </p:pic>
      <p:pic>
        <p:nvPicPr>
          <p:cNvPr id="187" name="" descr=""/>
          <p:cNvPicPr/>
          <p:nvPr/>
        </p:nvPicPr>
        <p:blipFill>
          <a:blip r:embed="rId5"/>
          <a:srcRect l="28525" t="0" r="28335" b="0"/>
          <a:stretch/>
        </p:blipFill>
        <p:spPr>
          <a:xfrm>
            <a:off x="5724000" y="3168000"/>
            <a:ext cx="2948400" cy="2079360"/>
          </a:xfrm>
          <a:prstGeom prst="rect">
            <a:avLst/>
          </a:prstGeom>
          <a:ln>
            <a:noFill/>
          </a:ln>
        </p:spPr>
      </p:pic>
      <p:pic>
        <p:nvPicPr>
          <p:cNvPr id="188" name="" descr=""/>
          <p:cNvPicPr/>
          <p:nvPr/>
        </p:nvPicPr>
        <p:blipFill>
          <a:blip r:embed="rId6"/>
          <a:srcRect l="28060" t="0" r="28210" b="0"/>
          <a:stretch/>
        </p:blipFill>
        <p:spPr>
          <a:xfrm>
            <a:off x="8709840" y="3175200"/>
            <a:ext cx="2988720" cy="2079360"/>
          </a:xfrm>
          <a:prstGeom prst="rect">
            <a:avLst/>
          </a:prstGeom>
          <a:ln>
            <a:noFill/>
          </a:ln>
        </p:spPr>
      </p:pic>
      <p:sp>
        <p:nvSpPr>
          <p:cNvPr id="189" name="CustomShape 3"/>
          <p:cNvSpPr/>
          <p:nvPr/>
        </p:nvSpPr>
        <p:spPr>
          <a:xfrm>
            <a:off x="612000" y="5370840"/>
            <a:ext cx="43916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Figure 12. Collapsing water column under gravity with a fixed mesh.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190" name="CustomShape 4"/>
          <p:cNvSpPr/>
          <p:nvPr/>
        </p:nvSpPr>
        <p:spPr>
          <a:xfrm>
            <a:off x="6554520" y="5370840"/>
            <a:ext cx="4785120" cy="37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Figure 13. Collapsing water column under gravity with the adaptive mesh.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191" name="CustomShape 5"/>
          <p:cNvSpPr/>
          <p:nvPr/>
        </p:nvSpPr>
        <p:spPr>
          <a:xfrm>
            <a:off x="4833360" y="6238080"/>
            <a:ext cx="2524320" cy="47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ICL-</a:t>
            </a:r>
            <a:r>
              <a:rPr b="1" lang="en-GB" sz="1400" spc="-1" strike="noStrike">
                <a:solidFill>
                  <a:srgbClr val="0070c0"/>
                </a:solidFill>
                <a:latin typeface="Arial"/>
                <a:ea typeface="Calibri"/>
              </a:rPr>
              <a:t>ICAM</a:t>
            </a: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-BP</a:t>
            </a:r>
            <a:endParaRPr b="0" lang="en-GB" sz="1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24</a:t>
            </a:r>
            <a:r>
              <a:rPr b="0" lang="en-GB" sz="1400" spc="-1" strike="noStrike" baseline="30000">
                <a:solidFill>
                  <a:srgbClr val="000000"/>
                </a:solidFill>
                <a:latin typeface="Arial"/>
                <a:ea typeface="Calibri"/>
              </a:rPr>
              <a:t>th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 March 2021</a:t>
            </a:r>
            <a:endParaRPr b="0" lang="en-GB" sz="1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icture 6" descr=""/>
          <p:cNvPicPr/>
          <p:nvPr/>
        </p:nvPicPr>
        <p:blipFill>
          <a:blip r:embed="rId1"/>
          <a:stretch/>
        </p:blipFill>
        <p:spPr>
          <a:xfrm>
            <a:off x="388440" y="333720"/>
            <a:ext cx="1359720" cy="359280"/>
          </a:xfrm>
          <a:prstGeom prst="rect">
            <a:avLst/>
          </a:prstGeom>
          <a:ln>
            <a:noFill/>
          </a:ln>
        </p:spPr>
      </p:pic>
      <p:pic>
        <p:nvPicPr>
          <p:cNvPr id="193" name="Picture 6" descr=""/>
          <p:cNvPicPr/>
          <p:nvPr/>
        </p:nvPicPr>
        <p:blipFill>
          <a:blip r:embed="rId2"/>
          <a:stretch/>
        </p:blipFill>
        <p:spPr>
          <a:xfrm>
            <a:off x="10336680" y="334800"/>
            <a:ext cx="985320" cy="1273320"/>
          </a:xfrm>
          <a:prstGeom prst="rect">
            <a:avLst/>
          </a:prstGeom>
          <a:ln>
            <a:noFill/>
          </a:ln>
        </p:spPr>
      </p:pic>
      <p:sp>
        <p:nvSpPr>
          <p:cNvPr id="194" name="CustomShape 1"/>
          <p:cNvSpPr/>
          <p:nvPr/>
        </p:nvSpPr>
        <p:spPr>
          <a:xfrm>
            <a:off x="2952000" y="360000"/>
            <a:ext cx="3383280" cy="32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DejaVu Sans"/>
              </a:rPr>
              <a:t>3D test files for flow pass in a cylinder case.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1827360" y="3420000"/>
            <a:ext cx="3873240" cy="37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Arial"/>
                <a:ea typeface="DejaVu Sans"/>
              </a:rPr>
              <a:t>Figure 14.Flow pass in a cylinder in 3D with the adaptive mesh.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9549360" y="6238080"/>
            <a:ext cx="2524320" cy="47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ICL-</a:t>
            </a:r>
            <a:r>
              <a:rPr b="1" lang="en-GB" sz="1400" spc="-1" strike="noStrike">
                <a:solidFill>
                  <a:srgbClr val="0070c0"/>
                </a:solidFill>
                <a:latin typeface="Arial"/>
                <a:ea typeface="Calibri"/>
              </a:rPr>
              <a:t>ICAM</a:t>
            </a: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-BP</a:t>
            </a:r>
            <a:endParaRPr b="0" lang="en-GB" sz="1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24</a:t>
            </a:r>
            <a:r>
              <a:rPr b="0" lang="en-GB" sz="1400" spc="-1" strike="noStrike" baseline="30000">
                <a:solidFill>
                  <a:srgbClr val="000000"/>
                </a:solidFill>
                <a:latin typeface="Arial"/>
                <a:ea typeface="Calibri"/>
              </a:rPr>
              <a:t>th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 March 2021</a:t>
            </a:r>
            <a:endParaRPr b="0" lang="en-GB" sz="1400" spc="-1" strike="noStrike">
              <a:latin typeface="Arial"/>
            </a:endParaRPr>
          </a:p>
        </p:txBody>
      </p:sp>
      <p:pic>
        <p:nvPicPr>
          <p:cNvPr id="197" name="" descr=""/>
          <p:cNvPicPr/>
          <p:nvPr/>
        </p:nvPicPr>
        <p:blipFill>
          <a:blip r:embed="rId3"/>
          <a:stretch/>
        </p:blipFill>
        <p:spPr>
          <a:xfrm>
            <a:off x="414720" y="812880"/>
            <a:ext cx="6698520" cy="2642400"/>
          </a:xfrm>
          <a:prstGeom prst="rect">
            <a:avLst/>
          </a:prstGeom>
          <a:ln>
            <a:noFill/>
          </a:ln>
        </p:spPr>
      </p:pic>
      <p:sp>
        <p:nvSpPr>
          <p:cNvPr id="198" name="CustomShape 4"/>
          <p:cNvSpPr/>
          <p:nvPr/>
        </p:nvSpPr>
        <p:spPr>
          <a:xfrm>
            <a:off x="7236000" y="1701000"/>
            <a:ext cx="3455280" cy="12232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DejaVu Sans"/>
              </a:rPr>
              <a:t>Simulation info: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Initial number of elements: 8470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DejaVu Sans"/>
              </a:rPr>
              <a:t>Final number of elements: 21480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DejaVu Sans"/>
              </a:rPr>
              <a:t>Final time: 0.76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DejaVu Sans"/>
              </a:rPr>
              <a:t>Time-step: 0.005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DejaVu Sans"/>
              </a:rPr>
              <a:t>Reynolds number: 3900 </a:t>
            </a:r>
            <a:endParaRPr b="0" lang="en-GB" sz="1200" spc="-1" strike="noStrike">
              <a:latin typeface="Arial"/>
            </a:endParaRPr>
          </a:p>
        </p:txBody>
      </p:sp>
      <p:pic>
        <p:nvPicPr>
          <p:cNvPr id="199" name="" descr=""/>
          <p:cNvPicPr/>
          <p:nvPr/>
        </p:nvPicPr>
        <p:blipFill>
          <a:blip r:embed="rId4"/>
          <a:stretch/>
        </p:blipFill>
        <p:spPr>
          <a:xfrm rot="30000">
            <a:off x="393120" y="3745080"/>
            <a:ext cx="6667920" cy="2629800"/>
          </a:xfrm>
          <a:prstGeom prst="rect">
            <a:avLst/>
          </a:prstGeom>
          <a:ln>
            <a:noFill/>
          </a:ln>
        </p:spPr>
      </p:pic>
      <p:sp>
        <p:nvSpPr>
          <p:cNvPr id="200" name="CustomShape 5"/>
          <p:cNvSpPr/>
          <p:nvPr/>
        </p:nvSpPr>
        <p:spPr>
          <a:xfrm>
            <a:off x="933480" y="6372000"/>
            <a:ext cx="5588280" cy="37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Arial"/>
                <a:ea typeface="DejaVu Sans"/>
              </a:rPr>
              <a:t>Figure 15.Sliced mesh view for the flow pass in a cylinder problem in 3D with the adaptive mesh.</a:t>
            </a:r>
            <a:endParaRPr b="0" lang="en-GB" sz="10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889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2020-11-08T23:35:31Z</dcterms:created>
  <dc:creator/>
  <dc:description/>
  <dc:language>en-GB</dc:language>
  <cp:lastModifiedBy/>
  <dcterms:modified xsi:type="dcterms:W3CDTF">2021-03-25T10:21:41Z</dcterms:modified>
  <cp:revision>618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Notes">
    <vt:i4>0</vt:i4>
  </property>
  <property fmtid="{D5CDD505-2E9C-101B-9397-08002B2CF9AE}" pid="7" name="PresentationFormat">
    <vt:lpwstr>Widescreen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5</vt:i4>
  </property>
</Properties>
</file>