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800" cy="36036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4720680" y="704520"/>
            <a:ext cx="274176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Amin Nadimy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16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6400" cy="127440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4530240" y="6063840"/>
            <a:ext cx="27417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Q1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60000" y="1401120"/>
            <a:ext cx="5039640" cy="5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- 1D-DG Petrov-Galerkin FEM: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2 documents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22560" y="1800000"/>
            <a:ext cx="126108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Report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5760000" y="1800000"/>
            <a:ext cx="126108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66b3"/>
                </a:solidFill>
                <a:latin typeface="Arial"/>
                <a:ea typeface="Calibri"/>
              </a:rPr>
              <a:t>1- Theory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7344000" y="1728000"/>
            <a:ext cx="4018320" cy="4391640"/>
          </a:xfrm>
          <a:prstGeom prst="rect">
            <a:avLst/>
          </a:prstGeom>
          <a:ln>
            <a:noFill/>
          </a:ln>
        </p:spPr>
      </p:pic>
      <p:sp>
        <p:nvSpPr>
          <p:cNvPr id="122" name="CustomShape 6"/>
          <p:cNvSpPr/>
          <p:nvPr/>
        </p:nvSpPr>
        <p:spPr>
          <a:xfrm flipH="1">
            <a:off x="5900040" y="2491920"/>
            <a:ext cx="9720" cy="289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0080">
            <a:solidFill>
              <a:srgbClr val="0066b3"/>
            </a:solidFill>
            <a:custDash>
              <a:ds d="800000" sp="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3" name="Group 7"/>
          <p:cNvGrpSpPr/>
          <p:nvPr/>
        </p:nvGrpSpPr>
        <p:grpSpPr>
          <a:xfrm>
            <a:off x="1440000" y="1872000"/>
            <a:ext cx="3959640" cy="4031280"/>
            <a:chOff x="1440000" y="1872000"/>
            <a:chExt cx="3959640" cy="4031280"/>
          </a:xfrm>
        </p:grpSpPr>
        <p:pic>
          <p:nvPicPr>
            <p:cNvPr id="124" name="" descr=""/>
            <p:cNvPicPr/>
            <p:nvPr/>
          </p:nvPicPr>
          <p:blipFill>
            <a:blip r:embed="rId4"/>
            <a:srcRect l="0" t="0" r="0" b="13571"/>
            <a:stretch/>
          </p:blipFill>
          <p:spPr>
            <a:xfrm>
              <a:off x="1440000" y="1872000"/>
              <a:ext cx="3959640" cy="40312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" descr=""/>
            <p:cNvPicPr/>
            <p:nvPr/>
          </p:nvPicPr>
          <p:blipFill>
            <a:blip r:embed="rId5"/>
            <a:stretch/>
          </p:blipFill>
          <p:spPr>
            <a:xfrm>
              <a:off x="2880000" y="5400000"/>
              <a:ext cx="1367640" cy="37836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164240" y="591840"/>
            <a:ext cx="4523400" cy="5471640"/>
          </a:xfrm>
          <a:prstGeom prst="rect">
            <a:avLst/>
          </a:prstGeom>
          <a:ln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60800" cy="360360"/>
          </a:xfrm>
          <a:prstGeom prst="rect">
            <a:avLst/>
          </a:prstGeom>
          <a:ln>
            <a:noFill/>
          </a:ln>
        </p:spPr>
      </p:pic>
      <p:pic>
        <p:nvPicPr>
          <p:cNvPr id="128" name="Picture 6" descr=""/>
          <p:cNvPicPr/>
          <p:nvPr/>
        </p:nvPicPr>
        <p:blipFill>
          <a:blip r:embed="rId3"/>
          <a:stretch/>
        </p:blipFill>
        <p:spPr>
          <a:xfrm>
            <a:off x="10336680" y="334800"/>
            <a:ext cx="986400" cy="127440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934240" y="6192000"/>
            <a:ext cx="252540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Q1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4"/>
          <a:stretch/>
        </p:blipFill>
        <p:spPr>
          <a:xfrm>
            <a:off x="6966720" y="1633680"/>
            <a:ext cx="3869640" cy="290196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6427440" y="4549320"/>
            <a:ext cx="49482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Illustration of the standard DG against DPG results for the same number of elements.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717560" y="6133320"/>
            <a:ext cx="34171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Flowchart for the DG Petrov-Galerkin diffusion method.</a:t>
            </a: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800" cy="36036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648000" y="1044000"/>
            <a:ext cx="119700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FDM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35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6400" cy="127440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9000000" y="6063840"/>
            <a:ext cx="27417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Q1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2448000" y="890280"/>
            <a:ext cx="4175640" cy="188136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>
            <a:off x="648000" y="2952000"/>
            <a:ext cx="12956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- 2D FDM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731160" y="3420000"/>
            <a:ext cx="3129120" cy="23864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5112000" y="3420000"/>
            <a:ext cx="1980360" cy="19436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6"/>
          <a:stretch/>
        </p:blipFill>
        <p:spPr>
          <a:xfrm>
            <a:off x="8672760" y="3420000"/>
            <a:ext cx="2415240" cy="122364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897480" y="5832000"/>
            <a:ext cx="279648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2D domain with local &amp; global node numbering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4644000" y="5580000"/>
            <a:ext cx="359964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Volume integral using 3 points Gaussian quadrature method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8640000" y="4881960"/>
            <a:ext cx="248112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Surface integral using 2 points Gaussian quadrature method</a:t>
            </a: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800" cy="360360"/>
          </a:xfrm>
          <a:prstGeom prst="rect">
            <a:avLst/>
          </a:prstGeom>
          <a:ln>
            <a:noFill/>
          </a:ln>
        </p:spPr>
      </p:pic>
      <p:pic>
        <p:nvPicPr>
          <p:cNvPr id="146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6400" cy="1274400"/>
          </a:xfrm>
          <a:prstGeom prst="rect">
            <a:avLst/>
          </a:prstGeom>
          <a:ln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4530240" y="6063840"/>
            <a:ext cx="27417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Q1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792000" y="1440000"/>
            <a:ext cx="59036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Fortran Training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IC-FERST Workshop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94920" y="1882800"/>
            <a:ext cx="11467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latin typeface="Arial"/>
              </a:rPr>
              <a:t>Training sessions: multi-phase time-loop in the IC-FERST, identified the key subroutines corresponding to momentum, magma, porous media equations and their variables.</a:t>
            </a:r>
            <a:endParaRPr b="0" lang="en-GB" sz="1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latin typeface="Arial"/>
              </a:rPr>
              <a:t>Training for connecting &amp; working with workstations, downloading and compiling IC-FERST code.</a:t>
            </a:r>
            <a:endParaRPr b="0" lang="en-GB" sz="1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latin typeface="Arial"/>
              </a:rPr>
              <a:t>ran 2D test files e.g. flow pass in a cylinder &amp; collapsing water column. changed the flow velocity, the shapes and the positions of the problem.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3"/>
          <a:srcRect l="8237" t="28150" r="0" b="0"/>
          <a:stretch/>
        </p:blipFill>
        <p:spPr>
          <a:xfrm>
            <a:off x="576000" y="3324600"/>
            <a:ext cx="4895640" cy="151164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rcRect l="7606" t="29279" r="0" b="0"/>
          <a:stretch/>
        </p:blipFill>
        <p:spPr>
          <a:xfrm>
            <a:off x="6408000" y="3340800"/>
            <a:ext cx="4899600" cy="147924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1737720" y="5040000"/>
            <a:ext cx="257220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Flow pass a cylinder with a 2D fixed mesh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7451280" y="5040360"/>
            <a:ext cx="2813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Flow pass a cylinder with a 2D adaptive mesh</a:t>
            </a: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800" cy="360360"/>
          </a:xfrm>
          <a:prstGeom prst="rect">
            <a:avLst/>
          </a:prstGeom>
          <a:ln>
            <a:noFill/>
          </a:ln>
        </p:spPr>
      </p:pic>
      <p:pic>
        <p:nvPicPr>
          <p:cNvPr id="155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6400" cy="127440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4530240" y="6063840"/>
            <a:ext cx="27417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Q1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92000" y="1440000"/>
            <a:ext cx="59036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Fortran Training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- IC-FERST training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94920" y="1882800"/>
            <a:ext cx="11467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latin typeface="Arial"/>
              </a:rPr>
              <a:t>Training sessions: multi-phase time-loop in the IC-FERST, identified the key subroutines corresponding to momentum, magma, porous media equations and their variables.</a:t>
            </a:r>
            <a:endParaRPr b="0" lang="en-GB" sz="1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latin typeface="Arial"/>
              </a:rPr>
              <a:t>Training for connecting &amp; working with workstations, downloading and compiling IC-FERST code.</a:t>
            </a:r>
            <a:endParaRPr b="0" lang="en-GB" sz="1200" spc="-1" strike="noStrike">
              <a:latin typeface="Arial"/>
            </a:endParaRPr>
          </a:p>
          <a:p>
            <a:pPr marL="216000" indent="-215640">
              <a:lnSpc>
                <a:spcPct val="115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latin typeface="Arial"/>
              </a:rPr>
              <a:t>ran 2D test files e.g. flow pass in a cylinder &amp; collapsing water column. changed the flow velocity, the shapes and the positions of the problem.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3"/>
          <a:srcRect l="28664" t="0" r="28215" b="0"/>
          <a:stretch/>
        </p:blipFill>
        <p:spPr>
          <a:xfrm>
            <a:off x="2756160" y="3149640"/>
            <a:ext cx="2283480" cy="20876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4"/>
          <a:srcRect l="28664" t="0" r="28215" b="0"/>
          <a:stretch/>
        </p:blipFill>
        <p:spPr>
          <a:xfrm>
            <a:off x="432000" y="3149640"/>
            <a:ext cx="2303640" cy="21060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5"/>
          <a:srcRect l="28536" t="0" r="28346" b="0"/>
          <a:stretch/>
        </p:blipFill>
        <p:spPr>
          <a:xfrm>
            <a:off x="5724000" y="3168000"/>
            <a:ext cx="2949480" cy="208044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6"/>
          <a:srcRect l="28070" t="0" r="28220" b="0"/>
          <a:stretch/>
        </p:blipFill>
        <p:spPr>
          <a:xfrm>
            <a:off x="8709840" y="3175200"/>
            <a:ext cx="2989800" cy="208044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972000" y="5370840"/>
            <a:ext cx="34171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Collapsing water column under gravity with a fixed mesh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878520" y="5370840"/>
            <a:ext cx="370512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Collapsing water column under gravity with an adaptive mesh</a:t>
            </a: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800" cy="360360"/>
          </a:xfrm>
          <a:prstGeom prst="rect">
            <a:avLst/>
          </a:prstGeom>
          <a:ln>
            <a:noFill/>
          </a:ln>
        </p:spPr>
      </p:pic>
      <p:pic>
        <p:nvPicPr>
          <p:cNvPr id="166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6400" cy="127440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4530240" y="6063840"/>
            <a:ext cx="27417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Q1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48000" y="1440000"/>
            <a:ext cx="380808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latin typeface="Arial"/>
              </a:rPr>
              <a:t>ran a 3D test files for flow pass in a cylinder case . 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1440000" y="2016000"/>
            <a:ext cx="9071640" cy="3578760"/>
          </a:xfrm>
          <a:prstGeom prst="rect">
            <a:avLst/>
          </a:prstGeom>
          <a:ln>
            <a:noFill/>
          </a:ln>
        </p:spPr>
      </p:pic>
      <p:sp>
        <p:nvSpPr>
          <p:cNvPr id="170" name="CustomShape 3"/>
          <p:cNvSpPr/>
          <p:nvPr/>
        </p:nvSpPr>
        <p:spPr>
          <a:xfrm>
            <a:off x="4604400" y="5688000"/>
            <a:ext cx="274284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00" spc="-1" strike="noStrike">
                <a:latin typeface="Arial"/>
              </a:rPr>
              <a:t>Flow pass a cylinder with a 3D adaptive mesh</a:t>
            </a:r>
            <a:endParaRPr b="0" lang="en-GB" sz="1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105040" y="1711440"/>
            <a:ext cx="3281040" cy="33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Near-future work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Will be working with Dr. Obeysekara on the flow in a tank problem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2D 1st order square wave DG-FEM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semi-structured 2D DG-FEM. 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Will be work with Prof. Pain and others on the Fortan code for semi-structured and with space-time  within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ICFERST/FLUIDITY.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172" name="Picture 6" descr=""/>
          <p:cNvPicPr/>
          <p:nvPr/>
        </p:nvPicPr>
        <p:blipFill>
          <a:blip r:embed="rId1"/>
          <a:stretch/>
        </p:blipFill>
        <p:spPr>
          <a:xfrm>
            <a:off x="388440" y="333720"/>
            <a:ext cx="1360800" cy="360360"/>
          </a:xfrm>
          <a:prstGeom prst="rect">
            <a:avLst/>
          </a:prstGeom>
          <a:ln>
            <a:noFill/>
          </a:ln>
        </p:spPr>
      </p:pic>
      <p:pic>
        <p:nvPicPr>
          <p:cNvPr id="173" name="Picture 6" descr=""/>
          <p:cNvPicPr/>
          <p:nvPr/>
        </p:nvPicPr>
        <p:blipFill>
          <a:blip r:embed="rId2"/>
          <a:stretch/>
        </p:blipFill>
        <p:spPr>
          <a:xfrm>
            <a:off x="10336680" y="334800"/>
            <a:ext cx="986400" cy="127440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638280" y="1711440"/>
            <a:ext cx="334908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Regular weekly meetings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AMCG catch-up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Porous media/Inertia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BP catch-up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530240" y="6063840"/>
            <a:ext cx="27417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Q1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140000" y="1711440"/>
            <a:ext cx="3349080" cy="283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Theory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Delaunay and barycenter triangulation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Voronoi diagram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Structured mesh generation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Unstructured mesh generation </a:t>
            </a:r>
            <a:endParaRPr b="0" lang="en-GB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Calibri"/>
              </a:rPr>
              <a:t>Semi-structured mesh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5384160"/>
            <a:ext cx="3621960" cy="8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Supervisors: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Professor C. C. Pain, Dr P. Salinas, Dr A. I. Obeysekara and Dr A. Nicolle (BP)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78" name="Picture 6" descr=""/>
          <p:cNvPicPr/>
          <p:nvPr/>
        </p:nvPicPr>
        <p:blipFill>
          <a:blip r:embed="rId1"/>
          <a:stretch/>
        </p:blipFill>
        <p:spPr>
          <a:xfrm>
            <a:off x="10336680" y="334800"/>
            <a:ext cx="986400" cy="1274400"/>
          </a:xfrm>
          <a:prstGeom prst="rect">
            <a:avLst/>
          </a:prstGeom>
          <a:ln>
            <a:noFill/>
          </a:ln>
        </p:spPr>
      </p:pic>
      <p:pic>
        <p:nvPicPr>
          <p:cNvPr id="179" name="Picture 6" descr=""/>
          <p:cNvPicPr/>
          <p:nvPr/>
        </p:nvPicPr>
        <p:blipFill>
          <a:blip r:embed="rId2"/>
          <a:stretch/>
        </p:blipFill>
        <p:spPr>
          <a:xfrm>
            <a:off x="388440" y="333720"/>
            <a:ext cx="1360800" cy="36036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875880" y="827640"/>
            <a:ext cx="923328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Calibri"/>
              </a:rPr>
              <a:t>PhD project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Calibri"/>
              </a:rPr>
              <a:t>Dynamic semi-structured meshes for fast numerical simulation of Multi-Phase Modelling in the energy industry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3"/>
          <a:stretch/>
        </p:blipFill>
        <p:spPr>
          <a:xfrm>
            <a:off x="10338840" y="5466960"/>
            <a:ext cx="1415880" cy="6015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7772400" y="5168160"/>
            <a:ext cx="2523240" cy="10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Applied Modelling and Computational Group, Department of Earth Science and Engineering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83" name="Picture 8" descr=""/>
          <p:cNvPicPr/>
          <p:nvPr/>
        </p:nvPicPr>
        <p:blipFill>
          <a:blip r:embed="rId4"/>
          <a:stretch/>
        </p:blipFill>
        <p:spPr>
          <a:xfrm>
            <a:off x="6349320" y="2212200"/>
            <a:ext cx="3985920" cy="242244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1509120" y="4844160"/>
            <a:ext cx="270108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1. Semi-structured mesh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6264000" y="4632840"/>
            <a:ext cx="367164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Figure 2. Creation and dispersion of a droplet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4530240" y="6063840"/>
            <a:ext cx="27417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ICL-</a:t>
            </a:r>
            <a:r>
              <a:rPr b="1" lang="en-GB" sz="1400" spc="-1" strike="noStrike">
                <a:solidFill>
                  <a:srgbClr val="0070c0"/>
                </a:solidFill>
                <a:latin typeface="Arial"/>
                <a:ea typeface="Calibri"/>
              </a:rPr>
              <a:t>ICAM</a:t>
            </a:r>
            <a:r>
              <a:rPr b="1" lang="en-GB" sz="1400" spc="-1" strike="noStrike">
                <a:solidFill>
                  <a:srgbClr val="002060"/>
                </a:solidFill>
                <a:latin typeface="Arial"/>
                <a:ea typeface="Calibri"/>
              </a:rPr>
              <a:t>-BP Q1 Meeting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24</a:t>
            </a:r>
            <a:r>
              <a:rPr b="0" lang="en-GB" sz="1400" spc="-1" strike="noStrike" baseline="30000">
                <a:solidFill>
                  <a:srgbClr val="000000"/>
                </a:solidFill>
                <a:latin typeface="Arial"/>
                <a:ea typeface="Calibri"/>
              </a:rPr>
              <a:t>th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Calibri"/>
              </a:rPr>
              <a:t> March 2021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5">
            <a:lum contrast="10000"/>
          </a:blip>
          <a:stretch/>
        </p:blipFill>
        <p:spPr>
          <a:xfrm>
            <a:off x="1635840" y="2088000"/>
            <a:ext cx="2447640" cy="273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2020-11-08T23:35:31Z</dcterms:created>
  <dc:creator/>
  <dc:description/>
  <dc:language>en-GB</dc:language>
  <cp:lastModifiedBy/>
  <dcterms:modified xsi:type="dcterms:W3CDTF">2021-03-23T22:46:04Z</dcterms:modified>
  <cp:revision>555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