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3" r:id="rId1"/>
  </p:sldMasterIdLst>
  <p:notesMasterIdLst>
    <p:notesMasterId r:id="rId23"/>
  </p:notesMasterIdLst>
  <p:handoutMasterIdLst>
    <p:handoutMasterId r:id="rId24"/>
  </p:handoutMasterIdLst>
  <p:sldIdLst>
    <p:sldId id="296" r:id="rId2"/>
    <p:sldId id="299" r:id="rId3"/>
    <p:sldId id="304" r:id="rId4"/>
    <p:sldId id="302" r:id="rId5"/>
    <p:sldId id="311" r:id="rId6"/>
    <p:sldId id="305" r:id="rId7"/>
    <p:sldId id="306" r:id="rId8"/>
    <p:sldId id="309" r:id="rId9"/>
    <p:sldId id="313" r:id="rId10"/>
    <p:sldId id="308" r:id="rId11"/>
    <p:sldId id="312" r:id="rId12"/>
    <p:sldId id="310" r:id="rId13"/>
    <p:sldId id="314" r:id="rId14"/>
    <p:sldId id="316" r:id="rId15"/>
    <p:sldId id="317" r:id="rId16"/>
    <p:sldId id="320" r:id="rId17"/>
    <p:sldId id="319" r:id="rId18"/>
    <p:sldId id="315" r:id="rId19"/>
    <p:sldId id="318" r:id="rId20"/>
    <p:sldId id="291" r:id="rId21"/>
    <p:sldId id="29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E9F0"/>
    <a:srgbClr val="3D8DB7"/>
    <a:srgbClr val="2A6FA5"/>
    <a:srgbClr val="6AE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49" autoAdjust="0"/>
    <p:restoredTop sz="94660"/>
  </p:normalViewPr>
  <p:slideViewPr>
    <p:cSldViewPr snapToGrid="0">
      <p:cViewPr>
        <p:scale>
          <a:sx n="82" d="100"/>
          <a:sy n="82" d="100"/>
        </p:scale>
        <p:origin x="42" y="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jvbfxdtyugio.,l[,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5C5B7-6AB4-49B1-8A44-278598D431D0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2ADCE-995D-4476-BC84-2DFD9060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3558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jvbfxdtyugio.,l[,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F1957-B2F3-4430-850C-DC55F6AEE9C6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2EA28-6E5B-49E3-A106-F4B8EED4D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186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CF7F-06F8-4173-80DC-D1C3A79E4887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3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0AAB-64F3-4C55-9314-FA56E4BA4557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9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698C-99DB-44A5-9683-FFCC74240DE6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9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236E-4109-4582-BED2-EA6615CF93FE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3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DD80-3187-4BB0-A24F-6D4D6CD8829B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28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84DA-CE8E-455C-935C-20D5ACE00D58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3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6D3C-52A9-468F-9DFE-D4A1FD733FE8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85B4-267F-4DE2-995B-00A55406BBE6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38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0C36B-E1A0-4A43-AF31-3073470FD73C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528B26-1C8F-4C9E-ADD3-A38031FE8317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59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EEBF-F793-41F7-839A-2A5AFF963273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038772-97E4-461D-8EB4-2DFC582166A1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20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2" y="689226"/>
            <a:ext cx="8791575" cy="1156991"/>
          </a:xfrm>
          <a:effectLst>
            <a:outerShdw blurRad="50800" dist="38100" dir="2700000" algn="tl" rotWithShape="0">
              <a:prstClr val="black">
                <a:alpha val="45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GB" sz="2800" dirty="0" smtClean="0">
                <a:cs typeface="Arabic Style" panose="00000400000000000000" pitchFamily="2" charset="-78"/>
              </a:rPr>
              <a:t/>
            </a:r>
            <a:br>
              <a:rPr lang="en-GB" sz="2800" dirty="0" smtClean="0">
                <a:cs typeface="Arabic Style" panose="00000400000000000000" pitchFamily="2" charset="-78"/>
              </a:rPr>
            </a:br>
            <a:r>
              <a:rPr lang="en-GB" sz="2800" dirty="0">
                <a:cs typeface="Arabic Style" panose="00000400000000000000" pitchFamily="2" charset="-78"/>
              </a:rPr>
              <a:t/>
            </a:r>
            <a:br>
              <a:rPr lang="en-GB" sz="2800" dirty="0">
                <a:cs typeface="Arabic Style" panose="00000400000000000000" pitchFamily="2" charset="-78"/>
              </a:rPr>
            </a:br>
            <a:r>
              <a:rPr lang="en-GB" sz="2800" dirty="0" smtClean="0">
                <a:cs typeface="Arabic Style" panose="00000400000000000000" pitchFamily="2" charset="-78"/>
              </a:rPr>
              <a:t/>
            </a:r>
            <a:br>
              <a:rPr lang="en-GB" sz="2800" dirty="0" smtClean="0">
                <a:cs typeface="Arabic Style" panose="00000400000000000000" pitchFamily="2" charset="-78"/>
              </a:rPr>
            </a:br>
            <a:r>
              <a:rPr lang="en-GB" sz="9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abic Style" panose="00000400000000000000" pitchFamily="2" charset="-78"/>
              </a:rPr>
              <a:t>Ball Bot</a:t>
            </a:r>
            <a:endParaRPr lang="en-US" sz="9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abic Style" panose="00000400000000000000" pitchFamily="2" charset="-7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282452" y="5901027"/>
            <a:ext cx="771089" cy="365125"/>
          </a:xfrm>
        </p:spPr>
        <p:txBody>
          <a:bodyPr>
            <a:normAutofit/>
          </a:bodyPr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26903" y="2629989"/>
            <a:ext cx="70906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effectLst>
                  <a:outerShdw blurRad="50800" dist="38100" dir="2700000" algn="tl" rotWithShape="0">
                    <a:prstClr val="black">
                      <a:alpha val="55000"/>
                    </a:prstClr>
                  </a:outerShdw>
                </a:effectLst>
                <a:cs typeface="B Kamran" panose="00000400000000000000" pitchFamily="2" charset="-78"/>
              </a:rPr>
              <a:t>M.TayebZadeh</a:t>
            </a:r>
          </a:p>
          <a:p>
            <a:pPr algn="ctr"/>
            <a:r>
              <a:rPr lang="en-GB" sz="2800" dirty="0" err="1">
                <a:effectLst>
                  <a:outerShdw blurRad="50800" dist="38100" dir="2700000" algn="tl" rotWithShape="0">
                    <a:prstClr val="black">
                      <a:alpha val="55000"/>
                    </a:prstClr>
                  </a:outerShdw>
                </a:effectLst>
                <a:cs typeface="B Kamran" panose="00000400000000000000" pitchFamily="2" charset="-78"/>
              </a:rPr>
              <a:t>A</a:t>
            </a:r>
            <a:r>
              <a:rPr lang="en-GB" sz="2800" dirty="0" err="1" smtClean="0">
                <a:effectLst>
                  <a:outerShdw blurRad="50800" dist="38100" dir="2700000" algn="tl" rotWithShape="0">
                    <a:prstClr val="black">
                      <a:alpha val="55000"/>
                    </a:prstClr>
                  </a:outerShdw>
                </a:effectLst>
                <a:cs typeface="B Kamran" panose="00000400000000000000" pitchFamily="2" charset="-78"/>
              </a:rPr>
              <a:t>.Razaghi</a:t>
            </a:r>
            <a:endParaRPr lang="en-GB" sz="2800" dirty="0" smtClean="0">
              <a:effectLst>
                <a:outerShdw blurRad="50800" dist="38100" dir="2700000" algn="tl" rotWithShape="0">
                  <a:prstClr val="black">
                    <a:alpha val="55000"/>
                  </a:prstClr>
                </a:outerShdw>
              </a:effectLst>
              <a:cs typeface="B Kamran" panose="00000400000000000000" pitchFamily="2" charset="-78"/>
            </a:endParaRPr>
          </a:p>
          <a:p>
            <a:pPr algn="ctr"/>
            <a:r>
              <a:rPr lang="en-GB" sz="2800" dirty="0" smtClean="0">
                <a:effectLst>
                  <a:outerShdw blurRad="50800" dist="38100" dir="2700000" algn="tl" rotWithShape="0">
                    <a:prstClr val="black">
                      <a:alpha val="55000"/>
                    </a:prstClr>
                  </a:outerShdw>
                </a:effectLst>
                <a:cs typeface="B Kamran" panose="00000400000000000000" pitchFamily="2" charset="-78"/>
              </a:rPr>
              <a:t>M.Farahat</a:t>
            </a:r>
          </a:p>
          <a:p>
            <a:pPr algn="ctr"/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Kamran" panose="00000400000000000000" pitchFamily="2" charset="-78"/>
              </a:rPr>
              <a:t>H.Roodabeh</a:t>
            </a:r>
          </a:p>
        </p:txBody>
      </p:sp>
    </p:spTree>
    <p:extLst>
      <p:ext uri="{BB962C8B-B14F-4D97-AF65-F5344CB8AC3E}">
        <p14:creationId xmlns:p14="http://schemas.microsoft.com/office/powerpoint/2010/main" val="242210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 region of attraction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 smtClean="0"/>
              <a:t>A-2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10</a:t>
            </a:fld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1698" y="1325589"/>
            <a:ext cx="6492240" cy="5257800"/>
          </a:xfrm>
        </p:spPr>
        <p:txBody>
          <a:bodyPr/>
          <a:lstStyle/>
          <a:p>
            <a:r>
              <a:rPr lang="en-US" dirty="0" smtClean="0"/>
              <a:t>According to the last slides </a:t>
            </a:r>
          </a:p>
          <a:p>
            <a:r>
              <a:rPr lang="en-US" dirty="0" smtClean="0"/>
              <a:t>We have infinite answer in linear model with any initial values </a:t>
            </a:r>
          </a:p>
          <a:p>
            <a:r>
              <a:rPr lang="en-US" dirty="0" smtClean="0"/>
              <a:t>But we have some limitation in non-linear and never have infinite answer </a:t>
            </a:r>
          </a:p>
          <a:p>
            <a:r>
              <a:rPr lang="en-US" dirty="0" err="1" smtClean="0"/>
              <a:t>Overally</a:t>
            </a:r>
            <a:r>
              <a:rPr lang="en-US" dirty="0" smtClean="0"/>
              <a:t> because we have unstable system , region of attraction is an empty space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6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Controballity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observability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683" y="594359"/>
            <a:ext cx="6010726" cy="52578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 smtClean="0"/>
              <a:t>A-3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11</a:t>
            </a:fld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05717" y="3436280"/>
            <a:ext cx="3092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Our realization is minimal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 we don’t need </a:t>
            </a:r>
            <a:r>
              <a:rPr lang="en-US" dirty="0" err="1" smtClean="0">
                <a:solidFill>
                  <a:schemeClr val="bg1"/>
                </a:solidFill>
              </a:rPr>
              <a:t>colman</a:t>
            </a:r>
            <a:r>
              <a:rPr lang="en-US" dirty="0" smtClean="0">
                <a:solidFill>
                  <a:schemeClr val="bg1"/>
                </a:solidFill>
              </a:rPr>
              <a:t> decomposition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So we can control and observe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All the poles even unstable poles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63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71608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Second part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State </a:t>
            </a:r>
            <a:r>
              <a:rPr lang="en-US" sz="3200" dirty="0" smtClean="0"/>
              <a:t>Feedback </a:t>
            </a:r>
          </a:p>
          <a:p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 smtClean="0"/>
              <a:t>A-3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12</a:t>
            </a:fld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996" y="1200954"/>
            <a:ext cx="6843763" cy="36290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525" y="4830006"/>
            <a:ext cx="3243286" cy="10858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45" y="3391069"/>
            <a:ext cx="5738701" cy="283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5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71608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Second part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State </a:t>
            </a:r>
            <a:r>
              <a:rPr lang="en-US" sz="3200" dirty="0" smtClean="0"/>
              <a:t>Feedback with static gain </a:t>
            </a:r>
          </a:p>
          <a:p>
            <a:r>
              <a:rPr lang="en-US" sz="3200" dirty="0" smtClean="0"/>
              <a:t>Because our reference input is zero </a:t>
            </a:r>
          </a:p>
          <a:p>
            <a:r>
              <a:rPr lang="en-US" sz="3200" dirty="0" smtClean="0"/>
              <a:t>, it’s multiplication with any gain will be zero  .</a:t>
            </a:r>
          </a:p>
          <a:p>
            <a:endParaRPr lang="en-US" sz="3200" dirty="0"/>
          </a:p>
          <a:p>
            <a:r>
              <a:rPr lang="en-US" sz="3200" dirty="0" smtClean="0"/>
              <a:t>Our plant input is voltage</a:t>
            </a:r>
          </a:p>
          <a:p>
            <a:r>
              <a:rPr lang="en-US" sz="3200" dirty="0" smtClean="0"/>
              <a:t>Output </a:t>
            </a:r>
            <a:r>
              <a:rPr lang="en-US" sz="3200" dirty="0" smtClean="0"/>
              <a:t>are angles and speeds we defined 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 smtClean="0"/>
              <a:t>A-3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13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9151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71608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Second part </a:t>
            </a:r>
            <a:endParaRPr lang="en-US" sz="4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 smtClean="0"/>
              <a:t>A-3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14</a:t>
            </a:fld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443868" y="331980"/>
            <a:ext cx="684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State feedback with integrator and dynamically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748" y="5134858"/>
            <a:ext cx="3586189" cy="909644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55" y="1058962"/>
            <a:ext cx="6492875" cy="3565456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26" y="4331319"/>
            <a:ext cx="5023668" cy="242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8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71608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Second part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Complete Observer  - linear model </a:t>
            </a:r>
          </a:p>
          <a:p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 smtClean="0"/>
              <a:t>A-3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15</a:t>
            </a:fld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943" y="1423953"/>
            <a:ext cx="48387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6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71608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Second part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Complete Observer  - linear model </a:t>
            </a:r>
          </a:p>
          <a:p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 smtClean="0"/>
              <a:t>A-3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16</a:t>
            </a:fld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274" y="1439883"/>
            <a:ext cx="6453217" cy="31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71608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Second part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Reduced  Observer  - linear model </a:t>
            </a:r>
          </a:p>
          <a:p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 smtClean="0"/>
              <a:t>A-3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17</a:t>
            </a:fld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692" y="1509677"/>
            <a:ext cx="49815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716087"/>
          </a:xfrm>
        </p:spPr>
        <p:txBody>
          <a:bodyPr>
            <a:normAutofit/>
          </a:bodyPr>
          <a:lstStyle/>
          <a:p>
            <a:r>
              <a:rPr lang="en-US" sz="4000" dirty="0"/>
              <a:t>T</a:t>
            </a:r>
            <a:r>
              <a:rPr lang="en-US" sz="4000" dirty="0" smtClean="0"/>
              <a:t>hird part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Equilibrium points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err="1" smtClean="0"/>
              <a:t>Lyaponov</a:t>
            </a:r>
            <a:endParaRPr lang="en-US" sz="3200" dirty="0" smtClean="0"/>
          </a:p>
          <a:p>
            <a:r>
              <a:rPr lang="en-US" sz="3200" dirty="0" smtClean="0"/>
              <a:t> </a:t>
            </a:r>
          </a:p>
          <a:p>
            <a:r>
              <a:rPr lang="en-US" sz="3200" dirty="0" smtClean="0"/>
              <a:t> </a:t>
            </a:r>
          </a:p>
          <a:p>
            <a:r>
              <a:rPr lang="en-US" sz="3200" dirty="0" smtClean="0"/>
              <a:t>(first method of </a:t>
            </a:r>
            <a:r>
              <a:rPr lang="en-US" sz="3200" dirty="0" err="1" smtClean="0"/>
              <a:t>lyaponov</a:t>
            </a:r>
            <a:r>
              <a:rPr lang="en-US" sz="3200" dirty="0" smtClean="0"/>
              <a:t> was done at last slides . )</a:t>
            </a:r>
          </a:p>
          <a:p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 smtClean="0"/>
              <a:t>A-3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18</a:t>
            </a:fld>
            <a:endParaRPr lang="en-US" sz="1400" dirty="0"/>
          </a:p>
        </p:txBody>
      </p:sp>
      <p:pic>
        <p:nvPicPr>
          <p:cNvPr id="7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11" y="1310446"/>
            <a:ext cx="5245818" cy="794757"/>
          </a:xfrm>
          <a:prstGeom prst="rect">
            <a:avLst/>
          </a:prstGeom>
        </p:spPr>
      </p:pic>
      <p:pic>
        <p:nvPicPr>
          <p:cNvPr id="8" name="officeArt object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03631" y="3214468"/>
            <a:ext cx="4119824" cy="62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4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716087"/>
          </a:xfrm>
        </p:spPr>
        <p:txBody>
          <a:bodyPr>
            <a:normAutofit/>
          </a:bodyPr>
          <a:lstStyle/>
          <a:p>
            <a:r>
              <a:rPr lang="en-US" sz="4000" dirty="0"/>
              <a:t>T</a:t>
            </a:r>
            <a:r>
              <a:rPr lang="en-US" sz="4000" dirty="0" smtClean="0"/>
              <a:t>hird part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 </a:t>
            </a:r>
          </a:p>
          <a:p>
            <a:r>
              <a:rPr lang="en-US" sz="3200" dirty="0" smtClean="0"/>
              <a:t> </a:t>
            </a:r>
          </a:p>
          <a:p>
            <a:endParaRPr lang="en-US" sz="3200" dirty="0" smtClean="0"/>
          </a:p>
          <a:p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 smtClean="0"/>
              <a:t>A-3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19</a:t>
            </a:fld>
            <a:endParaRPr lang="en-US" sz="1400" dirty="0"/>
          </a:p>
        </p:txBody>
      </p:sp>
      <p:pic>
        <p:nvPicPr>
          <p:cNvPr id="9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12475"/>
            <a:ext cx="6492875" cy="35654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3190" y="1898690"/>
            <a:ext cx="24519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To omit the error at state variables , we add one extra variable something like state feedback with integrator in a dynamic manner . 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LQR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294" y="3977931"/>
            <a:ext cx="2348851" cy="216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1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Piece of the Thesis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071" y="731838"/>
            <a:ext cx="4237933" cy="52578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058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1413" y="0"/>
            <a:ext cx="9905998" cy="1471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002060"/>
                </a:solidFill>
                <a:cs typeface="B Kamran" panose="00000400000000000000" pitchFamily="2" charset="-78"/>
              </a:rPr>
              <a:t>REFERENCES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3" y="735874"/>
            <a:ext cx="9957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effectLst>
                <a:outerShdw blurRad="50800" dist="38100" dir="2700000" algn="tl" rotWithShape="0">
                  <a:prstClr val="black">
                    <a:alpha val="58000"/>
                  </a:prstClr>
                </a:outerShdw>
              </a:effectLst>
              <a:cs typeface="B Kamran" panose="00000400000000000000" pitchFamily="2" charset="-78"/>
            </a:endParaRPr>
          </a:p>
          <a:p>
            <a:endParaRPr lang="en-US" sz="2000" dirty="0">
              <a:effectLst>
                <a:outerShdw blurRad="50800" dist="38100" dir="2700000" algn="tl" rotWithShape="0">
                  <a:prstClr val="black">
                    <a:alpha val="58000"/>
                  </a:prstClr>
                </a:outerShdw>
              </a:effectLst>
              <a:cs typeface="B Kamran" panose="00000400000000000000" pitchFamily="2" charset="-78"/>
            </a:endParaRPr>
          </a:p>
          <a:p>
            <a:endParaRPr lang="fa-IR" sz="2000" dirty="0" smtClean="0">
              <a:effectLst>
                <a:outerShdw blurRad="50800" dist="38100" dir="2700000" algn="tl" rotWithShape="0">
                  <a:prstClr val="black">
                    <a:alpha val="58000"/>
                  </a:prstClr>
                </a:outerShdw>
              </a:effectLst>
              <a:cs typeface="B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615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06442" y="976994"/>
            <a:ext cx="72750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 smtClean="0">
                <a:effectLst>
                  <a:outerShdw blurRad="50800" dist="38100" dir="2700000" algn="tl" rotWithShape="0">
                    <a:prstClr val="black">
                      <a:alpha val="52000"/>
                    </a:prstClr>
                  </a:outerShdw>
                </a:effectLst>
                <a:cs typeface="B Kamran" panose="00000400000000000000" pitchFamily="2" charset="-78"/>
              </a:rPr>
              <a:t>Thanks for your attention,  </a:t>
            </a:r>
          </a:p>
          <a:p>
            <a:pPr algn="ctr"/>
            <a:endParaRPr lang="en-GB" sz="7200" b="1" dirty="0" smtClean="0">
              <a:effectLst>
                <a:outerShdw blurRad="50800" dist="38100" dir="2700000" algn="tl" rotWithShape="0">
                  <a:prstClr val="black">
                    <a:alpha val="52000"/>
                  </a:prstClr>
                </a:outerShdw>
              </a:effectLst>
              <a:cs typeface="B Kamran" panose="00000400000000000000" pitchFamily="2" charset="-78"/>
            </a:endParaRPr>
          </a:p>
          <a:p>
            <a:pPr algn="ctr"/>
            <a:r>
              <a:rPr lang="en-GB" sz="7200" b="1" dirty="0" smtClean="0">
                <a:effectLst>
                  <a:outerShdw blurRad="50800" dist="38100" dir="2700000" algn="tl" rotWithShape="0">
                    <a:prstClr val="black">
                      <a:alpha val="52000"/>
                    </a:prstClr>
                  </a:outerShdw>
                </a:effectLst>
                <a:cs typeface="B Kamran" panose="00000400000000000000" pitchFamily="2" charset="-78"/>
              </a:rPr>
              <a:t>Any questions?</a:t>
            </a:r>
            <a:endParaRPr lang="en-US" sz="7200" b="1" dirty="0">
              <a:effectLst>
                <a:outerShdw blurRad="50800" dist="38100" dir="2700000" algn="tl" rotWithShape="0">
                  <a:prstClr val="black">
                    <a:alpha val="52000"/>
                  </a:prstClr>
                </a:outerShdw>
              </a:effectLst>
              <a:cs typeface="B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0717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How Does</a:t>
            </a:r>
            <a:br>
              <a:rPr lang="en-GB" sz="4000" dirty="0" smtClean="0"/>
            </a:br>
            <a:r>
              <a:rPr lang="en-GB" sz="4000" dirty="0" smtClean="0"/>
              <a:t>Ball Bot</a:t>
            </a:r>
            <a:br>
              <a:rPr lang="en-GB" sz="4000" dirty="0" smtClean="0"/>
            </a:br>
            <a:r>
              <a:rPr lang="en-GB" sz="4000" dirty="0" smtClean="0"/>
              <a:t>Look like?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balance upright on a </a:t>
            </a:r>
            <a:r>
              <a:rPr lang="en-US" sz="2000" dirty="0" smtClean="0"/>
              <a:t>ball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</a:t>
            </a:r>
            <a:r>
              <a:rPr lang="en-US" sz="2000" dirty="0" smtClean="0"/>
              <a:t>ensors </a:t>
            </a:r>
            <a:r>
              <a:rPr lang="en-US" sz="2000" dirty="0"/>
              <a:t>to measure the angle of </a:t>
            </a:r>
            <a:r>
              <a:rPr lang="en-US" sz="2000" dirty="0" err="1"/>
              <a:t>ballbot</a:t>
            </a:r>
            <a:r>
              <a:rPr lang="en-US" sz="2000" dirty="0"/>
              <a:t> </a:t>
            </a:r>
            <a:r>
              <a:rPr lang="en-US" sz="2000" dirty="0" err="1"/>
              <a:t>tiltTo</a:t>
            </a:r>
            <a:r>
              <a:rPr lang="en-US" sz="2000" dirty="0"/>
              <a:t> </a:t>
            </a:r>
            <a:r>
              <a:rPr lang="en-US" sz="2000" dirty="0" smtClean="0"/>
              <a:t>follow </a:t>
            </a:r>
            <a:r>
              <a:rPr lang="en-US" sz="2000" dirty="0"/>
              <a:t>highly </a:t>
            </a:r>
            <a:r>
              <a:rPr lang="en-US" sz="2000" dirty="0" smtClean="0"/>
              <a:t>dynamic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Two approaches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Servomotor as actuator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 smtClean="0"/>
              <a:t>a-1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3</a:t>
            </a:fld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353" y="1281614"/>
            <a:ext cx="3194807" cy="4164016"/>
          </a:xfrm>
          <a:prstGeom prst="rect">
            <a:avLst/>
          </a:prstGeom>
        </p:spPr>
      </p:pic>
      <p:pic>
        <p:nvPicPr>
          <p:cNvPr id="7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264" y="1334031"/>
            <a:ext cx="4093921" cy="3925225"/>
          </a:xfrm>
        </p:spPr>
      </p:pic>
      <p:sp>
        <p:nvSpPr>
          <p:cNvPr id="3" name="TextBox 2"/>
          <p:cNvSpPr txBox="1"/>
          <p:nvPr/>
        </p:nvSpPr>
        <p:spPr>
          <a:xfrm>
            <a:off x="5119475" y="5707720"/>
            <a:ext cx="1881218" cy="378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approach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59849" y="5707720"/>
            <a:ext cx="1881218" cy="378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6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System model </a:t>
            </a:r>
            <a:br>
              <a:rPr lang="en-GB" sz="4000" dirty="0" smtClean="0"/>
            </a:br>
            <a:r>
              <a:rPr lang="en-GB" sz="4000" dirty="0" smtClean="0"/>
              <a:t>in state space 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Plane x-z , y-z</a:t>
            </a: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State variable</a:t>
            </a: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Non-Linear Equations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The </a:t>
            </a:r>
            <a:r>
              <a:rPr lang="en-GB" sz="2000" dirty="0"/>
              <a:t>E</a:t>
            </a:r>
            <a:r>
              <a:rPr lang="en-GB" sz="2000" dirty="0" smtClean="0"/>
              <a:t>uler-Lagrange</a:t>
            </a:r>
            <a:r>
              <a:rPr lang="en-US" sz="2000" dirty="0" smtClean="0"/>
              <a:t> equations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  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 smtClean="0"/>
              <a:t>A-1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4</a:t>
            </a:fld>
            <a:endParaRPr lang="en-US" sz="1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57400" y="4019204"/>
            <a:ext cx="3200400" cy="228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556470" y="2841975"/>
            <a:ext cx="519954" cy="4391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/>
              <a:t>S</a:t>
            </a:r>
            <a:endParaRPr lang="en-US" sz="4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176" y="593328"/>
            <a:ext cx="2853580" cy="27887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168" y="3197662"/>
            <a:ext cx="3745370" cy="12320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336" y="4299313"/>
            <a:ext cx="3084030" cy="122350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136" y="3939493"/>
            <a:ext cx="1726431" cy="8278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880" y="248495"/>
            <a:ext cx="3481237" cy="2677585"/>
          </a:xfrm>
          <a:prstGeom prst="rect">
            <a:avLst/>
          </a:prstGeom>
        </p:spPr>
      </p:pic>
      <p:pic>
        <p:nvPicPr>
          <p:cNvPr id="21" name="Content Placeholder 6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8099538" y="3744914"/>
            <a:ext cx="3044892" cy="226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5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263562"/>
          </a:xfrm>
        </p:spPr>
        <p:txBody>
          <a:bodyPr>
            <a:normAutofit/>
          </a:bodyPr>
          <a:lstStyle/>
          <a:p>
            <a:r>
              <a:rPr lang="en-GB" sz="4000" dirty="0" smtClean="0"/>
              <a:t>Non-linear 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5662" y="2122340"/>
            <a:ext cx="3200400" cy="337912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Performance of </a:t>
            </a:r>
            <a:r>
              <a:rPr lang="en-GB" sz="2000" dirty="0" smtClean="0"/>
              <a:t>variables</a:t>
            </a:r>
            <a:endParaRPr lang="fa-I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Comparison with linear system</a:t>
            </a: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Have some limitation in non-linear system that prevent infinite answer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Analyze open-loop system in steady state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 smtClean="0"/>
              <a:t>A-1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5</a:t>
            </a:fld>
            <a:endParaRPr lang="en-US" sz="1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57400" y="4019204"/>
            <a:ext cx="3200400" cy="228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556470" y="2841975"/>
            <a:ext cx="519954" cy="4391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/>
              <a:t>S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28" y="210251"/>
            <a:ext cx="6581350" cy="29162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739" y="3353021"/>
            <a:ext cx="6773548" cy="30294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3552765" y="1312153"/>
            <a:ext cx="188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non-linear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3552765" y="4152538"/>
            <a:ext cx="188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380046"/>
          </a:xfrm>
        </p:spPr>
        <p:txBody>
          <a:bodyPr>
            <a:normAutofit/>
          </a:bodyPr>
          <a:lstStyle/>
          <a:p>
            <a:r>
              <a:rPr lang="en-US" dirty="0"/>
              <a:t>Assumptions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9727" y="2213197"/>
            <a:ext cx="3200400" cy="415607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No slip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No Friction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NO Deformation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Fast Motor Dynamics</a:t>
            </a:r>
          </a:p>
          <a:p>
            <a:endParaRPr lang="en-GB" sz="2000" dirty="0" smtClean="0"/>
          </a:p>
          <a:p>
            <a:pPr marL="457200" indent="-457200">
              <a:buAutoNum type="arabicParenR"/>
            </a:pPr>
            <a:endParaRPr lang="en-GB" sz="2000" dirty="0" smtClean="0"/>
          </a:p>
          <a:p>
            <a:pPr marL="457200" indent="-457200">
              <a:buAutoNum type="arabicParenR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 smtClean="0"/>
              <a:t>A-1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6</a:t>
            </a:fld>
            <a:endParaRPr lang="en-US" sz="1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556470" y="2841975"/>
            <a:ext cx="519954" cy="4391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/>
              <a:t>S</a:t>
            </a:r>
            <a:endParaRPr lang="en-US" sz="4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346441" y="350712"/>
            <a:ext cx="3200400" cy="1380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Control Goals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6043582" y="2165943"/>
            <a:ext cx="3200400" cy="4156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Stablize</a:t>
            </a:r>
            <a:r>
              <a:rPr lang="en-US" sz="2000" dirty="0" smtClean="0">
                <a:solidFill>
                  <a:schemeClr val="tx1"/>
                </a:solidFill>
              </a:rPr>
              <a:t> system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Converge angle between ball and axis to zero </a:t>
            </a:r>
            <a:r>
              <a:rPr lang="en-US" sz="2000" dirty="0">
                <a:solidFill>
                  <a:schemeClr val="tx1"/>
                </a:solidFill>
              </a:rPr>
              <a:t>or Swing around </a:t>
            </a:r>
            <a:r>
              <a:rPr lang="en-US" sz="2000" dirty="0" smtClean="0">
                <a:solidFill>
                  <a:schemeClr val="tx1"/>
                </a:solidFill>
              </a:rPr>
              <a:t>zero(first variable state ) </a:t>
            </a:r>
            <a:endParaRPr lang="fa-IR" sz="2000" dirty="0" smtClean="0">
              <a:solidFill>
                <a:schemeClr val="tx1"/>
              </a:solidFill>
            </a:endParaRPr>
          </a:p>
          <a:p>
            <a:endParaRPr lang="en-GB" sz="2000" dirty="0" smtClean="0">
              <a:solidFill>
                <a:schemeClr val="tx1"/>
              </a:solidFill>
            </a:endParaRPr>
          </a:p>
          <a:p>
            <a:endParaRPr lang="en-GB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Calibri" panose="020F0502020204030204" pitchFamily="34" charset="0"/>
              <a:buAutoNum type="arabicParenR"/>
            </a:pPr>
            <a:endParaRPr lang="en-GB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Calibri" panose="020F0502020204030204" pitchFamily="34" charset="0"/>
              <a:buAutoNum type="arabicParenR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61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848" y="649688"/>
            <a:ext cx="3200400" cy="8442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Area system works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 smtClean="0"/>
              <a:t>A-2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7</a:t>
            </a:fld>
            <a:endParaRPr lang="en-US" sz="14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588" y="515668"/>
            <a:ext cx="5245818" cy="794757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756" y="1310425"/>
            <a:ext cx="4297808" cy="524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6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059715"/>
          </a:xfrm>
        </p:spPr>
        <p:txBody>
          <a:bodyPr/>
          <a:lstStyle/>
          <a:p>
            <a:r>
              <a:rPr lang="en-US" dirty="0" smtClean="0"/>
              <a:t>Jordan form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78114"/>
            <a:ext cx="6492240" cy="5257800"/>
          </a:xfrm>
        </p:spPr>
        <p:txBody>
          <a:bodyPr/>
          <a:lstStyle/>
          <a:p>
            <a:r>
              <a:rPr lang="en-US" dirty="0" smtClean="0"/>
              <a:t>Modes of system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 smtClean="0"/>
              <a:t>A-3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8</a:t>
            </a:fld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138" y="699194"/>
            <a:ext cx="2932341" cy="1045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98753" y="2872204"/>
            <a:ext cx="234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Jordan form</a:t>
            </a:r>
          </a:p>
          <a:p>
            <a:r>
              <a:rPr lang="en-US" dirty="0" smtClean="0"/>
              <a:t> and similarity transfer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330" y="3813403"/>
            <a:ext cx="5040153" cy="160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5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059715"/>
          </a:xfrm>
        </p:spPr>
        <p:txBody>
          <a:bodyPr/>
          <a:lstStyle/>
          <a:p>
            <a:r>
              <a:rPr lang="en-US" dirty="0" smtClean="0"/>
              <a:t>Transfer matrix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 smtClean="0"/>
              <a:t>A-3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9</a:t>
            </a:fld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???????????????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21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2610</TotalTime>
  <Words>360</Words>
  <Application>Microsoft Office PowerPoint</Application>
  <PresentationFormat>Widescreen</PresentationFormat>
  <Paragraphs>137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Arabic Style</vt:lpstr>
      <vt:lpstr>Arial</vt:lpstr>
      <vt:lpstr>B Kamran</vt:lpstr>
      <vt:lpstr>Calibri</vt:lpstr>
      <vt:lpstr>Calibri Light</vt:lpstr>
      <vt:lpstr>Retrospect</vt:lpstr>
      <vt:lpstr>   Ball Bot</vt:lpstr>
      <vt:lpstr>Piece of the Thesis </vt:lpstr>
      <vt:lpstr>How Does Ball Bot Look like?</vt:lpstr>
      <vt:lpstr>System model  in state space </vt:lpstr>
      <vt:lpstr>Non-linear </vt:lpstr>
      <vt:lpstr>Assumptions</vt:lpstr>
      <vt:lpstr>The Area system works</vt:lpstr>
      <vt:lpstr>Jordan form </vt:lpstr>
      <vt:lpstr>Transfer matrix </vt:lpstr>
      <vt:lpstr>no region of attraction</vt:lpstr>
      <vt:lpstr>Controballity  and  observability</vt:lpstr>
      <vt:lpstr>Second part </vt:lpstr>
      <vt:lpstr>Second part </vt:lpstr>
      <vt:lpstr>Second part </vt:lpstr>
      <vt:lpstr>Second part </vt:lpstr>
      <vt:lpstr>Second part </vt:lpstr>
      <vt:lpstr>Second part </vt:lpstr>
      <vt:lpstr>Third part </vt:lpstr>
      <vt:lpstr>Third part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ترجمه مقاله Engineering Ethics cases for electrical &amp; Computer engineering students</dc:title>
  <dc:creator>mohammadreza farahat</dc:creator>
  <cp:lastModifiedBy>amin.ra379@gmail.com</cp:lastModifiedBy>
  <cp:revision>149</cp:revision>
  <dcterms:created xsi:type="dcterms:W3CDTF">2019-12-12T13:58:40Z</dcterms:created>
  <dcterms:modified xsi:type="dcterms:W3CDTF">2020-01-28T05:55:42Z</dcterms:modified>
</cp:coreProperties>
</file>