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5"/>
  </p:notesMasterIdLst>
  <p:handoutMasterIdLst>
    <p:handoutMasterId r:id="rId26"/>
  </p:handoutMasterIdLst>
  <p:sldIdLst>
    <p:sldId id="296" r:id="rId2"/>
    <p:sldId id="299" r:id="rId3"/>
    <p:sldId id="321" r:id="rId4"/>
    <p:sldId id="304" r:id="rId5"/>
    <p:sldId id="305" r:id="rId6"/>
    <p:sldId id="302" r:id="rId7"/>
    <p:sldId id="311" r:id="rId8"/>
    <p:sldId id="306" r:id="rId9"/>
    <p:sldId id="309" r:id="rId10"/>
    <p:sldId id="308" r:id="rId11"/>
    <p:sldId id="312" r:id="rId12"/>
    <p:sldId id="310" r:id="rId13"/>
    <p:sldId id="322" r:id="rId14"/>
    <p:sldId id="314" r:id="rId15"/>
    <p:sldId id="316" r:id="rId16"/>
    <p:sldId id="317" r:id="rId17"/>
    <p:sldId id="320" r:id="rId18"/>
    <p:sldId id="319" r:id="rId19"/>
    <p:sldId id="315" r:id="rId20"/>
    <p:sldId id="318" r:id="rId21"/>
    <p:sldId id="324" r:id="rId22"/>
    <p:sldId id="325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9F0"/>
    <a:srgbClr val="3D8DB7"/>
    <a:srgbClr val="2A6FA5"/>
    <a:srgbClr val="6A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jvbfxdtyugio.,l[,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5C5B7-6AB4-49B1-8A44-278598D431D0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ADCE-995D-4476-BC84-2DFD9060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55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jvbfxdtyugio.,l[,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1957-B2F3-4430-850C-DC55F6AEE9C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EA28-6E5B-49E3-A106-F4B8EED4D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18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F7F-06F8-4173-80DC-D1C3A79E488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0AAB-64F3-4C55-9314-FA56E4BA455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698C-99DB-44A5-9683-FFCC74240DE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36E-4109-4582-BED2-EA6615CF93F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D80-3187-4BB0-A24F-6D4D6CD8829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4DA-CE8E-455C-935C-20D5ACE00D5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D3C-52A9-468F-9DFE-D4A1FD733FE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85B4-267F-4DE2-995B-00A55406BBE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C36B-E1A0-4A43-AF31-3073470FD7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28B26-1C8F-4C9E-ADD3-A38031FE831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EEBF-F793-41F7-839A-2A5AFF96327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038772-97E4-461D-8EB4-2DFC582166A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0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689226"/>
            <a:ext cx="8791575" cy="1156991"/>
          </a:xfrm>
          <a:effectLst>
            <a:outerShdw blurRad="50800" dist="38100" dir="2700000" algn="tl" rotWithShape="0">
              <a:prstClr val="black">
                <a:alpha val="45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GB" sz="2800" dirty="0" smtClean="0">
                <a:cs typeface="Arabic Style" panose="00000400000000000000" pitchFamily="2" charset="-78"/>
              </a:rPr>
              <a:t/>
            </a:r>
            <a:br>
              <a:rPr lang="en-GB" sz="2800" dirty="0" smtClean="0">
                <a:cs typeface="Arabic Style" panose="00000400000000000000" pitchFamily="2" charset="-78"/>
              </a:rPr>
            </a:br>
            <a:r>
              <a:rPr lang="en-GB" sz="2800" dirty="0">
                <a:cs typeface="Arabic Style" panose="00000400000000000000" pitchFamily="2" charset="-78"/>
              </a:rPr>
              <a:t/>
            </a:r>
            <a:br>
              <a:rPr lang="en-GB" sz="2800" dirty="0">
                <a:cs typeface="Arabic Style" panose="00000400000000000000" pitchFamily="2" charset="-78"/>
              </a:rPr>
            </a:br>
            <a:r>
              <a:rPr lang="en-GB" sz="2800" dirty="0" smtClean="0">
                <a:cs typeface="Arabic Style" panose="00000400000000000000" pitchFamily="2" charset="-78"/>
              </a:rPr>
              <a:t/>
            </a:r>
            <a:br>
              <a:rPr lang="en-GB" sz="2800" dirty="0" smtClean="0">
                <a:cs typeface="Arabic Style" panose="00000400000000000000" pitchFamily="2" charset="-78"/>
              </a:rPr>
            </a:br>
            <a:r>
              <a:rPr lang="en-GB" sz="9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Style" panose="00000400000000000000" pitchFamily="2" charset="-78"/>
              </a:rPr>
              <a:t>Ball Bot</a:t>
            </a:r>
            <a:endParaRPr lang="en-US" sz="9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abic Style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82452" y="5901027"/>
            <a:ext cx="771089" cy="365125"/>
          </a:xfrm>
        </p:spPr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6903" y="2629989"/>
            <a:ext cx="7090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M.TayebZadeh</a:t>
            </a:r>
          </a:p>
          <a:p>
            <a:pPr algn="ctr"/>
            <a:r>
              <a:rPr lang="en-GB" sz="2800" dirty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A</a:t>
            </a:r>
            <a:r>
              <a:rPr lang="en-GB" sz="2800" dirty="0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.Razaghi</a:t>
            </a:r>
          </a:p>
          <a:p>
            <a:pPr algn="ctr"/>
            <a:r>
              <a:rPr lang="en-GB" sz="2800" dirty="0" smtClean="0">
                <a:effectLst>
                  <a:outerShdw blurRad="50800" dist="38100" dir="2700000" algn="tl" rotWithShape="0">
                    <a:prstClr val="black">
                      <a:alpha val="55000"/>
                    </a:prstClr>
                  </a:outerShdw>
                </a:effectLst>
                <a:cs typeface="B Kamran" panose="00000400000000000000" pitchFamily="2" charset="-78"/>
              </a:rPr>
              <a:t>M.Farahat</a:t>
            </a:r>
          </a:p>
          <a:p>
            <a:pPr algn="ctr"/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Kamran" panose="00000400000000000000" pitchFamily="2" charset="-78"/>
              </a:rPr>
              <a:t>H.Roodabeh</a:t>
            </a:r>
          </a:p>
        </p:txBody>
      </p:sp>
    </p:spTree>
    <p:extLst>
      <p:ext uri="{BB962C8B-B14F-4D97-AF65-F5344CB8AC3E}">
        <p14:creationId xmlns:p14="http://schemas.microsoft.com/office/powerpoint/2010/main" val="24221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region of attraction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A-2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698" y="1325589"/>
            <a:ext cx="6492240" cy="5257800"/>
          </a:xfrm>
        </p:spPr>
        <p:txBody>
          <a:bodyPr/>
          <a:lstStyle/>
          <a:p>
            <a:r>
              <a:rPr lang="en-US" dirty="0" smtClean="0"/>
              <a:t>According to the last slides </a:t>
            </a:r>
          </a:p>
          <a:p>
            <a:r>
              <a:rPr lang="en-US" dirty="0" smtClean="0"/>
              <a:t>We have infinite answer in linear model with any initial values </a:t>
            </a:r>
          </a:p>
          <a:p>
            <a:r>
              <a:rPr lang="en-US" dirty="0" smtClean="0"/>
              <a:t>But we have some limitation in non-linear and never have infinite answer </a:t>
            </a:r>
          </a:p>
          <a:p>
            <a:r>
              <a:rPr lang="en-US" dirty="0" err="1" smtClean="0"/>
              <a:t>Overally</a:t>
            </a:r>
            <a:r>
              <a:rPr lang="en-US" dirty="0" smtClean="0"/>
              <a:t> because we have unstable system , region of attraction is an empty space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Controlabillity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observability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83" y="594359"/>
            <a:ext cx="6797546" cy="577483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5717" y="3436280"/>
            <a:ext cx="309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Our realization is minimal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we don’t need </a:t>
            </a:r>
            <a:r>
              <a:rPr lang="en-US" dirty="0" err="1" smtClean="0">
                <a:solidFill>
                  <a:schemeClr val="bg1"/>
                </a:solidFill>
              </a:rPr>
              <a:t>colman</a:t>
            </a:r>
            <a:r>
              <a:rPr lang="en-US" dirty="0" smtClean="0">
                <a:solidFill>
                  <a:schemeClr val="bg1"/>
                </a:solidFill>
              </a:rPr>
              <a:t> decomposition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 we can control and observe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the poles even unstable poles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Feedback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12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96" y="1200954"/>
            <a:ext cx="6843763" cy="3629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5" y="4830006"/>
            <a:ext cx="3243286" cy="10858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43749" y="4527643"/>
            <a:ext cx="3510062" cy="77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Feedback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7809"/>
            <a:ext cx="6492875" cy="32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Feedback with static gain </a:t>
            </a:r>
          </a:p>
          <a:p>
            <a:r>
              <a:rPr lang="en-US" sz="3200" dirty="0" smtClean="0"/>
              <a:t>Because our reference input is zero </a:t>
            </a:r>
          </a:p>
          <a:p>
            <a:r>
              <a:rPr lang="en-US" sz="3200" dirty="0" smtClean="0"/>
              <a:t>, it’s multiplication with any gain will be zero  .</a:t>
            </a:r>
          </a:p>
          <a:p>
            <a:endParaRPr lang="en-US" sz="3200" dirty="0"/>
          </a:p>
          <a:p>
            <a:r>
              <a:rPr lang="en-US" sz="3200" dirty="0" smtClean="0"/>
              <a:t>Our plant input is voltage</a:t>
            </a:r>
          </a:p>
          <a:p>
            <a:r>
              <a:rPr lang="en-US" sz="3200" dirty="0" smtClean="0"/>
              <a:t>Output are angles and speeds we defined </a:t>
            </a:r>
            <a:endParaRPr lang="en-US" sz="3200" dirty="0" smtClean="0"/>
          </a:p>
          <a:p>
            <a:r>
              <a:rPr lang="en-US" sz="3200" dirty="0" smtClean="0"/>
              <a:t>We don’t have to follow input .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15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15</a:t>
            </a:fld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43868" y="331980"/>
            <a:ext cx="68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State feedback with integrator and dynamically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48" y="5134858"/>
            <a:ext cx="3586189" cy="90964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5" y="1058962"/>
            <a:ext cx="6492875" cy="3565456"/>
          </a:xfrm>
        </p:spPr>
      </p:pic>
    </p:spTree>
    <p:extLst>
      <p:ext uri="{BB962C8B-B14F-4D97-AF65-F5344CB8AC3E}">
        <p14:creationId xmlns:p14="http://schemas.microsoft.com/office/powerpoint/2010/main" val="36234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Complete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16</a:t>
            </a:fld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43" y="1423953"/>
            <a:ext cx="483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Complete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17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74" y="1439883"/>
            <a:ext cx="6453217" cy="31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Reduced  Observer  - linear model </a:t>
            </a:r>
          </a:p>
          <a:p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18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92" y="1509677"/>
            <a:ext cx="4981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hird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Equilibrium points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Lyapanov</a:t>
            </a: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(first method of </a:t>
            </a:r>
            <a:r>
              <a:rPr lang="en-US" sz="3200" dirty="0" err="1" smtClean="0"/>
              <a:t>lyapanov</a:t>
            </a:r>
            <a:r>
              <a:rPr lang="en-US" sz="3200" dirty="0" smtClean="0"/>
              <a:t> </a:t>
            </a:r>
            <a:r>
              <a:rPr lang="en-US" sz="3200" dirty="0" smtClean="0"/>
              <a:t>was done at last slides . )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19</a:t>
            </a:fld>
            <a:endParaRPr lang="en-US" sz="1400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11" y="1310446"/>
            <a:ext cx="5245818" cy="794757"/>
          </a:xfrm>
          <a:prstGeom prst="rect">
            <a:avLst/>
          </a:prstGeom>
        </p:spPr>
      </p:pic>
      <p:pic>
        <p:nvPicPr>
          <p:cNvPr id="8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3631" y="3214468"/>
            <a:ext cx="4119824" cy="6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Piece of the Thesis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10" y="594359"/>
            <a:ext cx="5233850" cy="586542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05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16087"/>
          </a:xfrm>
        </p:spPr>
        <p:txBody>
          <a:bodyPr>
            <a:norm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hird part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20</a:t>
            </a:fld>
            <a:endParaRPr lang="en-US" sz="1400" dirty="0"/>
          </a:p>
        </p:txBody>
      </p:sp>
      <p:pic>
        <p:nvPicPr>
          <p:cNvPr id="9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2475"/>
            <a:ext cx="6492875" cy="3565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190" y="1898690"/>
            <a:ext cx="2451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omit the error at state variables , we add one extra variable something like state feedback with integrator in a dynamic manner .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98" y="3768957"/>
            <a:ext cx="3517031" cy="26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0"/>
            <a:ext cx="9905998" cy="147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2060"/>
                </a:solidFill>
                <a:cs typeface="B Kamran" panose="00000400000000000000" pitchFamily="2" charset="-78"/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5219" y="2950103"/>
            <a:ext cx="99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  <a:p>
            <a:endParaRPr lang="en-US" sz="2000" dirty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  <a:p>
            <a:endParaRPr lang="fa-IR" sz="2000" dirty="0" smtClean="0">
              <a:effectLst>
                <a:outerShdw blurRad="50800" dist="38100" dir="2700000" algn="tl" rotWithShape="0">
                  <a:prstClr val="black">
                    <a:alpha val="58000"/>
                  </a:prstClr>
                </a:outerShdw>
              </a:effectLst>
              <a:cs typeface="B Kamran" panose="00000400000000000000" pitchFamily="2" charset="-78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10" y="984069"/>
            <a:ext cx="9727474" cy="5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97729"/>
            <a:ext cx="10058400" cy="96844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cs typeface="B Kamran" panose="00000400000000000000" pitchFamily="2" charset="-78"/>
              </a:rPr>
              <a:t>REFERENCES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87" y="1066168"/>
            <a:ext cx="10058399" cy="52475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6442" y="976994"/>
            <a:ext cx="7275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effectLst>
                  <a:outerShdw blurRad="50800" dist="38100" dir="2700000" algn="tl" rotWithShape="0">
                    <a:prstClr val="black">
                      <a:alpha val="52000"/>
                    </a:prstClr>
                  </a:outerShdw>
                </a:effectLst>
                <a:cs typeface="B Kamran" panose="00000400000000000000" pitchFamily="2" charset="-78"/>
              </a:rPr>
              <a:t>Thanks for your attention,  </a:t>
            </a:r>
          </a:p>
          <a:p>
            <a:pPr algn="ctr"/>
            <a:endParaRPr lang="en-GB" sz="7200" b="1" dirty="0" smtClean="0">
              <a:effectLst>
                <a:outerShdw blurRad="50800" dist="38100" dir="2700000" algn="tl" rotWithShape="0">
                  <a:prstClr val="black">
                    <a:alpha val="52000"/>
                  </a:prstClr>
                </a:outerShdw>
              </a:effectLst>
              <a:cs typeface="B Kamran" panose="00000400000000000000" pitchFamily="2" charset="-78"/>
            </a:endParaRPr>
          </a:p>
          <a:p>
            <a:pPr algn="ctr"/>
            <a:r>
              <a:rPr lang="en-GB" sz="7200" b="1" dirty="0" smtClean="0">
                <a:effectLst>
                  <a:outerShdw blurRad="50800" dist="38100" dir="2700000" algn="tl" rotWithShape="0">
                    <a:prstClr val="black">
                      <a:alpha val="52000"/>
                    </a:prstClr>
                  </a:outerShdw>
                </a:effectLst>
                <a:cs typeface="B Kamran" panose="00000400000000000000" pitchFamily="2" charset="-78"/>
              </a:rPr>
              <a:t>Any questions?</a:t>
            </a:r>
            <a:endParaRPr lang="en-US" sz="7200" b="1" dirty="0">
              <a:effectLst>
                <a:outerShdw blurRad="50800" dist="38100" dir="2700000" algn="tl" rotWithShape="0">
                  <a:prstClr val="black">
                    <a:alpha val="52000"/>
                  </a:prstClr>
                </a:outerShdw>
              </a:effectLst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71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Similar to an inverted pendulum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Agility as a core feature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09" y="594359"/>
            <a:ext cx="3543737" cy="525780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23" y="594359"/>
            <a:ext cx="3727269" cy="52578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How Does</a:t>
            </a:r>
            <a:br>
              <a:rPr lang="en-GB" sz="4000" dirty="0" smtClean="0"/>
            </a:br>
            <a:r>
              <a:rPr lang="en-GB" sz="4000" dirty="0" smtClean="0"/>
              <a:t>Ball Bot</a:t>
            </a:r>
            <a:br>
              <a:rPr lang="en-GB" sz="4000" dirty="0" smtClean="0"/>
            </a:br>
            <a:r>
              <a:rPr lang="en-GB" sz="4000" dirty="0" smtClean="0"/>
              <a:t>Look like?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set points are sent to the embedded microcontroller by a Linux board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IMU</a:t>
            </a:r>
            <a:r>
              <a:rPr lang="en-GB" sz="2000" dirty="0"/>
              <a:t>: Inertial Measurement </a:t>
            </a:r>
            <a:r>
              <a:rPr lang="en-GB" sz="2000" dirty="0" smtClean="0"/>
              <a:t>Unit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Two approaches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Servomotor as </a:t>
            </a:r>
            <a:r>
              <a:rPr lang="en-US" sz="2000" dirty="0" smtClean="0"/>
              <a:t>actuator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States </a:t>
            </a:r>
            <a:r>
              <a:rPr lang="en-US" sz="2000" dirty="0"/>
              <a:t>are measured by the IMU and the motor encoders</a:t>
            </a:r>
            <a:endParaRPr lang="fa-I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485910"/>
            <a:ext cx="4648200" cy="365125"/>
          </a:xfrm>
        </p:spPr>
        <p:txBody>
          <a:bodyPr/>
          <a:lstStyle/>
          <a:p>
            <a:r>
              <a:rPr lang="en-GB" sz="1400" dirty="0" smtClean="0"/>
              <a:t>a-1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endParaRPr lang="en-US" sz="1400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64" y="1334031"/>
            <a:ext cx="4093921" cy="3925225"/>
          </a:xfrm>
        </p:spPr>
      </p:pic>
      <p:sp>
        <p:nvSpPr>
          <p:cNvPr id="3" name="TextBox 2"/>
          <p:cNvSpPr txBox="1"/>
          <p:nvPr/>
        </p:nvSpPr>
        <p:spPr>
          <a:xfrm>
            <a:off x="5119475" y="5707720"/>
            <a:ext cx="1881218" cy="37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9849" y="5707720"/>
            <a:ext cx="1881218" cy="37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approach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41" y="1346201"/>
            <a:ext cx="3501323" cy="40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80046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727" y="2213197"/>
            <a:ext cx="3200400" cy="41560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slip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Deformation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Fast Motor Dynamics</a:t>
            </a:r>
          </a:p>
          <a:p>
            <a:endParaRPr lang="en-GB" sz="2000" dirty="0" smtClean="0"/>
          </a:p>
          <a:p>
            <a:pPr marL="457200" indent="-457200">
              <a:buAutoNum type="arabicParenR"/>
            </a:pPr>
            <a:endParaRPr lang="en-GB" sz="2000" dirty="0" smtClean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62935" y="255806"/>
            <a:ext cx="3200400" cy="1380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Control Goals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362935" y="1907655"/>
            <a:ext cx="3200400" cy="41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Stabilize </a:t>
            </a:r>
            <a:r>
              <a:rPr lang="en-US" sz="2000" dirty="0" smtClean="0">
                <a:solidFill>
                  <a:schemeClr val="tx1"/>
                </a:solidFill>
              </a:rPr>
              <a:t>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Converge angle between ball and axis to zero </a:t>
            </a:r>
            <a:r>
              <a:rPr lang="en-US" sz="2000" dirty="0">
                <a:solidFill>
                  <a:schemeClr val="tx1"/>
                </a:solidFill>
              </a:rPr>
              <a:t>or Swing around </a:t>
            </a:r>
            <a:r>
              <a:rPr lang="en-US" sz="2000" dirty="0" smtClean="0">
                <a:solidFill>
                  <a:schemeClr val="tx1"/>
                </a:solidFill>
              </a:rPr>
              <a:t>zero(first variable state ) </a:t>
            </a:r>
            <a:endParaRPr lang="fa-IR" sz="2000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708" y="1974405"/>
            <a:ext cx="4674245" cy="407190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369708" y="260236"/>
            <a:ext cx="3200400" cy="1380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9686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System </a:t>
            </a:r>
            <a:r>
              <a:rPr lang="en-GB" sz="4000" dirty="0" smtClean="0"/>
              <a:t> Model in State </a:t>
            </a:r>
            <a:r>
              <a:rPr lang="en-GB" sz="4000" dirty="0" err="1" smtClean="0"/>
              <a:t>Spae</a:t>
            </a:r>
            <a:r>
              <a:rPr lang="en-GB" sz="4000" dirty="0" smtClean="0"/>
              <a:t>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Plane x-z , y-z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State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E</a:t>
            </a:r>
            <a:r>
              <a:rPr lang="en-GB" sz="2000" dirty="0" smtClean="0"/>
              <a:t>uler-Lagrange</a:t>
            </a:r>
            <a:r>
              <a:rPr lang="en-US" sz="2000" dirty="0" smtClean="0"/>
              <a:t>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57400" y="4019204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176" y="593328"/>
            <a:ext cx="2853580" cy="278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68" y="3197662"/>
            <a:ext cx="3745370" cy="12320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4299313"/>
            <a:ext cx="3084030" cy="12235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36" y="3939493"/>
            <a:ext cx="1726431" cy="827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80" y="248495"/>
            <a:ext cx="3481237" cy="2677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538" y="3314169"/>
            <a:ext cx="3285218" cy="31456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282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635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Non-linear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5662" y="2122340"/>
            <a:ext cx="3200400" cy="33791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Performance of </a:t>
            </a:r>
            <a:r>
              <a:rPr lang="en-GB" sz="2000" dirty="0" smtClean="0"/>
              <a:t>variables</a:t>
            </a:r>
            <a:endParaRPr lang="fa-I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with linear system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Have some limitation in non-linear system that prevent infinite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Analyze open-loop system in steady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57400" y="4019204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56470" y="2841975"/>
            <a:ext cx="519954" cy="43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28" y="210251"/>
            <a:ext cx="6581350" cy="291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9" y="3353021"/>
            <a:ext cx="6773548" cy="3029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3552765" y="1312153"/>
            <a:ext cx="18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non-linear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52765" y="4152538"/>
            <a:ext cx="18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8" y="649688"/>
            <a:ext cx="3200400" cy="844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Area system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A-4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88" y="515668"/>
            <a:ext cx="5245818" cy="79475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56" y="1310425"/>
            <a:ext cx="4297808" cy="52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59715"/>
          </a:xfrm>
        </p:spPr>
        <p:txBody>
          <a:bodyPr/>
          <a:lstStyle/>
          <a:p>
            <a:r>
              <a:rPr lang="en-US" dirty="0" smtClean="0"/>
              <a:t>Jordan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78114"/>
            <a:ext cx="6492240" cy="5257800"/>
          </a:xfrm>
        </p:spPr>
        <p:txBody>
          <a:bodyPr/>
          <a:lstStyle/>
          <a:p>
            <a:r>
              <a:rPr lang="en-US" dirty="0" smtClean="0"/>
              <a:t>Modes of system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/>
              <a:t>A-4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38" y="699194"/>
            <a:ext cx="2932341" cy="104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8753" y="2872204"/>
            <a:ext cx="234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Jordan form</a:t>
            </a:r>
          </a:p>
          <a:p>
            <a:r>
              <a:rPr lang="en-US" dirty="0" smtClean="0"/>
              <a:t> and similarity transfer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3402"/>
            <a:ext cx="6411883" cy="22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2653</TotalTime>
  <Words>396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Arabic Style</vt:lpstr>
      <vt:lpstr>Arial</vt:lpstr>
      <vt:lpstr>B Kamran</vt:lpstr>
      <vt:lpstr>Calibri</vt:lpstr>
      <vt:lpstr>Calibri Light</vt:lpstr>
      <vt:lpstr>Retrospect</vt:lpstr>
      <vt:lpstr>   Ball Bot</vt:lpstr>
      <vt:lpstr>Piece of the Thesis </vt:lpstr>
      <vt:lpstr>General Concept </vt:lpstr>
      <vt:lpstr>How Does Ball Bot Look like?</vt:lpstr>
      <vt:lpstr>Assumptions</vt:lpstr>
      <vt:lpstr>System  Model in State Spae </vt:lpstr>
      <vt:lpstr>Non-linear </vt:lpstr>
      <vt:lpstr>The Area system works</vt:lpstr>
      <vt:lpstr>Jordan form </vt:lpstr>
      <vt:lpstr>no region of attraction</vt:lpstr>
      <vt:lpstr>Controlabillity  and  observability</vt:lpstr>
      <vt:lpstr>Second part </vt:lpstr>
      <vt:lpstr>State Feedback </vt:lpstr>
      <vt:lpstr>Second part </vt:lpstr>
      <vt:lpstr>Second part </vt:lpstr>
      <vt:lpstr>Second part </vt:lpstr>
      <vt:lpstr>Second part </vt:lpstr>
      <vt:lpstr>Second part </vt:lpstr>
      <vt:lpstr>Third part </vt:lpstr>
      <vt:lpstr>Third part 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ترجمه مقاله Engineering Ethics cases for electrical &amp; Computer engineering students</dc:title>
  <dc:creator>mohammadreza farahat</dc:creator>
  <cp:lastModifiedBy>mohammadreza farahat</cp:lastModifiedBy>
  <cp:revision>156</cp:revision>
  <dcterms:created xsi:type="dcterms:W3CDTF">2019-12-12T13:58:40Z</dcterms:created>
  <dcterms:modified xsi:type="dcterms:W3CDTF">2020-01-28T06:40:19Z</dcterms:modified>
</cp:coreProperties>
</file>