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63" r:id="rId6"/>
    <p:sldId id="265" r:id="rId7"/>
    <p:sldId id="266" r:id="rId8"/>
    <p:sldId id="267" r:id="rId9"/>
    <p:sldId id="269" r:id="rId10"/>
    <p:sldId id="274" r:id="rId11"/>
    <p:sldId id="270" r:id="rId12"/>
    <p:sldId id="271" r:id="rId13"/>
    <p:sldId id="272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3F5AE-60B0-4518-9CA2-CB31E2576E79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DC01CCCC-EE1B-47AC-A906-DE3B3398EBDC}">
      <dgm:prSet phldrT="[Text]" custT="1"/>
      <dgm:spPr/>
      <dgm:t>
        <a:bodyPr/>
        <a:lstStyle/>
        <a:p>
          <a:r>
            <a:rPr lang="fa-IR" sz="2000" dirty="0">
              <a:cs typeface="B Nazanin" panose="00000400000000000000" pitchFamily="2" charset="-78"/>
            </a:rPr>
            <a:t>تهیه عبارات حاوی علت و معلول از منابع</a:t>
          </a:r>
          <a:endParaRPr lang="en-US" sz="2000" dirty="0">
            <a:cs typeface="B Nazanin" panose="00000400000000000000" pitchFamily="2" charset="-78"/>
          </a:endParaRPr>
        </a:p>
      </dgm:t>
    </dgm:pt>
    <dgm:pt modelId="{EC34C814-F4B4-4762-B442-39DF0B4AC5A2}" type="parTrans" cxnId="{C90181D2-4899-4A9A-B9C2-8166655E6C64}">
      <dgm:prSet/>
      <dgm:spPr/>
      <dgm:t>
        <a:bodyPr/>
        <a:lstStyle/>
        <a:p>
          <a:endParaRPr lang="en-US"/>
        </a:p>
      </dgm:t>
    </dgm:pt>
    <dgm:pt modelId="{7AB307AB-B958-48B8-B6D7-6E919A0EFCB5}" type="sibTrans" cxnId="{C90181D2-4899-4A9A-B9C2-8166655E6C64}">
      <dgm:prSet/>
      <dgm:spPr/>
      <dgm:t>
        <a:bodyPr/>
        <a:lstStyle/>
        <a:p>
          <a:endParaRPr lang="en-US"/>
        </a:p>
      </dgm:t>
    </dgm:pt>
    <dgm:pt modelId="{350DDFAC-C5FF-4ABC-A4E5-8CEBEFEA0763}">
      <dgm:prSet phldrT="[Text]" custT="1"/>
      <dgm:spPr/>
      <dgm:t>
        <a:bodyPr/>
        <a:lstStyle/>
        <a:p>
          <a:r>
            <a:rPr lang="fa-IR" sz="2000" dirty="0">
              <a:cs typeface="B Nazanin" panose="00000400000000000000" pitchFamily="2" charset="-78"/>
            </a:rPr>
            <a:t>برچسب زدن عبارات به صورت دستی و توسط افراد</a:t>
          </a:r>
          <a:endParaRPr lang="en-US" sz="2000" dirty="0">
            <a:cs typeface="B Nazanin" panose="00000400000000000000" pitchFamily="2" charset="-78"/>
          </a:endParaRPr>
        </a:p>
      </dgm:t>
    </dgm:pt>
    <dgm:pt modelId="{328D786A-8759-407E-A9FB-2EF5FFC9240A}" type="parTrans" cxnId="{630835D7-2CE6-48E8-BA22-385D3F063977}">
      <dgm:prSet/>
      <dgm:spPr/>
      <dgm:t>
        <a:bodyPr/>
        <a:lstStyle/>
        <a:p>
          <a:endParaRPr lang="en-US"/>
        </a:p>
      </dgm:t>
    </dgm:pt>
    <dgm:pt modelId="{43578654-1A96-4914-8D43-73CF158DF89C}" type="sibTrans" cxnId="{630835D7-2CE6-48E8-BA22-385D3F063977}">
      <dgm:prSet/>
      <dgm:spPr/>
      <dgm:t>
        <a:bodyPr/>
        <a:lstStyle/>
        <a:p>
          <a:endParaRPr lang="en-US"/>
        </a:p>
      </dgm:t>
    </dgm:pt>
    <dgm:pt modelId="{29FC52E8-D01A-4491-B901-D13FD918B37B}">
      <dgm:prSet phldrT="[Text]" custT="1"/>
      <dgm:spPr/>
      <dgm:t>
        <a:bodyPr/>
        <a:lstStyle/>
        <a:p>
          <a:r>
            <a:rPr lang="fa-IR" sz="2000" dirty="0">
              <a:cs typeface="B Nazanin" panose="00000400000000000000" pitchFamily="2" charset="-78"/>
            </a:rPr>
            <a:t>پیش پردازش و برچسب زدن توسط کامپیوتر</a:t>
          </a:r>
          <a:endParaRPr lang="en-US" sz="2000" dirty="0">
            <a:cs typeface="B Nazanin" panose="00000400000000000000" pitchFamily="2" charset="-78"/>
          </a:endParaRPr>
        </a:p>
      </dgm:t>
    </dgm:pt>
    <dgm:pt modelId="{27E0FACC-0BD0-47F6-8BE2-A796D88A5D5C}" type="parTrans" cxnId="{0DC26716-EAD7-47DF-8677-80EA5376822D}">
      <dgm:prSet/>
      <dgm:spPr/>
      <dgm:t>
        <a:bodyPr/>
        <a:lstStyle/>
        <a:p>
          <a:endParaRPr lang="en-US"/>
        </a:p>
      </dgm:t>
    </dgm:pt>
    <dgm:pt modelId="{4AA05E19-83CE-450E-B30F-AABDDA61931A}" type="sibTrans" cxnId="{0DC26716-EAD7-47DF-8677-80EA5376822D}">
      <dgm:prSet/>
      <dgm:spPr/>
      <dgm:t>
        <a:bodyPr/>
        <a:lstStyle/>
        <a:p>
          <a:endParaRPr lang="en-US"/>
        </a:p>
      </dgm:t>
    </dgm:pt>
    <dgm:pt modelId="{7E8F4E68-30FF-4AA1-9D22-287B3E116079}" type="pres">
      <dgm:prSet presAssocID="{9AE3F5AE-60B0-4518-9CA2-CB31E2576E79}" presName="Name0" presStyleCnt="0">
        <dgm:presLayoutVars>
          <dgm:dir/>
          <dgm:resizeHandles val="exact"/>
        </dgm:presLayoutVars>
      </dgm:prSet>
      <dgm:spPr/>
    </dgm:pt>
    <dgm:pt modelId="{F9AA681D-B6B1-4E08-8814-D7A5E9BEB89B}" type="pres">
      <dgm:prSet presAssocID="{DC01CCCC-EE1B-47AC-A906-DE3B3398EBDC}" presName="parTxOnly" presStyleLbl="node1" presStyleIdx="0" presStyleCnt="3">
        <dgm:presLayoutVars>
          <dgm:bulletEnabled val="1"/>
        </dgm:presLayoutVars>
      </dgm:prSet>
      <dgm:spPr/>
    </dgm:pt>
    <dgm:pt modelId="{BD2D4011-F023-4F95-B9D0-D3C506A8F4D4}" type="pres">
      <dgm:prSet presAssocID="{7AB307AB-B958-48B8-B6D7-6E919A0EFCB5}" presName="parSpace" presStyleCnt="0"/>
      <dgm:spPr/>
    </dgm:pt>
    <dgm:pt modelId="{F2A1A7E3-7C89-4213-933D-D0622D33E713}" type="pres">
      <dgm:prSet presAssocID="{350DDFAC-C5FF-4ABC-A4E5-8CEBEFEA0763}" presName="parTxOnly" presStyleLbl="node1" presStyleIdx="1" presStyleCnt="3">
        <dgm:presLayoutVars>
          <dgm:bulletEnabled val="1"/>
        </dgm:presLayoutVars>
      </dgm:prSet>
      <dgm:spPr/>
    </dgm:pt>
    <dgm:pt modelId="{78B1717E-01E9-4A0D-93DE-757EFA05B5D4}" type="pres">
      <dgm:prSet presAssocID="{43578654-1A96-4914-8D43-73CF158DF89C}" presName="parSpace" presStyleCnt="0"/>
      <dgm:spPr/>
    </dgm:pt>
    <dgm:pt modelId="{FCBB0924-F10D-4C1D-B148-5A9398DBD808}" type="pres">
      <dgm:prSet presAssocID="{29FC52E8-D01A-4491-B901-D13FD918B37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D2C6B13-D4AB-4191-B7E4-F9455FE84A3C}" type="presOf" srcId="{9AE3F5AE-60B0-4518-9CA2-CB31E2576E79}" destId="{7E8F4E68-30FF-4AA1-9D22-287B3E116079}" srcOrd="0" destOrd="0" presId="urn:microsoft.com/office/officeart/2005/8/layout/hChevron3"/>
    <dgm:cxn modelId="{0DC26716-EAD7-47DF-8677-80EA5376822D}" srcId="{9AE3F5AE-60B0-4518-9CA2-CB31E2576E79}" destId="{29FC52E8-D01A-4491-B901-D13FD918B37B}" srcOrd="2" destOrd="0" parTransId="{27E0FACC-0BD0-47F6-8BE2-A796D88A5D5C}" sibTransId="{4AA05E19-83CE-450E-B30F-AABDDA61931A}"/>
    <dgm:cxn modelId="{4CCE216A-7244-4A86-9D26-D9CDB1A133D5}" type="presOf" srcId="{350DDFAC-C5FF-4ABC-A4E5-8CEBEFEA0763}" destId="{F2A1A7E3-7C89-4213-933D-D0622D33E713}" srcOrd="0" destOrd="0" presId="urn:microsoft.com/office/officeart/2005/8/layout/hChevron3"/>
    <dgm:cxn modelId="{B9FA21AE-BD4D-4ACB-A4A0-6EE485FF1835}" type="presOf" srcId="{29FC52E8-D01A-4491-B901-D13FD918B37B}" destId="{FCBB0924-F10D-4C1D-B148-5A9398DBD808}" srcOrd="0" destOrd="0" presId="urn:microsoft.com/office/officeart/2005/8/layout/hChevron3"/>
    <dgm:cxn modelId="{C90181D2-4899-4A9A-B9C2-8166655E6C64}" srcId="{9AE3F5AE-60B0-4518-9CA2-CB31E2576E79}" destId="{DC01CCCC-EE1B-47AC-A906-DE3B3398EBDC}" srcOrd="0" destOrd="0" parTransId="{EC34C814-F4B4-4762-B442-39DF0B4AC5A2}" sibTransId="{7AB307AB-B958-48B8-B6D7-6E919A0EFCB5}"/>
    <dgm:cxn modelId="{630835D7-2CE6-48E8-BA22-385D3F063977}" srcId="{9AE3F5AE-60B0-4518-9CA2-CB31E2576E79}" destId="{350DDFAC-C5FF-4ABC-A4E5-8CEBEFEA0763}" srcOrd="1" destOrd="0" parTransId="{328D786A-8759-407E-A9FB-2EF5FFC9240A}" sibTransId="{43578654-1A96-4914-8D43-73CF158DF89C}"/>
    <dgm:cxn modelId="{BA3E97F1-733E-47A6-AFF9-4A9AC4FF8CF7}" type="presOf" srcId="{DC01CCCC-EE1B-47AC-A906-DE3B3398EBDC}" destId="{F9AA681D-B6B1-4E08-8814-D7A5E9BEB89B}" srcOrd="0" destOrd="0" presId="urn:microsoft.com/office/officeart/2005/8/layout/hChevron3"/>
    <dgm:cxn modelId="{CBDA5BF8-3618-47AA-9F6D-2F2A6187D5E9}" type="presParOf" srcId="{7E8F4E68-30FF-4AA1-9D22-287B3E116079}" destId="{F9AA681D-B6B1-4E08-8814-D7A5E9BEB89B}" srcOrd="0" destOrd="0" presId="urn:microsoft.com/office/officeart/2005/8/layout/hChevron3"/>
    <dgm:cxn modelId="{ACE39ED6-050C-401A-ABD8-431B3A6397A3}" type="presParOf" srcId="{7E8F4E68-30FF-4AA1-9D22-287B3E116079}" destId="{BD2D4011-F023-4F95-B9D0-D3C506A8F4D4}" srcOrd="1" destOrd="0" presId="urn:microsoft.com/office/officeart/2005/8/layout/hChevron3"/>
    <dgm:cxn modelId="{00468B6E-9CDB-4AF1-8B9A-10679E3BE863}" type="presParOf" srcId="{7E8F4E68-30FF-4AA1-9D22-287B3E116079}" destId="{F2A1A7E3-7C89-4213-933D-D0622D33E713}" srcOrd="2" destOrd="0" presId="urn:microsoft.com/office/officeart/2005/8/layout/hChevron3"/>
    <dgm:cxn modelId="{FCF910A5-A93E-46AA-83BC-D80BCB3BA665}" type="presParOf" srcId="{7E8F4E68-30FF-4AA1-9D22-287B3E116079}" destId="{78B1717E-01E9-4A0D-93DE-757EFA05B5D4}" srcOrd="3" destOrd="0" presId="urn:microsoft.com/office/officeart/2005/8/layout/hChevron3"/>
    <dgm:cxn modelId="{139C917F-057B-4FD0-92C9-CAF34E87E056}" type="presParOf" srcId="{7E8F4E68-30FF-4AA1-9D22-287B3E116079}" destId="{FCBB0924-F10D-4C1D-B148-5A9398DBD80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A681D-B6B1-4E08-8814-D7A5E9BEB89B}">
      <dsp:nvSpPr>
        <dsp:cNvPr id="0" name=""/>
        <dsp:cNvSpPr/>
      </dsp:nvSpPr>
      <dsp:spPr>
        <a:xfrm>
          <a:off x="5017" y="0"/>
          <a:ext cx="4387454" cy="139229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anose="00000400000000000000" pitchFamily="2" charset="-78"/>
            </a:rPr>
            <a:t>تهیه عبارات حاوی علت و معلول از منابع</a:t>
          </a:r>
          <a:endParaRPr lang="en-US" sz="2000" kern="1200" dirty="0">
            <a:cs typeface="B Nazanin" panose="00000400000000000000" pitchFamily="2" charset="-78"/>
          </a:endParaRPr>
        </a:p>
      </dsp:txBody>
      <dsp:txXfrm>
        <a:off x="5017" y="0"/>
        <a:ext cx="4039379" cy="1392299"/>
      </dsp:txXfrm>
    </dsp:sp>
    <dsp:sp modelId="{F2A1A7E3-7C89-4213-933D-D0622D33E713}">
      <dsp:nvSpPr>
        <dsp:cNvPr id="0" name=""/>
        <dsp:cNvSpPr/>
      </dsp:nvSpPr>
      <dsp:spPr>
        <a:xfrm>
          <a:off x="3514980" y="0"/>
          <a:ext cx="4387454" cy="139229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anose="00000400000000000000" pitchFamily="2" charset="-78"/>
            </a:rPr>
            <a:t>برچسب زدن عبارات به صورت دستی و توسط افراد</a:t>
          </a:r>
          <a:endParaRPr lang="en-US" sz="2000" kern="1200" dirty="0">
            <a:cs typeface="B Nazanin" panose="00000400000000000000" pitchFamily="2" charset="-78"/>
          </a:endParaRPr>
        </a:p>
      </dsp:txBody>
      <dsp:txXfrm>
        <a:off x="4211130" y="0"/>
        <a:ext cx="2995155" cy="1392299"/>
      </dsp:txXfrm>
    </dsp:sp>
    <dsp:sp modelId="{FCBB0924-F10D-4C1D-B148-5A9398DBD808}">
      <dsp:nvSpPr>
        <dsp:cNvPr id="0" name=""/>
        <dsp:cNvSpPr/>
      </dsp:nvSpPr>
      <dsp:spPr>
        <a:xfrm>
          <a:off x="7024944" y="0"/>
          <a:ext cx="4387454" cy="139229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anose="00000400000000000000" pitchFamily="2" charset="-78"/>
            </a:rPr>
            <a:t>پیش پردازش و برچسب زدن توسط کامپیوتر</a:t>
          </a:r>
          <a:endParaRPr lang="en-US" sz="2000" kern="1200" dirty="0">
            <a:cs typeface="B Nazanin" panose="00000400000000000000" pitchFamily="2" charset="-78"/>
          </a:endParaRPr>
        </a:p>
      </dsp:txBody>
      <dsp:txXfrm>
        <a:off x="7721094" y="0"/>
        <a:ext cx="2995155" cy="1392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916F9-F45D-4B8A-A73D-A1CC4888BCC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20FA-A4C9-40E5-BCE3-E79CC814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8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فهرست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فهرست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فهرست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فهرست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فهرست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فهرست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فهرست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فهرست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فهرست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fa-IR"/>
              <a:t>فهرست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2/2023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a-IR"/>
              <a:t>فهرست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a-IR"/>
              <a:t>فهرست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431" y="2495801"/>
            <a:ext cx="11325138" cy="164592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cs typeface="B Nazanin" panose="00000400000000000000" pitchFamily="2" charset="-78"/>
              </a:rPr>
              <a:t>کشف روابط علّی در متون فارسی با تکنیک‌های یادگیری ژرف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964366"/>
          </a:xfrm>
        </p:spPr>
        <p:txBody>
          <a:bodyPr>
            <a:normAutofit fontScale="92500"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حمید رضا اکبری</a:t>
            </a:r>
          </a:p>
          <a:p>
            <a:r>
              <a:rPr lang="fa-IR" dirty="0">
                <a:cs typeface="B Nazanin" panose="00000400000000000000" pitchFamily="2" charset="-78"/>
              </a:rPr>
              <a:t>امین سعیدی</a:t>
            </a:r>
          </a:p>
          <a:p>
            <a:r>
              <a:rPr lang="fa-IR" dirty="0">
                <a:cs typeface="B Nazanin" panose="00000400000000000000" pitchFamily="2" charset="-78"/>
              </a:rPr>
              <a:t>زهرا فضلی </a:t>
            </a:r>
          </a:p>
          <a:p>
            <a:r>
              <a:rPr lang="fa-IR" dirty="0">
                <a:cs typeface="B Nazanin" panose="00000400000000000000" pitchFamily="2" charset="-78"/>
              </a:rPr>
              <a:t>مهدی فرح بخش</a:t>
            </a:r>
          </a:p>
          <a:p>
            <a:r>
              <a:rPr lang="fa-IR" dirty="0">
                <a:cs typeface="B Nazanin" panose="00000400000000000000" pitchFamily="2" charset="-78"/>
              </a:rPr>
              <a:t>علیرضا مسلمی حقیقی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5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218072"/>
            <a:ext cx="11887199" cy="1188720"/>
          </a:xfrm>
        </p:spPr>
        <p:txBody>
          <a:bodyPr>
            <a:normAutofit/>
          </a:bodyPr>
          <a:lstStyle/>
          <a:p>
            <a:pPr lvl="1" algn="ctr" rtl="1">
              <a:buSzPct val="115000"/>
            </a:pP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شناسایی روابط علت و معلولی با مدل </a:t>
            </a:r>
            <a:r>
              <a:rPr lang="fa-IR" sz="28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پرسش‌وپاسخ</a:t>
            </a: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استخراجی</a:t>
            </a:r>
            <a:endParaRPr lang="fa-IR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AutoShape 2" descr="data:image/jpeg;base64,/9j/4AAQSkZJRgABAQAAAQABAAD/2wCEAAkGBxEQEREREREWFhEWFxYXEREXERcWFxYWGRcXGBYYGRkZHiwiGRsmHBYZIjMiKSwtMjAwGCA1OjUvOSovMC0BCgoKDw4PHBERGy8mICgyLy8tNDMvLS8wLS8vOS8vLy8xMi8vLy8vLy8vLy8vLy8vLzEvLy8vLy8vLS8vLy8vLf/AABEIALwBDAMBIgACEQEDEQH/xAAcAAACAgMBAQAAAAAAAAAAAAACAwUGAQQHAAj/xABFEAACAQMDAQYEBAQCBQwDAAABAgMABBEFEiExBhMiQVFhBzJxgRQjkaFCUrHBYvBDcoKiwhUWJDNTVXOTstHh8VSSs//EABoBAAMBAQEBAAAAAAAAAAAAAAIDBAEABQb/xAAuEQACAgEDAgUDBAIDAAAAAAAAAQIRAxIhMQRBEyJRYXGBobEy4fDxwdEFI0L/2gAMAwEAAhEDEQA/AIBRRgVgCjAr6ts+WijIFGBXgKMChbHJHgKYBWAKJmCgsxAUAkknAAHUmgbGJBAUYFVK77borERxF1H8TNtz9Bg8fWrBoGp/iou82bPEVK7t3THngetTx6iM5aYvce8M4q2iQAowtZApgWjbMSBC0QWjC0QWhbCoELWQtMC0QWhs2he2vbabtrO2ss2hW2vba09W1u3tdomkCs3KqAWYj1wBwPc07TNRiuU3wyB1zg8EEH0IPIrNaur3N0urobtrG2nbap+t9t/w88kP4ffsIG7vducgHpsOOvrWTyRgrkbGDlsi0laErUJofadbiK4laIosI3MN+8sMMTjwjHy/vUf2a1q+vJhJtUWu5lfAXwnaSoyTuJ5Xkcc+VZ48dq7m+FLe+xaCtCVqpWfaG7u7ki2QdwjjfwudhbG4lj1IBOB+9XFlo8eVT4AnjceRBWgIp5FARTUxTQgilkUGo6hFbhWlfaGOFO1jk/7INNVgwDDoQCD7HkUSkroFxdWKIoCKcRQEUxMW0JIoCKaRQEUSYpoURQYppFBijTFSQYFGBWAKNRQsbFBAUYFYUUxRQNjUjKioTtu7LaNt6M6hvpyf6gVPKKXfWSTxvG/ysMcdQeoI9weaRlTlBpDsTUZJshexFlELZJAoLuW3tjJ4YgD2GADj3rd169WxgeSNFDO+FXGF3sOWIHspPuarSaJqNmzLbsWQ+alcH3KP0P8AnNTMegz3Fi8VwcXBkMiMzBsHAABK5wCMjjpn7VHCT06VFppFkox1anK02RUE2q/h2uxKCmC207d23nxhduBjr18ulbuma1cPptzO0hMqPhX2rwPyuMYx/Ef1rVh07Vu5a12gRgMMlkyV/kDZ6H+/UCpTQuzswsLi1lXY7uxXxKw+WPaSVJ4ytKjrva+Hz6jHpreue3oO0jUpX02WdnJlCykPgcFc7eMY8qT2d1ydrC5uHbvJY2bblR0CoRkLjgEk1FwafqsNu9msIMbbhuypOG+ba27AB9xnnyqwaNo11Z2DxxBGuWYvgkbRnaMAngnavnxk1qlNtc7Lf5McYq+OSC7M6rNPIhfUQjFxugZANy5HCnG3J6Yrc7U9pZFuvwsUwhRcCSYruOSu4+ROACBx5+eK027N3l3NGXtYrdVPjkj2pnnJOAxy3pj9alu0XZ24W8F9axpKTy8T467dh4JAII98g0C16e/IXk1f0aWh9pXW7S3a5FzDJtVZdhRlY8DgjPXjHPUH2q/7aq+iW99LOJJoYoIV52COMsxHQA8kc8549qtuKfiutxWSr2OadsL5YtQSeHEskS/nIVLKmMjkj2f7ED6VIdg5rePJM6G4uTv7pQQF2lvB04OWPH6ZHJCXSL+zuriW2iSaOYvkNjozFsMCwPBOPQj9k9nuyV7Bcw3BWJQWYyIMN3akHIx5Z+UbScZGfOkLUp3Xcc9LjVl/21yrWZ5Y9XkeBN8wfwJtLZPdgHgEE8ZrrW2uc632e1D8fJdW0X8QMcm+L+QKfC7fXqKb1FtKvUXhpN36Gzf3WoXFhcGWMROp8QKMm6HY28DdnJzj0qG7G2l88TtbSqke5wVOM79i4PynjlfPyqz2NrqMlreR3Yy7ptgXMQySrA8x8Dnb1pvYbSprW3kjmTY5lZgNyt4SiDOVJHUGlqLlJPfgJySi1sUvsLBdPI5t5AqAxmYH+Jdx4HhPkG9Otb172llnuZIxci2gUsFbYWLbTjyGcnr5AD95fsDoVxamczps3BNnjRs4LZ+UnHUVpz6BdWdzJNbwpNFJu8Dbcrk7sYJHIPQjPFYoyjBVfvya5Rcnx7DOyuvSSTPbyyLIAC0cwXbkDrkYHlz08j1qPh1S9v5XFtIIo05GeMDPh3EAksfTpxVi7PWt2XeS6SKNSCEiSNA3Pqy8gY4xnJzz7wKaHfWMztaKskTdASvTPAYEg5Geo/8AimPXpjd139fYDy26q/sanbeG4VbcysCu0BgMcyjO5unQjH/tVm7PQzrCO/cMxwYyPJNq7R0HPWtDtPpd1c29uAgaUcyjcigEqM9Tjr6VYbaMrHGp6hVBHuAAadig1kct+wrJL/rS27gsKWwp7ClsKtTI2hLClsKcwpbCjTFtCiKDFNIoMUaFNBqKNRQqKYooWGkEopiihUU1aBjUglFMUVFJqTSE/h4jIoJHes+xCRwdpwS/1Ax70bahNFzNB+X/ABSRv3m33ZCobHuM0h5IlCxMl1FKur2KEAySImem5gM/Qedal5qBPdx25V5pRuRuqJH5ytjy5wB5mpHs72aBc7BvlPMlxJy33P8ACOOFHpS5T9A4x9RFpq1vK21JkLeS7gGP0B5NSQFSOt9hWmC7J1YDAeGWJWjdc+Igjxo+DwQT0HHnVd0tzHK1uZe9iMaz2k2STJAxKkEnklWGOeeRmlRzpug3jpWSgFGBWQKMCmWCYAogKyBRAUNmg4rO2jxWcVlnAbaxtpmK9ius4XtoSKbisEVtnCiKAinEUJFbZgkigIpxFARWpmCGFKfABJ4A6k9AK2GFU3tizGeGOViLRh5cK0gJwrn0xggf5GZMmiOo2ENTo27jtCGO22jMpzgyZ2RjnB8Z+b7A1qSy3UgJaUR/4IkH7u+SfsBTVUAAAYA4AAwAKzXnT6mcu9FkcEY9h3Z2Z5LWF3JZypyx6nxED9sVvMKjuy5xB3fnE8kZ+zEr/ustSbCvYwyuCfseblVSYhhS2FOYUthT0IaEsKDFNYUBo0KaCWmqKBaYtCw0GorT1sExd2DjvHjiJHkruFb/AHc1uitPR9Kk1GSNwzAb1eCPJCqqMD3knqSB9g3HNT5peWinCt7Lb2Q0VJSdy4iiCgIOAT/CPoAP6VP9pp47eFI4reOSaZxDbw7QqlyCSzEDKoqqWJHp71vaFpf4aMpu3EtuJ248gMdfb963JbWN3jkaNWkj3d05UFk3Da20nlcjg46ivNzTcpbPbsV440tyiWXwzMSyOt9Ilw/LMkUXcg5JAEbAttyx43DOc1ZOyMcscLRTw7Jo3Ku68pNwCssZPO0ggYPQgipyte/vY4I2llbagwCdpYksQqqFUEsxYgAAEkkUq3VWHybIrl972fuoHi7tVjWJbw94yGSPu5btXhj8LDDbTu68c10ixvI541libdG3ynBHQkEEEAqQQQQQCCCDTmUHgjI9DXLZpnexyqz1Z1cJN3ZUv3QmiJ2iX/s5EbmMnyOSDkeoqdAoO2mkRLFqtypjwYIRsU+NLiMsUZgOjEPDjzOB7VszRbWZT1UkH7HFU48mq0LnGhYFEBWQKICmAmMV7FFis4rjgcV7FFivYrDQMVgijxWCK0wWRQkU0ihIrThJFAwpxFLIokYJYVq3lokqNHIoZGGGU/54PvW6wqE7XX/cWkr5wzLsjwedz+EY9wMn7V0mkm2ZFNvYo41ZbZpoCxk7pysbkgZUcYY+oPFNhXUbjmKFgh6HAjX65k5I+lbNpY2ulKsk/wCdesAUhGDsPlj0/wBY+nAqfNpeTjdLctEpGRFAu0rn1kYbicewry445TeyL5TUVuzQ0XQtQgMjHuW7wqWV5ZMggEZyEPlj9K3YLx+9a3mi7uUJ3i7X3o6Z27gcAjnjBHlQf831HW5umPqblv7U2z0qOFmdS7SMAGkkkLtgc4yfKvQwY8sWk3sSZp45JtLcewpbCnNSmr0EQMS1Aaa1BTEKYS0xaWtNWhYSCKZBB6EEH71MfCi4UNJbuQJ44wmzzKKQA6+qkbT/APVRS0m606KbHeICR8rZKsPoykEfrU2fG5rYpxSUeTpU3aqwR5Y3vIFeLIlVpVG0g4I56kHggcg1r9ku08eofiNhGI5cR+FlLwsAYpMNzhiHGcD5a5/a6esQTLb4YjJJFDKqPHGz43v41JY8Z8RODk9alJZpJJo7lJu7uFUKk3dhlaInPdyIMb4z9ip5HofPfTzW5X4kDplVDtB2rtO+FhcxON7MJEZX3bFBaKWIRBi+51XbtIZSCTgritiz7TzBfz7GU4/0tri5jb3CjEqfRkqv6ppsFxK8tppkwnbO6WaI2cSMX3mYucS78nqgyQMZGaRKxhY7vWY7J4LK2tpJnMbymKN13xx7hmRzKwJLO55JyTuJ5rS1LX7meMxw2WoQuSPzEitunmAzyFRn+bFay3MWnRXE7yma7lw1zchcDyVI4x5KMgKOnOSfSsXWrzSmE2rlVkYxAflHbOGYlZgcnZsRiNh5x15FMWN1uZe+xPWGiyqqC5QQ26SCc2xm766urgHKyXMwwMAhTtXjIx5CpB2LEsepJJ+p5NRenaxFPJJGhJKZJJHDAOyEg56bkYc46elSgp+OCithUpNvcyBWQK8KIUZh6vYrNZrDjGK9is16uOBxXO/iH2wlgl/DWzbGUAyyYBbLAFVGRxwQc+/tXRa4l8S4GTUZiRw4jZD6jYq5/VSPtSs8mo7DMSTluSfZv4hzRuEuz3kROC+0b09+PmHqOv8ASp1BcatOsqO8VhEwKHlWmYHlgPTjGT0+ucclrs/wxuTJp6Kf9G8iD6ZD/wDHSsUnN02MyRUVaLQ1AwphqN13V47OJpZDx0VR8zt5KP8APFW2luyarM6jeRwRtJK4VF6k/wBAPM+1U1LdtUY3FzmKxjyYot20uB1dz5DA6/YeZOvo1lNq8v4q6yLVD+XECQrEfwr7fzN59PLi1XFh+NvbPTF4hbMt1tO3EEfROOgZht46cUiU9St8fkbGFOlz+BXZTs5Pf5/ARrZ2GcNdtFmWbHXulbkjy3H7cgirsnwlsduJJruR/wDtWum3Z9gBgfp+tb3xL0+/l08Q6X4Zd6KypIsTdyAwKoxIC87OMjjI9qq+pds5+z9vp2nyRtd3rR7pi0rE+ORtqK20lznKD0CDg5FRvI2UqCRG9sOx9zpKfi4LiS4s0I7+KXa0qKSF3q4A3AEjjAx7jJCQwYBlOQQCD6g8g113tPEJLK5Rl4eGRCp/xKV/vXFOz5zaW/8A4SfsMVd0WSTbiyTqoJJNG01KanNSmr0kQMU1BTGoKYhTMrTFpa01axhIYtKl1BUcIVY8oGYAbU7xtqbsnPLccA488Vi7AMbgttGxsuDgoMHxA+3Wq+0ixGAxKko3szv+HmQQDu5CFdGzvC4aZQDnKN6g1F1OfQVYYaia1WI3MZFs+6UFk3JKAqEjxBwM7s4A24JyR06022tZbCDfcKGmcopbvOWB2rHu3ACIKXIx0GCec8no9jFHkxvI+FSJhJGI2XuwSoKjzIkByc9R71KYz15z1zzS4pzqaYeqvL2ILVtXjltS0ZYuY+92IC+AmSRKUOAhKkHJGcHGa3LXW444VSV5O8jjXas4YPJxgbM535OB4c9RUNMSrXohDm6LSiSEJuiaAxjDyZIEeEbIYHJbjDVJWiLL+CaWRnv++hURMCndRFSZO7QHBjMQJ7zncVHIIwEvI9XuMdJV/P6JGzvy9vLJcxbVUNvUow3oEDN+XIM+bLg9dvoaq+rJDd9zKFS0j70Q70w0kgXCySN3Z7vuk3KoJzndjIBq/VH3P4WSATGMPHGhmRVXxbCN/C8fNtHB4JUZ6VubG5JKzYv0NCyv5Le6WzeCAMSqs8OULpsYpIE24CqE2t4uCcCrSK0dI1FbiPvFGPEVPiVwSPNWUkMOeo/rW+KKCqPNgsIVkVgUQojjNepV3IUjkcdVVmGemQCRUb2X7QxX0PeR8OuBLETyjf3U+R8/qCANq6NrayYrBYZxkZ8hnn9KKuW/E7SWjuorsyOsUjKjPyxhZcfKAQcbQWA9Q3rQzlpV0FGNujqFVntv2VGoRqUYLPHnu2PRgeqNjy8wfL71ELYa1bAGC5S6jwCgcgsQeQcvz+j1Gah2n1yPh7bZ/iW3Zh+uSKCU01Ukw4xd2mVuTsPqIbb+GY/4g6FT77s4rq3ZHRTZWqRMQXJLyEdNzY4HsAAM+1cuuO3eoldhm2kE7mEaKx9jgcY9sVrS65qN8RCZZJd3HdqAN3+sEAz9TSoTjF2kxkoykt6Ola/23tbXKq3eyj+BCCAefmfoOR0GT7VVNL0a61eUXN2StuPkHQMM/LGPJfVv6npt6N2MFqgluxG8jFcQkBgoHJyehPQccD1Oav8Abzo65Q8Dy6Y9seVbDJ4k3GW1dvUGUNEU49+4pbZUVUQbUUBVVeAAOgArX0t+81KOzB7t5IWdJ88sVJzFgYJ4Ut18ulbzmoTVrGeVoL2xRpp7SQPtiy25eC8ZK+ZA6eYyMHOKzqOjxSTk+fljen67NjqKe3wv9HT9E7Py28m9rguuCNmGwc9CcselTskCMysVUsvysVBI+h8qp+ifEixuQAH2yjh4ThHDDqNrkHj2z9aZq/bmCJSe9jjA/jkdc/ZQev6/SpIQUFSHZcssstUufovwZ+I/aAWtrLt5kwNo65diBGuPUsQfoK5xYWvdQxRfyIqk+pAAJ/Wtf/lsapOZQwMELZjjJ/MklII75x/CACQo+p46VItXrdFjpan3PN6qdvSJalNTWpTVfZE0KagphpZpePqFOTjFWl37BZOncYpt0/QytNWlLTFqhiUFLEroyuMqwKsPUHg1pS6OSRskb+LcXLOdxCqJF8QG9VUqMgjDHjk53y4UFicAAkn0A5Jobm8WNFfBbcQFVduSSM9WIHQE8mp8sISXmQ+EpLgVdJLG0a2yKsfO5VVAoJdfmGRtXaWOVBOQPod7UrQzRlA205U8glTtIO1gCCVOMEZHWvWs6uiSKcqyhlOMcEZFQ9/qkyXKwo6shUl2SJmaEF4x41wdzDOOD/pQSOOUzcYL2ew6Nt/A290aCC2Zyp71UIaVHZHYuQGLsGyUycncTgD2pmn6cklsHhBW4GEE5uJXJEbbWCSg5WJ1DAbR0YHHFTwNMjcEAggjyIORQvFGwtTIu906V7WOA+OUlR329h3R5Pe7sh229B5txnqaz2N02W2gWOWFfEquJwSJCRgd1KrHOVHCkeHao6HrMLTVpcsVyUr4O1OqDjUAYAAHoBgUxaWKYtGcUDS5L+4R5Bfug7x1CCFGwFYgc1u/hL//ALyf/wAiOtLSVvLdHj/ASv8AmSMGDoAQzEjg1ufjbz/u2b/zI66HhaVqu/qdLxNTrj6AyWN8wKnU3IIII7iPkHg+dag0J7ZYpbN/+kxLtORhZ1zko4z19DnyHTAI3ZNQu1BY6dKAAST3kfAHJrUOuvOsUVombmVdwUnKxJnBeQ+3p/8AAJPwKf7/AGMXi2v2/wAFv7O67Fexb0ysinbLE3zxv5gj04OD5/XIDdf0wXVvNAceNSFJ8nHKH7MBSezmhR2UZUEvK53TTN80jevsOTgf3JNQel9r3iuZrXUNsTAkwy7diMuTjJzjkcg9OCDzSLpU+46t7ibPw3vmlslR895AzQsD18OCo+wYL/s1PapfpbwyTSHCRqWPv6Ae5OAPc1z+w7V21jc6kwbvEklR4VQghmIcyEN0AyRzVa7Wds5r8CPaI4Qc92G3Fj5FmwM4+gpfiqMa7h+G3L2K5dTtI7yOcs7MzH1LEk/uatPwtUm/UjoI5C30wB/UiqhXUfhJpW2OW6Ycv+XFx/Cpy5+hbA/2DSMSuSG5HUWXVtPQyGRsn/CeQD/nypF9bIitKrCPYCzN0XAGTkenFSRqt/EGUrp9wV6nap+jOoP7VTLDBRe3v9fkRHNPUt/b6B9l+zE/aBDcXMrw6fkrDFHgPOVOGdicgAEY6HkEDpk9L0nQbDRbe4kgi7uNUMs7bmd2Eak8liTwM4AwOT61L6FaLDbW8SDCxxRoo9lQAfXpUV2m7YWFg8cF5OqtMDhCjONhO0l8AhV6jJ64Poaibb5KUkuCidlte0vtFeTRTaUgkWMuszMGZ0V1Q7yoBVvGuOW8+fW7Wfw70mFiyWEJJGPGplH6SEit7s/2WsrDvDaW6xlzlyNxJ5zjLEkLz0HFTlYace+I3w/t4ALuwK20+flDYjfjO3ZzjOPIY9RzmqzomsG4jyUxKh2Sp/K4649j/wC48q7B2s0m3de+eJTNlVD89OuCM4PA865FqMSw6tIiABZrdJGUDA3qxQcfRT+tNwSyatKlSYGVQ06mraNs7j6CllfentSmr010cP8A1b+W/wAED6qa/TS+EvyKNDkUTUFHHosUf0pr4bFy6vI+afykeWmrSVpi1WyVEbf3kckj28kDSKP5eW5UHdjjauGwGz1yK14ZJpZY7eS3ldEd1UFYwZZEUHY+5gm5A2SATkgHAwRUrfd9s3QybHUFgO7D7iBlRyeOasFzaRvp3dR7BIIwybpOUn+bvN/XeHJbd1Jz61BnU09vx9iyM0kv5XuRlhM7q3eRtG6uylGHI2njnoeMcjI9+K2o4UB3BFDeLBwB8xBbkepAJ+lKjDjO+RpGJPjZVUn6hABTi+AT6AngZPFOS23MvfYgm1FxG0V6j5lAWPCxgM7DDRqwYoAD034yOuaTpGrMImtokP4uTe2d0exWYtmRtvCbcA7dvPGM5JornfqQCoqpEhBZmkVi++PlBtDBMpJ83JUkYHFe0Cxmt4opnRWtY2nKRRuDKjMSjSHwAyKApG3JbBzzgAQTm1JVx6lO1b8ll0eOVI8TMC+5seLfhfIFtq7j15wOMdetN1WV0hkaMuHAGzZGJG3ZGBsPBBPB6cE8jqIm41t22taoZFyQ2YpM7sRsieWwMr7hIwK8D1qwg1QqapC91uytdjppjhbpmiYGfuYlQd1Kwkk73MmW3MrbgE8OAoPi61bRSYgFG1QAuS2AMDcxJY4HmSSSfc0wGhjHSqOu3YwUQoAayDWnA3cZeORB1ZGUZ6ZIIFRnZbs7HYQ7E8UjYMsmOXP9lHkP71L5rOaHSrsK3VGa1r2xinULNGkijkB0DYPqM9DWxXs11GHFviTpqW94FjjWOJo0KBVwPMN98g/tVSrpHxkTx2jeqyj9Ch/4qrdx2cA02G+UsWaRlkXjaF3MqsOM9VwevzCockfM6LIS8qs0uz2hTXswiiHHBdyPCi+p/sPOu56fZpBFHDGMIihVH08z7k8n3NV34ZyKbBNoAIeQOQACTuyCcdTtIH2FWkmqsGNJX6k+Wbbowag+2YU2FzvxjYcZ/mBG3/exUxLIFBZiAoBLMTgADkk+1QejdmJ+0BMsrtBpasRHtH5twy5G4bhgKDnkg9MYJyQWWajHczHFyZ0v4da0t7ptpKrAsI1jlx5SIArgjy5GfoRUN26+GUOrXcNzLcOgRAkkaoDvRWZhtYnwHxtk4by6ecT2f7Aaho94rafcJLYyuv4iGY4YIDy3hGGcDOGGOSAQRVh+KtpqMtkE0xnE3eKZO7cRuY8NkK2RjxbScEHA+x84sLmowMDoOlFVf7DQ3iWFst+xa7CnvSSGb52KBiOCwTaCfUHk9akb6ScEd0isPMlsEH6ccVxxFdq7lcImRkEswz044z+pri/4xb3UZrmLmGKMQxv5O2dzEe3LfsfOuzQ9nXdiZ2BDZ3qOS2eoJIxXMu3fZVdFkF3ag/gJWCzwZLdw54EiE5O0+h8+PMbW4JRjkTlwLypuLSFtSmog4YBlIIIBBHQg9CKBq95HjsW1BRNQUxCmeWmLSlpimuZyHKaYtJU01TQMaiN7S3MiRN3b+IpJ+XtJZlC+JwV5TYOcnj9q3dLuGSLNwzLIoBlEqd2Ez0CnoyccNk588HimyRB0dG6MrI2ODtYbWGfoabexd8u12b+EqwIypQgoRxjggHpipZQnr1J7VwUKS00OVFZCFOFYHDJgfMPmBHnznNI0XTBboy5UhiOFj2LwoX5cnxHGSfM020hEaKi9FGBnr9azd3yRBd2SWJCqqliSFLHj2VSftWtLlnJvhGxY2ccK7IkCrnOB64A8/YAfQAeVbamq3r2op3MUiXBjLtGUKHBeNyqudpBzhXJ6cMF862l1+Lvo4UIcMFw4kBJ3A4wP4sAZY5GAynnNK1RToZpb3J4GjBpINGDWswcDWQaWDRA1hozNZzS81nNYcHmvZoM17NdRxQfjBGDDbN5iRwPoygn/ANIraisgdB2Ecdw0n3DGUfuKjfirMZZbS1TlyS233cqifuGqzdpyttpsyD5UhES/cCIf1qevNJ+w+/LFEP8ACU/9El/8Zv8A+cdXUmqn8MbYx2AY/wCkkdx9OE/4KtRNNxLyIVkfmZD9ooDcta2KsQbqdEcg4YQr45WH0UfvXZ7W3SJEjjULGihURRgKoGAAPIACuP6fj/l3SM/y3WPr3Df5/SuzVJ1DuZThXlM16vV6kDT1er1erjj1RfaOxSe2mjkUMhU5U+YxyP0yPvUpWrqL7YpT6I364OK44+ddE3QSXFk5JMD/AJbHqYm5T9iD/te1SzVqayB/yxNj/wDHTd9crj9sVssa9vo5OWNWeV1SSm6AahrLUGatREzCmmKaUDRg1rMTCmuFjUu5woxk4Jx5ZOOg96VpuprMF2gkkZcrlkQ+Sl8Y3H06+1O2K2AxcJkb9jbWK58QDeWRkcevlTrS2jt4u7hlbY2/vIcExf8AWFo3Xfyj7QAccH7ZMuRzU0ktu5RHTp35NeWzdplkEhCjblct5bsgDO0htwzkfw8e0mpqNm1BEbu+TJjIUKcE4Yhd2MAnacAnypVlqbFWZ13DOFMUbtyE3yKR1yg6/UcA8ULlCL5GJSaNtbeb8R3neflfy7j02bdmzGPn8W/OfLGKdqjRbFWWPvAzYSMJvJbax4H+qG+2ay9yFjaRQXAQuoXqwC7gB7n+9JsZ0u4zvjUqGxw29GIAIZHwM9cZwMEMKFpcLuMTfJXNV093D3EERigkWLHdlFdvzUKsybwADuDAjLAqM7QTVhsVnshHFLboGldigjmGEYqSVcNnacIxyGfJzzTtVs3eJYotqgFfBnYCi9FBCnZghTwP4cedSEAbaneEM4A3PjGWxgsB5ZOf1qZYGp6kxjyWjbBowaSDRA1Q0LHg0QNJDUQNDRo3NZzSs1nNZRozNYZwASSABySTgADqTQZqjfFO4nWOJULCFi3elScE8bVbHl148/tQTlpjYUVqdC+zsDX+oy37D8iJisJPQlRtTA9h4j6Ein/ETUhMI9PhIeaSRe8UHO3Hyq3ockH2C1YOyiKtlahBgd0hOP5iMsfruJqjWOlGw1aASPmNy5jkbqd6OoDH+bcQD9QfOkyTUUvXn6jk05P24Oj6baLBFFEpysaKoPrgYJ+55+9OJrBNCTVSRM2ROqTi3vdLuycLFciOQ+QSYbWJ+gH713KuIa9py3UEkLHG4Da3owOVP0yP0zVu+H3btZ9lhenutQRQvjPhuABjfG3QscZK/XGcHEPVQalZXgknGjoVer1eqUeer1er1ccYqB7T3gCiEfM2C3sAcj9SP2rZ1TWUiyq4aT08l/1j/auVdt+1pi3QQt3l9LkAAg91kfO3oQOQPv0rkrO4K5C4mvdQuB0MgiQ+0ShSR7HArcY1r6ZZiCJIwckfM38zHlj+tOY19D0+PRjUTxc89c2wWoKJjQZqhErZgGjBpQNGDWsGLHKaYppINGDQNDUzQ1SaFJFaRCSEZy6z9y42fLsP8UmX4HuR54I2k4QzPfstxtkdVVbtU7tyhd84CKxdUZd2fEyMmOTUngEqSASpypI6EdCPQ06wcwf9WT8oQbjvAUMzgKGztG5iePb0FQ5umlKVporhmSjX8/Yk9T2B17tdoKKdmNu3I4GPI4xxWuGpJkLEknJPJPrRKaeo0qFpmwpowa1w1MDVjQaY8NRg0gNRhqBoKx4asg0kNRBqyjbHBqzupO6s7qyjbG7qje0duJbS4jIzmNyo/wASjcv7gVvbqFwGBB6EEH6GscbVGp0yt/De8MlkEPWN2QfQ4cf+oj7UHxG05prdZUGXgYsSOoQjxEfQhT9jUBa2moabM6QRtJCxyPBuVh5E7eVbHB/uMVfNOuZJIkeSPupDndGW3Y5IHPuOfvU8FqjpfI6b0y1IrHZ/t3EYlW6crKvBfazBx5N4QcH1/wAgW6GdZFV0OUYBlYeYIyDUR/zXsd5f8Om4+XO37JnaP0qVUBQFUAADAAGAAOgA8hTscZraQubi/wBIZNR+raXFcqFkTJHyOOHQ+qt5f04rbLUJamuKapitVboHTe2uqaaAkqG/thgBs7bhBwMEgHvPqQSfMip+3+NOnMPzFkiccFXRiR/+isKrxalvg+Q/SpZdFFvyuh8eqa5RZ5vjLp2PBLz6mKY/sEH9ahb/AOLEUnEQnlJ6JFEVH3JwcfrUcQPQfpQs1cv+P9ZfY19Z7Ghf6vqV3lU22cR9DvlI+o+X7bTStN0mO33FMs7fNIxy7eZ5+tSDGlk1Xh6WEN0tyTL1E57PgwxpZNZJoCarSJWzBNBmsk0GaNCmzANGDSloxWtARY0GmA0kUYoGOTHA0YNJFGKFoYmPBowaSKMUDQaY4NRhqSKYKFoNMaGow1IFGKBoKxwaiDUoVkVlBWNDVndSqzWUdY3dWN1Lr1dR1jN1YLUusGuo6wy1CWrBoDW0ZYRagLVg0BokjGzJagJrBoDRJANniaAmvGgNGkC2YJoCayaA0SQtswTQE1k0Bo0LbME0GayaCjSEy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9725" y="1698477"/>
            <a:ext cx="11887199" cy="4836547"/>
          </a:xfrm>
        </p:spPr>
        <p:txBody>
          <a:bodyPr>
            <a:normAutofit/>
          </a:bodyPr>
          <a:lstStyle/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Wingdings" panose="05000000000000000000" pitchFamily="2" charset="2"/>
              <a:buChar char="ü"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9725" y="1747133"/>
            <a:ext cx="11887199" cy="4836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rtl="1">
              <a:buSzPct val="115000"/>
            </a:pPr>
            <a:r>
              <a:rPr lang="fa-IR" sz="2600" b="1" dirty="0">
                <a:cs typeface="B Nazanin" panose="00000400000000000000" pitchFamily="2" charset="-78"/>
              </a:rPr>
              <a:t>۳ شبکه (شبکه اول- </a:t>
            </a:r>
            <a:r>
              <a:rPr lang="fa-IR" sz="2600" b="1" dirty="0" err="1">
                <a:cs typeface="B Nazanin" panose="00000400000000000000" pitchFamily="2" charset="-78"/>
              </a:rPr>
              <a:t>مارکر</a:t>
            </a:r>
            <a:r>
              <a:rPr lang="fa-IR" sz="2600" b="1" dirty="0">
                <a:cs typeface="B Nazanin" panose="00000400000000000000" pitchFamily="2" charset="-78"/>
              </a:rPr>
              <a:t>، شبکه دوم- علت، شبکه سوم- معلول)</a:t>
            </a:r>
          </a:p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228600" lvl="1" indent="0" algn="just" rtl="1">
              <a:buSzPct val="115000"/>
              <a:buNone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Font typeface="Arial" panose="020B0604020202020204" pitchFamily="34" charset="0"/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297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218072"/>
            <a:ext cx="11887199" cy="1188720"/>
          </a:xfrm>
        </p:spPr>
        <p:txBody>
          <a:bodyPr>
            <a:normAutofit/>
          </a:bodyPr>
          <a:lstStyle/>
          <a:p>
            <a:pPr lvl="1" algn="ctr" rtl="1">
              <a:buSzPct val="115000"/>
            </a:pP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شناسایی روابط علت و معلولی با مدل </a:t>
            </a:r>
            <a:r>
              <a:rPr lang="fa-IR" sz="28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پرسش‌وپاسخ</a:t>
            </a: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استخراجی</a:t>
            </a:r>
            <a:endParaRPr lang="fa-IR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AutoShape 2" descr="data:image/jpeg;base64,/9j/4AAQSkZJRgABAQAAAQABAAD/2wCEAAkGBxEQEREREREWFhEWFxYXEREXERcWFxYWGRcXGBYYGRkZHiwiGRsmHBYZIjMiKSwtMjAwGCA1OjUvOSovMC0BCgoKDw4PHBERGy8mICgyLy8tNDMvLS8wLS8vOS8vLy8xMi8vLy8vLy8vLy8vLy8vLzEvLy8vLy8vLS8vLy8vLf/AABEIALwBDAMBIgACEQEDEQH/xAAcAAACAgMBAQAAAAAAAAAAAAACAwUGAQQHAAj/xABFEAACAQMDAQYEBAQCBQwDAAABAgMABBEFEiExBhMiQVFhBzJxgRQjkaFCUrHBYvBDcoKiwhUWJDNTVXOTstHh8VSSs//EABoBAAMBAQEBAAAAAAAAAAAAAAIDBAEABQb/xAAuEQACAgEDAgUDBAIDAAAAAAAAAQIRAxIhMQRBEyJRYXGBobEy4fDxwdEFI0L/2gAMAwEAAhEDEQA/AIBRRgVgCjAr6ts+WijIFGBXgKMChbHJHgKYBWAKJmCgsxAUAkknAAHUmgbGJBAUYFVK77borERxF1H8TNtz9Bg8fWrBoGp/iou82bPEVK7t3THngetTx6iM5aYvce8M4q2iQAowtZApgWjbMSBC0QWjC0QWhbCoELWQtMC0QWhs2he2vbabtrO2ss2hW2vba09W1u3tdomkCs3KqAWYj1wBwPc07TNRiuU3wyB1zg8EEH0IPIrNaur3N0urobtrG2nbap+t9t/w88kP4ffsIG7vducgHpsOOvrWTyRgrkbGDlsi0laErUJofadbiK4laIosI3MN+8sMMTjwjHy/vUf2a1q+vJhJtUWu5lfAXwnaSoyTuJ5Xkcc+VZ48dq7m+FLe+xaCtCVqpWfaG7u7ki2QdwjjfwudhbG4lj1IBOB+9XFlo8eVT4AnjceRBWgIp5FARTUxTQgilkUGo6hFbhWlfaGOFO1jk/7INNVgwDDoQCD7HkUSkroFxdWKIoCKcRQEUxMW0JIoCKaRQEUSYpoURQYppFBijTFSQYFGBWAKNRQsbFBAUYFYUUxRQNjUjKioTtu7LaNt6M6hvpyf6gVPKKXfWSTxvG/ysMcdQeoI9weaRlTlBpDsTUZJshexFlELZJAoLuW3tjJ4YgD2GADj3rd169WxgeSNFDO+FXGF3sOWIHspPuarSaJqNmzLbsWQ+alcH3KP0P8AnNTMegz3Fi8VwcXBkMiMzBsHAABK5wCMjjpn7VHCT06VFppFkox1anK02RUE2q/h2uxKCmC207d23nxhduBjr18ulbuma1cPptzO0hMqPhX2rwPyuMYx/Ef1rVh07Vu5a12gRgMMlkyV/kDZ6H+/UCpTQuzswsLi1lXY7uxXxKw+WPaSVJ4ytKjrva+Hz6jHpreue3oO0jUpX02WdnJlCykPgcFc7eMY8qT2d1ydrC5uHbvJY2bblR0CoRkLjgEk1FwafqsNu9msIMbbhuypOG+ba27AB9xnnyqwaNo11Z2DxxBGuWYvgkbRnaMAngnavnxk1qlNtc7Lf5McYq+OSC7M6rNPIhfUQjFxugZANy5HCnG3J6Yrc7U9pZFuvwsUwhRcCSYruOSu4+ROACBx5+eK027N3l3NGXtYrdVPjkj2pnnJOAxy3pj9alu0XZ24W8F9axpKTy8T467dh4JAII98g0C16e/IXk1f0aWh9pXW7S3a5FzDJtVZdhRlY8DgjPXjHPUH2q/7aq+iW99LOJJoYoIV52COMsxHQA8kc8549qtuKfiutxWSr2OadsL5YtQSeHEskS/nIVLKmMjkj2f7ED6VIdg5rePJM6G4uTv7pQQF2lvB04OWPH6ZHJCXSL+zuriW2iSaOYvkNjozFsMCwPBOPQj9k9nuyV7Bcw3BWJQWYyIMN3akHIx5Z+UbScZGfOkLUp3Xcc9LjVl/21yrWZ5Y9XkeBN8wfwJtLZPdgHgEE8ZrrW2uc632e1D8fJdW0X8QMcm+L+QKfC7fXqKb1FtKvUXhpN36Gzf3WoXFhcGWMROp8QKMm6HY28DdnJzj0qG7G2l88TtbSqke5wVOM79i4PynjlfPyqz2NrqMlreR3Yy7ptgXMQySrA8x8Dnb1pvYbSprW3kjmTY5lZgNyt4SiDOVJHUGlqLlJPfgJySi1sUvsLBdPI5t5AqAxmYH+Jdx4HhPkG9Otb172llnuZIxci2gUsFbYWLbTjyGcnr5AD95fsDoVxamczps3BNnjRs4LZ+UnHUVpz6BdWdzJNbwpNFJu8Dbcrk7sYJHIPQjPFYoyjBVfvya5Rcnx7DOyuvSSTPbyyLIAC0cwXbkDrkYHlz08j1qPh1S9v5XFtIIo05GeMDPh3EAksfTpxVi7PWt2XeS6SKNSCEiSNA3Pqy8gY4xnJzz7wKaHfWMztaKskTdASvTPAYEg5Geo/8AimPXpjd139fYDy26q/sanbeG4VbcysCu0BgMcyjO5unQjH/tVm7PQzrCO/cMxwYyPJNq7R0HPWtDtPpd1c29uAgaUcyjcigEqM9Tjr6VYbaMrHGp6hVBHuAAadig1kct+wrJL/rS27gsKWwp7ClsKtTI2hLClsKcwpbCjTFtCiKDFNIoMUaFNBqKNRQqKYooWGkEopiihUU1aBjUglFMUVFJqTSE/h4jIoJHes+xCRwdpwS/1Ax70bahNFzNB+X/ABSRv3m33ZCobHuM0h5IlCxMl1FKur2KEAySImem5gM/Qedal5qBPdx25V5pRuRuqJH5ytjy5wB5mpHs72aBc7BvlPMlxJy33P8ACOOFHpS5T9A4x9RFpq1vK21JkLeS7gGP0B5NSQFSOt9hWmC7J1YDAeGWJWjdc+Igjxo+DwQT0HHnVd0tzHK1uZe9iMaz2k2STJAxKkEnklWGOeeRmlRzpug3jpWSgFGBWQKMCmWCYAogKyBRAUNmg4rO2jxWcVlnAbaxtpmK9ius4XtoSKbisEVtnCiKAinEUJFbZgkigIpxFARWpmCGFKfABJ4A6k9AK2GFU3tizGeGOViLRh5cK0gJwrn0xggf5GZMmiOo2ENTo27jtCGO22jMpzgyZ2RjnB8Z+b7A1qSy3UgJaUR/4IkH7u+SfsBTVUAAAYA4AAwAKzXnT6mcu9FkcEY9h3Z2Z5LWF3JZypyx6nxED9sVvMKjuy5xB3fnE8kZ+zEr/ustSbCvYwyuCfseblVSYhhS2FOYUthT0IaEsKDFNYUBo0KaCWmqKBaYtCw0GorT1sExd2DjvHjiJHkruFb/AHc1uitPR9Kk1GSNwzAb1eCPJCqqMD3knqSB9g3HNT5peWinCt7Lb2Q0VJSdy4iiCgIOAT/CPoAP6VP9pp47eFI4reOSaZxDbw7QqlyCSzEDKoqqWJHp71vaFpf4aMpu3EtuJ248gMdfb963JbWN3jkaNWkj3d05UFk3Da20nlcjg46ivNzTcpbPbsV440tyiWXwzMSyOt9Ilw/LMkUXcg5JAEbAttyx43DOc1ZOyMcscLRTw7Jo3Ku68pNwCssZPO0ggYPQgipyte/vY4I2llbagwCdpYksQqqFUEsxYgAAEkkUq3VWHybIrl972fuoHi7tVjWJbw94yGSPu5btXhj8LDDbTu68c10ixvI541libdG3ynBHQkEEEAqQQQQQCCCDTmUHgjI9DXLZpnexyqz1Z1cJN3ZUv3QmiJ2iX/s5EbmMnyOSDkeoqdAoO2mkRLFqtypjwYIRsU+NLiMsUZgOjEPDjzOB7VszRbWZT1UkH7HFU48mq0LnGhYFEBWQKICmAmMV7FFis4rjgcV7FFivYrDQMVgijxWCK0wWRQkU0ihIrThJFAwpxFLIokYJYVq3lokqNHIoZGGGU/54PvW6wqE7XX/cWkr5wzLsjwedz+EY9wMn7V0mkm2ZFNvYo41ZbZpoCxk7pysbkgZUcYY+oPFNhXUbjmKFgh6HAjX65k5I+lbNpY2ulKsk/wCdesAUhGDsPlj0/wBY+nAqfNpeTjdLctEpGRFAu0rn1kYbicewry445TeyL5TUVuzQ0XQtQgMjHuW7wqWV5ZMggEZyEPlj9K3YLx+9a3mi7uUJ3i7X3o6Z27gcAjnjBHlQf831HW5umPqblv7U2z0qOFmdS7SMAGkkkLtgc4yfKvQwY8sWk3sSZp45JtLcewpbCnNSmr0EQMS1Aaa1BTEKYS0xaWtNWhYSCKZBB6EEH71MfCi4UNJbuQJ44wmzzKKQA6+qkbT/APVRS0m606KbHeICR8rZKsPoykEfrU2fG5rYpxSUeTpU3aqwR5Y3vIFeLIlVpVG0g4I56kHggcg1r9ku08eofiNhGI5cR+FlLwsAYpMNzhiHGcD5a5/a6esQTLb4YjJJFDKqPHGz43v41JY8Z8RODk9alJZpJJo7lJu7uFUKk3dhlaInPdyIMb4z9ip5HofPfTzW5X4kDplVDtB2rtO+FhcxON7MJEZX3bFBaKWIRBi+51XbtIZSCTgritiz7TzBfz7GU4/0tri5jb3CjEqfRkqv6ppsFxK8tppkwnbO6WaI2cSMX3mYucS78nqgyQMZGaRKxhY7vWY7J4LK2tpJnMbymKN13xx7hmRzKwJLO55JyTuJ5rS1LX7meMxw2WoQuSPzEitunmAzyFRn+bFay3MWnRXE7yma7lw1zchcDyVI4x5KMgKOnOSfSsXWrzSmE2rlVkYxAflHbOGYlZgcnZsRiNh5x15FMWN1uZe+xPWGiyqqC5QQ26SCc2xm766urgHKyXMwwMAhTtXjIx5CpB2LEsepJJ+p5NRenaxFPJJGhJKZJJHDAOyEg56bkYc46elSgp+OCithUpNvcyBWQK8KIUZh6vYrNZrDjGK9is16uOBxXO/iH2wlgl/DWzbGUAyyYBbLAFVGRxwQc+/tXRa4l8S4GTUZiRw4jZD6jYq5/VSPtSs8mo7DMSTluSfZv4hzRuEuz3kROC+0b09+PmHqOv8ASp1BcatOsqO8VhEwKHlWmYHlgPTjGT0+ucclrs/wxuTJp6Kf9G8iD6ZD/wDHSsUnN02MyRUVaLQ1AwphqN13V47OJpZDx0VR8zt5KP8APFW2luyarM6jeRwRtJK4VF6k/wBAPM+1U1LdtUY3FzmKxjyYot20uB1dz5DA6/YeZOvo1lNq8v4q6yLVD+XECQrEfwr7fzN59PLi1XFh+NvbPTF4hbMt1tO3EEfROOgZht46cUiU9St8fkbGFOlz+BXZTs5Pf5/ARrZ2GcNdtFmWbHXulbkjy3H7cgirsnwlsduJJruR/wDtWum3Z9gBgfp+tb3xL0+/l08Q6X4Zd6KypIsTdyAwKoxIC87OMjjI9qq+pds5+z9vp2nyRtd3rR7pi0rE+ORtqK20lznKD0CDg5FRvI2UqCRG9sOx9zpKfi4LiS4s0I7+KXa0qKSF3q4A3AEjjAx7jJCQwYBlOQQCD6g8g113tPEJLK5Rl4eGRCp/xKV/vXFOz5zaW/8A4SfsMVd0WSTbiyTqoJJNG01KanNSmr0kQMU1BTGoKYhTMrTFpa01axhIYtKl1BUcIVY8oGYAbU7xtqbsnPLccA488Vi7AMbgttGxsuDgoMHxA+3Wq+0ixGAxKko3szv+HmQQDu5CFdGzvC4aZQDnKN6g1F1OfQVYYaia1WI3MZFs+6UFk3JKAqEjxBwM7s4A24JyR06022tZbCDfcKGmcopbvOWB2rHu3ACIKXIx0GCec8no9jFHkxvI+FSJhJGI2XuwSoKjzIkByc9R71KYz15z1zzS4pzqaYeqvL2ILVtXjltS0ZYuY+92IC+AmSRKUOAhKkHJGcHGa3LXW444VSV5O8jjXas4YPJxgbM535OB4c9RUNMSrXohDm6LSiSEJuiaAxjDyZIEeEbIYHJbjDVJWiLL+CaWRnv++hURMCndRFSZO7QHBjMQJ7zncVHIIwEvI9XuMdJV/P6JGzvy9vLJcxbVUNvUow3oEDN+XIM+bLg9dvoaq+rJDd9zKFS0j70Q70w0kgXCySN3Z7vuk3KoJzndjIBq/VH3P4WSATGMPHGhmRVXxbCN/C8fNtHB4JUZ6VubG5JKzYv0NCyv5Le6WzeCAMSqs8OULpsYpIE24CqE2t4uCcCrSK0dI1FbiPvFGPEVPiVwSPNWUkMOeo/rW+KKCqPNgsIVkVgUQojjNepV3IUjkcdVVmGemQCRUb2X7QxX0PeR8OuBLETyjf3U+R8/qCANq6NrayYrBYZxkZ8hnn9KKuW/E7SWjuorsyOsUjKjPyxhZcfKAQcbQWA9Q3rQzlpV0FGNujqFVntv2VGoRqUYLPHnu2PRgeqNjy8wfL71ELYa1bAGC5S6jwCgcgsQeQcvz+j1Gah2n1yPh7bZ/iW3Zh+uSKCU01Ukw4xd2mVuTsPqIbb+GY/4g6FT77s4rq3ZHRTZWqRMQXJLyEdNzY4HsAAM+1cuuO3eoldhm2kE7mEaKx9jgcY9sVrS65qN8RCZZJd3HdqAN3+sEAz9TSoTjF2kxkoykt6Ola/23tbXKq3eyj+BCCAefmfoOR0GT7VVNL0a61eUXN2StuPkHQMM/LGPJfVv6npt6N2MFqgluxG8jFcQkBgoHJyehPQccD1Oav8Abzo65Q8Dy6Y9seVbDJ4k3GW1dvUGUNEU49+4pbZUVUQbUUBVVeAAOgArX0t+81KOzB7t5IWdJ88sVJzFgYJ4Ut18ulbzmoTVrGeVoL2xRpp7SQPtiy25eC8ZK+ZA6eYyMHOKzqOjxSTk+fljen67NjqKe3wv9HT9E7Py28m9rguuCNmGwc9CcselTskCMysVUsvysVBI+h8qp+ifEixuQAH2yjh4ThHDDqNrkHj2z9aZq/bmCJSe9jjA/jkdc/ZQev6/SpIQUFSHZcssstUufovwZ+I/aAWtrLt5kwNo65diBGuPUsQfoK5xYWvdQxRfyIqk+pAAJ/Wtf/lsapOZQwMELZjjJ/MklII75x/CACQo+p46VItXrdFjpan3PN6qdvSJalNTWpTVfZE0KagphpZpePqFOTjFWl37BZOncYpt0/QytNWlLTFqhiUFLEroyuMqwKsPUHg1pS6OSRskb+LcXLOdxCqJF8QG9VUqMgjDHjk53y4UFicAAkn0A5Jobm8WNFfBbcQFVduSSM9WIHQE8mp8sISXmQ+EpLgVdJLG0a2yKsfO5VVAoJdfmGRtXaWOVBOQPod7UrQzRlA205U8glTtIO1gCCVOMEZHWvWs6uiSKcqyhlOMcEZFQ9/qkyXKwo6shUl2SJmaEF4x41wdzDOOD/pQSOOUzcYL2ew6Nt/A290aCC2Zyp71UIaVHZHYuQGLsGyUycncTgD2pmn6cklsHhBW4GEE5uJXJEbbWCSg5WJ1DAbR0YHHFTwNMjcEAggjyIORQvFGwtTIu906V7WOA+OUlR329h3R5Pe7sh229B5txnqaz2N02W2gWOWFfEquJwSJCRgd1KrHOVHCkeHao6HrMLTVpcsVyUr4O1OqDjUAYAAHoBgUxaWKYtGcUDS5L+4R5Bfug7x1CCFGwFYgc1u/hL//ALyf/wAiOtLSVvLdHj/ASv8AmSMGDoAQzEjg1ufjbz/u2b/zI66HhaVqu/qdLxNTrj6AyWN8wKnU3IIII7iPkHg+dag0J7ZYpbN/+kxLtORhZ1zko4z19DnyHTAI3ZNQu1BY6dKAAST3kfAHJrUOuvOsUVombmVdwUnKxJnBeQ+3p/8AAJPwKf7/AGMXi2v2/wAFv7O67Fexb0ysinbLE3zxv5gj04OD5/XIDdf0wXVvNAceNSFJ8nHKH7MBSezmhR2UZUEvK53TTN80jevsOTgf3JNQel9r3iuZrXUNsTAkwy7diMuTjJzjkcg9OCDzSLpU+46t7ibPw3vmlslR895AzQsD18OCo+wYL/s1PapfpbwyTSHCRqWPv6Ae5OAPc1z+w7V21jc6kwbvEklR4VQghmIcyEN0AyRzVa7Wds5r8CPaI4Qc92G3Fj5FmwM4+gpfiqMa7h+G3L2K5dTtI7yOcs7MzH1LEk/uatPwtUm/UjoI5C30wB/UiqhXUfhJpW2OW6Ycv+XFx/Cpy5+hbA/2DSMSuSG5HUWXVtPQyGRsn/CeQD/nypF9bIitKrCPYCzN0XAGTkenFSRqt/EGUrp9wV6nap+jOoP7VTLDBRe3v9fkRHNPUt/b6B9l+zE/aBDcXMrw6fkrDFHgPOVOGdicgAEY6HkEDpk9L0nQbDRbe4kgi7uNUMs7bmd2Eak8liTwM4AwOT61L6FaLDbW8SDCxxRoo9lQAfXpUV2m7YWFg8cF5OqtMDhCjONhO0l8AhV6jJ64Poaibb5KUkuCidlte0vtFeTRTaUgkWMuszMGZ0V1Q7yoBVvGuOW8+fW7Wfw70mFiyWEJJGPGplH6SEit7s/2WsrDvDaW6xlzlyNxJ5zjLEkLz0HFTlYace+I3w/t4ALuwK20+flDYjfjO3ZzjOPIY9RzmqzomsG4jyUxKh2Sp/K4649j/wC48q7B2s0m3de+eJTNlVD89OuCM4PA865FqMSw6tIiABZrdJGUDA3qxQcfRT+tNwSyatKlSYGVQ06mraNs7j6CllfentSmr010cP8A1b+W/wAED6qa/TS+EvyKNDkUTUFHHosUf0pr4bFy6vI+afykeWmrSVpi1WyVEbf3kckj28kDSKP5eW5UHdjjauGwGz1yK14ZJpZY7eS3ldEd1UFYwZZEUHY+5gm5A2SATkgHAwRUrfd9s3QybHUFgO7D7iBlRyeOasFzaRvp3dR7BIIwybpOUn+bvN/XeHJbd1Jz61BnU09vx9iyM0kv5XuRlhM7q3eRtG6uylGHI2njnoeMcjI9+K2o4UB3BFDeLBwB8xBbkepAJ+lKjDjO+RpGJPjZVUn6hABTi+AT6AngZPFOS23MvfYgm1FxG0V6j5lAWPCxgM7DDRqwYoAD034yOuaTpGrMImtokP4uTe2d0exWYtmRtvCbcA7dvPGM5JornfqQCoqpEhBZmkVi++PlBtDBMpJ83JUkYHFe0Cxmt4opnRWtY2nKRRuDKjMSjSHwAyKApG3JbBzzgAQTm1JVx6lO1b8ll0eOVI8TMC+5seLfhfIFtq7j15wOMdetN1WV0hkaMuHAGzZGJG3ZGBsPBBPB6cE8jqIm41t22taoZFyQ2YpM7sRsieWwMr7hIwK8D1qwg1QqapC91uytdjppjhbpmiYGfuYlQd1Kwkk73MmW3MrbgE8OAoPi61bRSYgFG1QAuS2AMDcxJY4HmSSSfc0wGhjHSqOu3YwUQoAayDWnA3cZeORB1ZGUZ6ZIIFRnZbs7HYQ7E8UjYMsmOXP9lHkP71L5rOaHSrsK3VGa1r2xinULNGkijkB0DYPqM9DWxXs11GHFviTpqW94FjjWOJo0KBVwPMN98g/tVSrpHxkTx2jeqyj9Ch/4qrdx2cA02G+UsWaRlkXjaF3MqsOM9VwevzCockfM6LIS8qs0uz2hTXswiiHHBdyPCi+p/sPOu56fZpBFHDGMIihVH08z7k8n3NV34ZyKbBNoAIeQOQACTuyCcdTtIH2FWkmqsGNJX6k+Wbbowag+2YU2FzvxjYcZ/mBG3/exUxLIFBZiAoBLMTgADkk+1QejdmJ+0BMsrtBpasRHtH5twy5G4bhgKDnkg9MYJyQWWajHczHFyZ0v4da0t7ptpKrAsI1jlx5SIArgjy5GfoRUN26+GUOrXcNzLcOgRAkkaoDvRWZhtYnwHxtk4by6ecT2f7Aaho94rafcJLYyuv4iGY4YIDy3hGGcDOGGOSAQRVh+KtpqMtkE0xnE3eKZO7cRuY8NkK2RjxbScEHA+x84sLmowMDoOlFVf7DQ3iWFst+xa7CnvSSGb52KBiOCwTaCfUHk9akb6ScEd0isPMlsEH6ccVxxFdq7lcImRkEswz044z+pri/4xb3UZrmLmGKMQxv5O2dzEe3LfsfOuzQ9nXdiZ2BDZ3qOS2eoJIxXMu3fZVdFkF3ag/gJWCzwZLdw54EiE5O0+h8+PMbW4JRjkTlwLypuLSFtSmog4YBlIIIBBHQg9CKBq95HjsW1BRNQUxCmeWmLSlpimuZyHKaYtJU01TQMaiN7S3MiRN3b+IpJ+XtJZlC+JwV5TYOcnj9q3dLuGSLNwzLIoBlEqd2Ez0CnoyccNk588HimyRB0dG6MrI2ODtYbWGfoabexd8u12b+EqwIypQgoRxjggHpipZQnr1J7VwUKS00OVFZCFOFYHDJgfMPmBHnznNI0XTBboy5UhiOFj2LwoX5cnxHGSfM020hEaKi9FGBnr9azd3yRBd2SWJCqqliSFLHj2VSftWtLlnJvhGxY2ccK7IkCrnOB64A8/YAfQAeVbamq3r2op3MUiXBjLtGUKHBeNyqudpBzhXJ6cMF862l1+Lvo4UIcMFw4kBJ3A4wP4sAZY5GAynnNK1RToZpb3J4GjBpINGDWswcDWQaWDRA1hozNZzS81nNYcHmvZoM17NdRxQfjBGDDbN5iRwPoygn/ANIraisgdB2Ecdw0n3DGUfuKjfirMZZbS1TlyS233cqifuGqzdpyttpsyD5UhES/cCIf1qevNJ+w+/LFEP8ACU/9El/8Zv8A+cdXUmqn8MbYx2AY/wCkkdx9OE/4KtRNNxLyIVkfmZD9ooDcta2KsQbqdEcg4YQr45WH0UfvXZ7W3SJEjjULGihURRgKoGAAPIACuP6fj/l3SM/y3WPr3Df5/SuzVJ1DuZThXlM16vV6kDT1er1erjj1RfaOxSe2mjkUMhU5U+YxyP0yPvUpWrqL7YpT6I364OK44+ddE3QSXFk5JMD/AJbHqYm5T9iD/te1SzVqayB/yxNj/wDHTd9crj9sVssa9vo5OWNWeV1SSm6AahrLUGatREzCmmKaUDRg1rMTCmuFjUu5woxk4Jx5ZOOg96VpuprMF2gkkZcrlkQ+Sl8Y3H06+1O2K2AxcJkb9jbWK58QDeWRkcevlTrS2jt4u7hlbY2/vIcExf8AWFo3Xfyj7QAccH7ZMuRzU0ktu5RHTp35NeWzdplkEhCjblct5bsgDO0htwzkfw8e0mpqNm1BEbu+TJjIUKcE4Yhd2MAnacAnypVlqbFWZ13DOFMUbtyE3yKR1yg6/UcA8ULlCL5GJSaNtbeb8R3neflfy7j02bdmzGPn8W/OfLGKdqjRbFWWPvAzYSMJvJbax4H+qG+2ay9yFjaRQXAQuoXqwC7gB7n+9JsZ0u4zvjUqGxw29GIAIZHwM9cZwMEMKFpcLuMTfJXNV093D3EERigkWLHdlFdvzUKsybwADuDAjLAqM7QTVhsVnshHFLboGldigjmGEYqSVcNnacIxyGfJzzTtVs3eJYotqgFfBnYCi9FBCnZghTwP4cedSEAbaneEM4A3PjGWxgsB5ZOf1qZYGp6kxjyWjbBowaSDRA1Q0LHg0QNJDUQNDRo3NZzSs1nNZRozNYZwASSABySTgADqTQZqjfFO4nWOJULCFi3elScE8bVbHl148/tQTlpjYUVqdC+zsDX+oy37D8iJisJPQlRtTA9h4j6Ein/ETUhMI9PhIeaSRe8UHO3Hyq3ockH2C1YOyiKtlahBgd0hOP5iMsfruJqjWOlGw1aASPmNy5jkbqd6OoDH+bcQD9QfOkyTUUvXn6jk05P24Oj6baLBFFEpysaKoPrgYJ+55+9OJrBNCTVSRM2ROqTi3vdLuycLFciOQ+QSYbWJ+gH713KuIa9py3UEkLHG4Da3owOVP0yP0zVu+H3btZ9lhenutQRQvjPhuABjfG3QscZK/XGcHEPVQalZXgknGjoVer1eqUeer1er1ccYqB7T3gCiEfM2C3sAcj9SP2rZ1TWUiyq4aT08l/1j/auVdt+1pi3QQt3l9LkAAg91kfO3oQOQPv0rkrO4K5C4mvdQuB0MgiQ+0ShSR7HArcY1r6ZZiCJIwckfM38zHlj+tOY19D0+PRjUTxc89c2wWoKJjQZqhErZgGjBpQNGDWsGLHKaYppINGDQNDUzQ1SaFJFaRCSEZy6z9y42fLsP8UmX4HuR54I2k4QzPfstxtkdVVbtU7tyhd84CKxdUZd2fEyMmOTUngEqSASpypI6EdCPQ06wcwf9WT8oQbjvAUMzgKGztG5iePb0FQ5umlKVporhmSjX8/Yk9T2B17tdoKKdmNu3I4GPI4xxWuGpJkLEknJPJPrRKaeo0qFpmwpowa1w1MDVjQaY8NRg0gNRhqBoKx4asg0kNRBqyjbHBqzupO6s7qyjbG7qje0duJbS4jIzmNyo/wASjcv7gVvbqFwGBB6EEH6GscbVGp0yt/De8MlkEPWN2QfQ4cf+oj7UHxG05prdZUGXgYsSOoQjxEfQhT9jUBa2moabM6QRtJCxyPBuVh5E7eVbHB/uMVfNOuZJIkeSPupDndGW3Y5IHPuOfvU8FqjpfI6b0y1IrHZ/t3EYlW6crKvBfazBx5N4QcH1/wAgW6GdZFV0OUYBlYeYIyDUR/zXsd5f8Om4+XO37JnaP0qVUBQFUAADAAGAAOgA8hTscZraQubi/wBIZNR+raXFcqFkTJHyOOHQ+qt5f04rbLUJamuKapitVboHTe2uqaaAkqG/thgBs7bhBwMEgHvPqQSfMip+3+NOnMPzFkiccFXRiR/+isKrxalvg+Q/SpZdFFvyuh8eqa5RZ5vjLp2PBLz6mKY/sEH9ahb/AOLEUnEQnlJ6JFEVH3JwcfrUcQPQfpQs1cv+P9ZfY19Z7Ghf6vqV3lU22cR9DvlI+o+X7bTStN0mO33FMs7fNIxy7eZ5+tSDGlk1Xh6WEN0tyTL1E57PgwxpZNZJoCarSJWzBNBmsk0GaNCmzANGDSloxWtARY0GmA0kUYoGOTHA0YNJFGKFoYmPBowaSKMUDQaY4NRhqSKYKFoNMaGow1IFGKBoKxwaiDUoVkVlBWNDVndSqzWUdY3dWN1Lr1dR1jN1YLUusGuo6wy1CWrBoDW0ZYRagLVg0BokjGzJagJrBoDRJANniaAmvGgNGkC2YJoCayaA0SQtswTQE1k0Bo0LbME0GayaCjSEy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9725" y="1698477"/>
            <a:ext cx="11887199" cy="4836547"/>
          </a:xfrm>
        </p:spPr>
        <p:txBody>
          <a:bodyPr>
            <a:normAutofit/>
          </a:bodyPr>
          <a:lstStyle/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Wingdings" panose="05000000000000000000" pitchFamily="2" charset="2"/>
              <a:buChar char="ü"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9725" y="1747133"/>
            <a:ext cx="11887199" cy="4836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rtl="1">
              <a:buSzPct val="115000"/>
            </a:pPr>
            <a:r>
              <a:rPr lang="fa-IR" sz="2600" b="1" dirty="0">
                <a:cs typeface="B Nazanin" panose="00000400000000000000" pitchFamily="2" charset="-78"/>
              </a:rPr>
              <a:t>۳ شبکه (شبکه اول- </a:t>
            </a:r>
            <a:r>
              <a:rPr lang="fa-IR" sz="2600" b="1" dirty="0" err="1">
                <a:cs typeface="B Nazanin" panose="00000400000000000000" pitchFamily="2" charset="-78"/>
              </a:rPr>
              <a:t>مارکر</a:t>
            </a:r>
            <a:r>
              <a:rPr lang="fa-IR" sz="2600" b="1" dirty="0">
                <a:cs typeface="B Nazanin" panose="00000400000000000000" pitchFamily="2" charset="-78"/>
              </a:rPr>
              <a:t>، شبکه دوم- علت، شبکه سوم- معلول)</a:t>
            </a:r>
          </a:p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228600" lvl="1" indent="0" algn="just" rtl="1">
              <a:buSzPct val="115000"/>
              <a:buNone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Font typeface="Arial" panose="020B0604020202020204" pitchFamily="34" charset="0"/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C60D39-4352-7C4E-6B5D-A99BCCE3A0A2}"/>
              </a:ext>
            </a:extLst>
          </p:cNvPr>
          <p:cNvSpPr/>
          <p:nvPr/>
        </p:nvSpPr>
        <p:spPr>
          <a:xfrm>
            <a:off x="1223009" y="3022610"/>
            <a:ext cx="2240280" cy="857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fa-IR" dirty="0"/>
              <a:t>شبکه </a:t>
            </a:r>
            <a:r>
              <a:rPr lang="fa-IR" dirty="0" err="1"/>
              <a:t>مارکر</a:t>
            </a:r>
            <a:endParaRPr lang="en-I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693024-A5D0-A9D2-37B3-98B9688CD4F2}"/>
              </a:ext>
            </a:extLst>
          </p:cNvPr>
          <p:cNvSpPr/>
          <p:nvPr/>
        </p:nvSpPr>
        <p:spPr>
          <a:xfrm>
            <a:off x="5151120" y="2777490"/>
            <a:ext cx="2240280" cy="8572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fa-IR" dirty="0"/>
              <a:t>شبکه علت</a:t>
            </a:r>
            <a:endParaRPr lang="en-I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70D658-CC0D-5830-DE45-9CF7BEF92805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3463289" y="3206115"/>
            <a:ext cx="1687831" cy="24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FEAF98C-3830-17B1-2698-56476B5F9CC4}"/>
              </a:ext>
            </a:extLst>
          </p:cNvPr>
          <p:cNvSpPr/>
          <p:nvPr/>
        </p:nvSpPr>
        <p:spPr>
          <a:xfrm>
            <a:off x="3600450" y="2743518"/>
            <a:ext cx="1428750" cy="354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fa-IR" sz="1000" dirty="0">
                <a:solidFill>
                  <a:schemeClr val="tx1"/>
                </a:solidFill>
              </a:rPr>
              <a:t>سوال: مارکر، پاسخ: علت</a:t>
            </a:r>
            <a:endParaRPr lang="en-IR" sz="1000" dirty="0">
              <a:solidFill>
                <a:schemeClr val="tx1"/>
              </a:solidFill>
            </a:endParaRPr>
          </a:p>
        </p:txBody>
      </p:sp>
      <p:sp>
        <p:nvSpPr>
          <p:cNvPr id="19" name="Curved Right Arrow 18">
            <a:extLst>
              <a:ext uri="{FF2B5EF4-FFF2-40B4-BE49-F238E27FC236}">
                <a16:creationId xmlns:a16="http://schemas.microsoft.com/office/drawing/2014/main" id="{2086DF3A-38F7-8268-F493-8AADE786EE36}"/>
              </a:ext>
            </a:extLst>
          </p:cNvPr>
          <p:cNvSpPr/>
          <p:nvPr/>
        </p:nvSpPr>
        <p:spPr>
          <a:xfrm flipV="1">
            <a:off x="95076" y="3088076"/>
            <a:ext cx="1089660" cy="1479589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R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E5807F-4CB3-F815-FC99-039D9315BA67}"/>
              </a:ext>
            </a:extLst>
          </p:cNvPr>
          <p:cNvSpPr txBox="1"/>
          <p:nvPr/>
        </p:nvSpPr>
        <p:spPr>
          <a:xfrm>
            <a:off x="1223009" y="4115385"/>
            <a:ext cx="168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سوال: یک رشته ثابت، پاسخ: مارکر</a:t>
            </a:r>
            <a:endParaRPr lang="en-I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49026-CBEF-8449-88F6-94299BBC2D3A}"/>
              </a:ext>
            </a:extLst>
          </p:cNvPr>
          <p:cNvSpPr/>
          <p:nvPr/>
        </p:nvSpPr>
        <p:spPr>
          <a:xfrm>
            <a:off x="5273040" y="4038600"/>
            <a:ext cx="2240280" cy="85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fa-IR" dirty="0"/>
              <a:t>شبکه معلول</a:t>
            </a:r>
            <a:endParaRPr lang="en-I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E8AC80-0F71-5D8D-B222-2DBDC68BD2D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343149" y="3879860"/>
            <a:ext cx="2929891" cy="56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FF80B0-D7AE-F059-AE99-B595CA3DDAA9}"/>
              </a:ext>
            </a:extLst>
          </p:cNvPr>
          <p:cNvSpPr/>
          <p:nvPr/>
        </p:nvSpPr>
        <p:spPr>
          <a:xfrm>
            <a:off x="3707130" y="4004628"/>
            <a:ext cx="1428750" cy="354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fa-IR" sz="1000" dirty="0">
              <a:solidFill>
                <a:schemeClr val="tx1"/>
              </a:solidFill>
            </a:endParaRPr>
          </a:p>
          <a:p>
            <a:pPr algn="ctr" rtl="1"/>
            <a:r>
              <a:rPr lang="fa-IR" sz="1000" dirty="0">
                <a:solidFill>
                  <a:schemeClr val="tx1"/>
                </a:solidFill>
              </a:rPr>
              <a:t>سوال: علت، پاسخ: معلول</a:t>
            </a:r>
            <a:endParaRPr lang="en-IR" sz="1000" dirty="0">
              <a:solidFill>
                <a:schemeClr val="tx1"/>
              </a:solidFill>
            </a:endParaRPr>
          </a:p>
          <a:p>
            <a:pPr marL="0" algn="ctr" defTabSz="457200" rtl="1" eaLnBrk="1" latinLnBrk="0" hangingPunct="1"/>
            <a:endParaRPr lang="en-IR" sz="1000" dirty="0"/>
          </a:p>
        </p:txBody>
      </p:sp>
    </p:spTree>
    <p:extLst>
      <p:ext uri="{BB962C8B-B14F-4D97-AF65-F5344CB8AC3E}">
        <p14:creationId xmlns:p14="http://schemas.microsoft.com/office/powerpoint/2010/main" val="415525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218072"/>
            <a:ext cx="11887199" cy="1188720"/>
          </a:xfrm>
        </p:spPr>
        <p:txBody>
          <a:bodyPr>
            <a:normAutofit/>
          </a:bodyPr>
          <a:lstStyle/>
          <a:p>
            <a:pPr lvl="1" algn="ctr" rtl="1">
              <a:buSzPct val="115000"/>
            </a:pP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شناسایی روابط علت و معلولی با مدل </a:t>
            </a:r>
            <a:r>
              <a:rPr lang="fa-IR" sz="28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پرسش‌وپاسخ</a:t>
            </a: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استخراجی</a:t>
            </a:r>
            <a:endParaRPr lang="fa-IR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AutoShape 2" descr="data:image/jpeg;base64,/9j/4AAQSkZJRgABAQAAAQABAAD/2wCEAAkGBxEQEREREREWFhEWFxYXEREXERcWFxYWGRcXGBYYGRkZHiwiGRsmHBYZIjMiKSwtMjAwGCA1OjUvOSovMC0BCgoKDw4PHBERGy8mICgyLy8tNDMvLS8wLS8vOS8vLy8xMi8vLy8vLy8vLy8vLy8vLzEvLy8vLy8vLS8vLy8vLf/AABEIALwBDAMBIgACEQEDEQH/xAAcAAACAgMBAQAAAAAAAAAAAAACAwUGAQQHAAj/xABFEAACAQMDAQYEBAQCBQwDAAABAgMABBEFEiExBhMiQVFhBzJxgRQjkaFCUrHBYvBDcoKiwhUWJDNTVXOTstHh8VSSs//EABoBAAMBAQEBAAAAAAAAAAAAAAIDBAEABQb/xAAuEQACAgEDAgUDBAIDAAAAAAAAAQIRAxIhMQRBEyJRYXGBobEy4fDxwdEFI0L/2gAMAwEAAhEDEQA/AIBRRgVgCjAr6ts+WijIFGBXgKMChbHJHgKYBWAKJmCgsxAUAkknAAHUmgbGJBAUYFVK77borERxF1H8TNtz9Bg8fWrBoGp/iou82bPEVK7t3THngetTx6iM5aYvce8M4q2iQAowtZApgWjbMSBC0QWjC0QWhbCoELWQtMC0QWhs2he2vbabtrO2ss2hW2vba09W1u3tdomkCs3KqAWYj1wBwPc07TNRiuU3wyB1zg8EEH0IPIrNaur3N0urobtrG2nbap+t9t/w88kP4ffsIG7vducgHpsOOvrWTyRgrkbGDlsi0laErUJofadbiK4laIosI3MN+8sMMTjwjHy/vUf2a1q+vJhJtUWu5lfAXwnaSoyTuJ5Xkcc+VZ48dq7m+FLe+xaCtCVqpWfaG7u7ki2QdwjjfwudhbG4lj1IBOB+9XFlo8eVT4AnjceRBWgIp5FARTUxTQgilkUGo6hFbhWlfaGOFO1jk/7INNVgwDDoQCD7HkUSkroFxdWKIoCKcRQEUxMW0JIoCKaRQEUSYpoURQYppFBijTFSQYFGBWAKNRQsbFBAUYFYUUxRQNjUjKioTtu7LaNt6M6hvpyf6gVPKKXfWSTxvG/ysMcdQeoI9weaRlTlBpDsTUZJshexFlELZJAoLuW3tjJ4YgD2GADj3rd169WxgeSNFDO+FXGF3sOWIHspPuarSaJqNmzLbsWQ+alcH3KP0P8AnNTMegz3Fi8VwcXBkMiMzBsHAABK5wCMjjpn7VHCT06VFppFkox1anK02RUE2q/h2uxKCmC207d23nxhduBjr18ulbuma1cPptzO0hMqPhX2rwPyuMYx/Ef1rVh07Vu5a12gRgMMlkyV/kDZ6H+/UCpTQuzswsLi1lXY7uxXxKw+WPaSVJ4ytKjrva+Hz6jHpreue3oO0jUpX02WdnJlCykPgcFc7eMY8qT2d1ydrC5uHbvJY2bblR0CoRkLjgEk1FwafqsNu9msIMbbhuypOG+ba27AB9xnnyqwaNo11Z2DxxBGuWYvgkbRnaMAngnavnxk1qlNtc7Lf5McYq+OSC7M6rNPIhfUQjFxugZANy5HCnG3J6Yrc7U9pZFuvwsUwhRcCSYruOSu4+ROACBx5+eK027N3l3NGXtYrdVPjkj2pnnJOAxy3pj9alu0XZ24W8F9axpKTy8T467dh4JAII98g0C16e/IXk1f0aWh9pXW7S3a5FzDJtVZdhRlY8DgjPXjHPUH2q/7aq+iW99LOJJoYoIV52COMsxHQA8kc8549qtuKfiutxWSr2OadsL5YtQSeHEskS/nIVLKmMjkj2f7ED6VIdg5rePJM6G4uTv7pQQF2lvB04OWPH6ZHJCXSL+zuriW2iSaOYvkNjozFsMCwPBOPQj9k9nuyV7Bcw3BWJQWYyIMN3akHIx5Z+UbScZGfOkLUp3Xcc9LjVl/21yrWZ5Y9XkeBN8wfwJtLZPdgHgEE8ZrrW2uc632e1D8fJdW0X8QMcm+L+QKfC7fXqKb1FtKvUXhpN36Gzf3WoXFhcGWMROp8QKMm6HY28DdnJzj0qG7G2l88TtbSqke5wVOM79i4PynjlfPyqz2NrqMlreR3Yy7ptgXMQySrA8x8Dnb1pvYbSprW3kjmTY5lZgNyt4SiDOVJHUGlqLlJPfgJySi1sUvsLBdPI5t5AqAxmYH+Jdx4HhPkG9Otb172llnuZIxci2gUsFbYWLbTjyGcnr5AD95fsDoVxamczps3BNnjRs4LZ+UnHUVpz6BdWdzJNbwpNFJu8Dbcrk7sYJHIPQjPFYoyjBVfvya5Rcnx7DOyuvSSTPbyyLIAC0cwXbkDrkYHlz08j1qPh1S9v5XFtIIo05GeMDPh3EAksfTpxVi7PWt2XeS6SKNSCEiSNA3Pqy8gY4xnJzz7wKaHfWMztaKskTdASvTPAYEg5Geo/8AimPXpjd139fYDy26q/sanbeG4VbcysCu0BgMcyjO5unQjH/tVm7PQzrCO/cMxwYyPJNq7R0HPWtDtPpd1c29uAgaUcyjcigEqM9Tjr6VYbaMrHGp6hVBHuAAadig1kct+wrJL/rS27gsKWwp7ClsKtTI2hLClsKcwpbCjTFtCiKDFNIoMUaFNBqKNRQqKYooWGkEopiihUU1aBjUglFMUVFJqTSE/h4jIoJHes+xCRwdpwS/1Ax70bahNFzNB+X/ABSRv3m33ZCobHuM0h5IlCxMl1FKur2KEAySImem5gM/Qedal5qBPdx25V5pRuRuqJH5ytjy5wB5mpHs72aBc7BvlPMlxJy33P8ACOOFHpS5T9A4x9RFpq1vK21JkLeS7gGP0B5NSQFSOt9hWmC7J1YDAeGWJWjdc+Igjxo+DwQT0HHnVd0tzHK1uZe9iMaz2k2STJAxKkEnklWGOeeRmlRzpug3jpWSgFGBWQKMCmWCYAogKyBRAUNmg4rO2jxWcVlnAbaxtpmK9ius4XtoSKbisEVtnCiKAinEUJFbZgkigIpxFARWpmCGFKfABJ4A6k9AK2GFU3tizGeGOViLRh5cK0gJwrn0xggf5GZMmiOo2ENTo27jtCGO22jMpzgyZ2RjnB8Z+b7A1qSy3UgJaUR/4IkH7u+SfsBTVUAAAYA4AAwAKzXnT6mcu9FkcEY9h3Z2Z5LWF3JZypyx6nxED9sVvMKjuy5xB3fnE8kZ+zEr/ustSbCvYwyuCfseblVSYhhS2FOYUthT0IaEsKDFNYUBo0KaCWmqKBaYtCw0GorT1sExd2DjvHjiJHkruFb/AHc1uitPR9Kk1GSNwzAb1eCPJCqqMD3knqSB9g3HNT5peWinCt7Lb2Q0VJSdy4iiCgIOAT/CPoAP6VP9pp47eFI4reOSaZxDbw7QqlyCSzEDKoqqWJHp71vaFpf4aMpu3EtuJ248gMdfb963JbWN3jkaNWkj3d05UFk3Da20nlcjg46ivNzTcpbPbsV440tyiWXwzMSyOt9Ilw/LMkUXcg5JAEbAttyx43DOc1ZOyMcscLRTw7Jo3Ku68pNwCssZPO0ggYPQgipyte/vY4I2llbagwCdpYksQqqFUEsxYgAAEkkUq3VWHybIrl972fuoHi7tVjWJbw94yGSPu5btXhj8LDDbTu68c10ixvI541libdG3ynBHQkEEEAqQQQQQCCCDTmUHgjI9DXLZpnexyqz1Z1cJN3ZUv3QmiJ2iX/s5EbmMnyOSDkeoqdAoO2mkRLFqtypjwYIRsU+NLiMsUZgOjEPDjzOB7VszRbWZT1UkH7HFU48mq0LnGhYFEBWQKICmAmMV7FFis4rjgcV7FFivYrDQMVgijxWCK0wWRQkU0ihIrThJFAwpxFLIokYJYVq3lokqNHIoZGGGU/54PvW6wqE7XX/cWkr5wzLsjwedz+EY9wMn7V0mkm2ZFNvYo41ZbZpoCxk7pysbkgZUcYY+oPFNhXUbjmKFgh6HAjX65k5I+lbNpY2ulKsk/wCdesAUhGDsPlj0/wBY+nAqfNpeTjdLctEpGRFAu0rn1kYbicewry445TeyL5TUVuzQ0XQtQgMjHuW7wqWV5ZMggEZyEPlj9K3YLx+9a3mi7uUJ3i7X3o6Z27gcAjnjBHlQf831HW5umPqblv7U2z0qOFmdS7SMAGkkkLtgc4yfKvQwY8sWk3sSZp45JtLcewpbCnNSmr0EQMS1Aaa1BTEKYS0xaWtNWhYSCKZBB6EEH71MfCi4UNJbuQJ44wmzzKKQA6+qkbT/APVRS0m606KbHeICR8rZKsPoykEfrU2fG5rYpxSUeTpU3aqwR5Y3vIFeLIlVpVG0g4I56kHggcg1r9ku08eofiNhGI5cR+FlLwsAYpMNzhiHGcD5a5/a6esQTLb4YjJJFDKqPHGz43v41JY8Z8RODk9alJZpJJo7lJu7uFUKk3dhlaInPdyIMb4z9ip5HofPfTzW5X4kDplVDtB2rtO+FhcxON7MJEZX3bFBaKWIRBi+51XbtIZSCTgritiz7TzBfz7GU4/0tri5jb3CjEqfRkqv6ppsFxK8tppkwnbO6WaI2cSMX3mYucS78nqgyQMZGaRKxhY7vWY7J4LK2tpJnMbymKN13xx7hmRzKwJLO55JyTuJ5rS1LX7meMxw2WoQuSPzEitunmAzyFRn+bFay3MWnRXE7yma7lw1zchcDyVI4x5KMgKOnOSfSsXWrzSmE2rlVkYxAflHbOGYlZgcnZsRiNh5x15FMWN1uZe+xPWGiyqqC5QQ26SCc2xm766urgHKyXMwwMAhTtXjIx5CpB2LEsepJJ+p5NRenaxFPJJGhJKZJJHDAOyEg56bkYc46elSgp+OCithUpNvcyBWQK8KIUZh6vYrNZrDjGK9is16uOBxXO/iH2wlgl/DWzbGUAyyYBbLAFVGRxwQc+/tXRa4l8S4GTUZiRw4jZD6jYq5/VSPtSs8mo7DMSTluSfZv4hzRuEuz3kROC+0b09+PmHqOv8ASp1BcatOsqO8VhEwKHlWmYHlgPTjGT0+ucclrs/wxuTJp6Kf9G8iD6ZD/wDHSsUnN02MyRUVaLQ1AwphqN13V47OJpZDx0VR8zt5KP8APFW2luyarM6jeRwRtJK4VF6k/wBAPM+1U1LdtUY3FzmKxjyYot20uB1dz5DA6/YeZOvo1lNq8v4q6yLVD+XECQrEfwr7fzN59PLi1XFh+NvbPTF4hbMt1tO3EEfROOgZht46cUiU9St8fkbGFOlz+BXZTs5Pf5/ARrZ2GcNdtFmWbHXulbkjy3H7cgirsnwlsduJJruR/wDtWum3Z9gBgfp+tb3xL0+/l08Q6X4Zd6KypIsTdyAwKoxIC87OMjjI9qq+pds5+z9vp2nyRtd3rR7pi0rE+ORtqK20lznKD0CDg5FRvI2UqCRG9sOx9zpKfi4LiS4s0I7+KXa0qKSF3q4A3AEjjAx7jJCQwYBlOQQCD6g8g113tPEJLK5Rl4eGRCp/xKV/vXFOz5zaW/8A4SfsMVd0WSTbiyTqoJJNG01KanNSmr0kQMU1BTGoKYhTMrTFpa01axhIYtKl1BUcIVY8oGYAbU7xtqbsnPLccA488Vi7AMbgttGxsuDgoMHxA+3Wq+0ixGAxKko3szv+HmQQDu5CFdGzvC4aZQDnKN6g1F1OfQVYYaia1WI3MZFs+6UFk3JKAqEjxBwM7s4A24JyR06022tZbCDfcKGmcopbvOWB2rHu3ACIKXIx0GCec8no9jFHkxvI+FSJhJGI2XuwSoKjzIkByc9R71KYz15z1zzS4pzqaYeqvL2ILVtXjltS0ZYuY+92IC+AmSRKUOAhKkHJGcHGa3LXW444VSV5O8jjXas4YPJxgbM535OB4c9RUNMSrXohDm6LSiSEJuiaAxjDyZIEeEbIYHJbjDVJWiLL+CaWRnv++hURMCndRFSZO7QHBjMQJ7zncVHIIwEvI9XuMdJV/P6JGzvy9vLJcxbVUNvUow3oEDN+XIM+bLg9dvoaq+rJDd9zKFS0j70Q70w0kgXCySN3Z7vuk3KoJzndjIBq/VH3P4WSATGMPHGhmRVXxbCN/C8fNtHB4JUZ6VubG5JKzYv0NCyv5Le6WzeCAMSqs8OULpsYpIE24CqE2t4uCcCrSK0dI1FbiPvFGPEVPiVwSPNWUkMOeo/rW+KKCqPNgsIVkVgUQojjNepV3IUjkcdVVmGemQCRUb2X7QxX0PeR8OuBLETyjf3U+R8/qCANq6NrayYrBYZxkZ8hnn9KKuW/E7SWjuorsyOsUjKjPyxhZcfKAQcbQWA9Q3rQzlpV0FGNujqFVntv2VGoRqUYLPHnu2PRgeqNjy8wfL71ELYa1bAGC5S6jwCgcgsQeQcvz+j1Gah2n1yPh7bZ/iW3Zh+uSKCU01Ukw4xd2mVuTsPqIbb+GY/4g6FT77s4rq3ZHRTZWqRMQXJLyEdNzY4HsAAM+1cuuO3eoldhm2kE7mEaKx9jgcY9sVrS65qN8RCZZJd3HdqAN3+sEAz9TSoTjF2kxkoykt6Ola/23tbXKq3eyj+BCCAefmfoOR0GT7VVNL0a61eUXN2StuPkHQMM/LGPJfVv6npt6N2MFqgluxG8jFcQkBgoHJyehPQccD1Oav8Abzo65Q8Dy6Y9seVbDJ4k3GW1dvUGUNEU49+4pbZUVUQbUUBVVeAAOgArX0t+81KOzB7t5IWdJ88sVJzFgYJ4Ut18ulbzmoTVrGeVoL2xRpp7SQPtiy25eC8ZK+ZA6eYyMHOKzqOjxSTk+fljen67NjqKe3wv9HT9E7Py28m9rguuCNmGwc9CcselTskCMysVUsvysVBI+h8qp+ifEixuQAH2yjh4ThHDDqNrkHj2z9aZq/bmCJSe9jjA/jkdc/ZQev6/SpIQUFSHZcssstUufovwZ+I/aAWtrLt5kwNo65diBGuPUsQfoK5xYWvdQxRfyIqk+pAAJ/Wtf/lsapOZQwMELZjjJ/MklII75x/CACQo+p46VItXrdFjpan3PN6qdvSJalNTWpTVfZE0KagphpZpePqFOTjFWl37BZOncYpt0/QytNWlLTFqhiUFLEroyuMqwKsPUHg1pS6OSRskb+LcXLOdxCqJF8QG9VUqMgjDHjk53y4UFicAAkn0A5Jobm8WNFfBbcQFVduSSM9WIHQE8mp8sISXmQ+EpLgVdJLG0a2yKsfO5VVAoJdfmGRtXaWOVBOQPod7UrQzRlA205U8glTtIO1gCCVOMEZHWvWs6uiSKcqyhlOMcEZFQ9/qkyXKwo6shUl2SJmaEF4x41wdzDOOD/pQSOOUzcYL2ew6Nt/A290aCC2Zyp71UIaVHZHYuQGLsGyUycncTgD2pmn6cklsHhBW4GEE5uJXJEbbWCSg5WJ1DAbR0YHHFTwNMjcEAggjyIORQvFGwtTIu906V7WOA+OUlR329h3R5Pe7sh229B5txnqaz2N02W2gWOWFfEquJwSJCRgd1KrHOVHCkeHao6HrMLTVpcsVyUr4O1OqDjUAYAAHoBgUxaWKYtGcUDS5L+4R5Bfug7x1CCFGwFYgc1u/hL//ALyf/wAiOtLSVvLdHj/ASv8AmSMGDoAQzEjg1ufjbz/u2b/zI66HhaVqu/qdLxNTrj6AyWN8wKnU3IIII7iPkHg+dag0J7ZYpbN/+kxLtORhZ1zko4z19DnyHTAI3ZNQu1BY6dKAAST3kfAHJrUOuvOsUVombmVdwUnKxJnBeQ+3p/8AAJPwKf7/AGMXi2v2/wAFv7O67Fexb0ysinbLE3zxv5gj04OD5/XIDdf0wXVvNAceNSFJ8nHKH7MBSezmhR2UZUEvK53TTN80jevsOTgf3JNQel9r3iuZrXUNsTAkwy7diMuTjJzjkcg9OCDzSLpU+46t7ibPw3vmlslR895AzQsD18OCo+wYL/s1PapfpbwyTSHCRqWPv6Ae5OAPc1z+w7V21jc6kwbvEklR4VQghmIcyEN0AyRzVa7Wds5r8CPaI4Qc92G3Fj5FmwM4+gpfiqMa7h+G3L2K5dTtI7yOcs7MzH1LEk/uatPwtUm/UjoI5C30wB/UiqhXUfhJpW2OW6Ycv+XFx/Cpy5+hbA/2DSMSuSG5HUWXVtPQyGRsn/CeQD/nypF9bIitKrCPYCzN0XAGTkenFSRqt/EGUrp9wV6nap+jOoP7VTLDBRe3v9fkRHNPUt/b6B9l+zE/aBDcXMrw6fkrDFHgPOVOGdicgAEY6HkEDpk9L0nQbDRbe4kgi7uNUMs7bmd2Eak8liTwM4AwOT61L6FaLDbW8SDCxxRoo9lQAfXpUV2m7YWFg8cF5OqtMDhCjONhO0l8AhV6jJ64Poaibb5KUkuCidlte0vtFeTRTaUgkWMuszMGZ0V1Q7yoBVvGuOW8+fW7Wfw70mFiyWEJJGPGplH6SEit7s/2WsrDvDaW6xlzlyNxJ5zjLEkLz0HFTlYace+I3w/t4ALuwK20+flDYjfjO3ZzjOPIY9RzmqzomsG4jyUxKh2Sp/K4649j/wC48q7B2s0m3de+eJTNlVD89OuCM4PA865FqMSw6tIiABZrdJGUDA3qxQcfRT+tNwSyatKlSYGVQ06mraNs7j6CllfentSmr010cP8A1b+W/wAED6qa/TS+EvyKNDkUTUFHHosUf0pr4bFy6vI+afykeWmrSVpi1WyVEbf3kckj28kDSKP5eW5UHdjjauGwGz1yK14ZJpZY7eS3ldEd1UFYwZZEUHY+5gm5A2SATkgHAwRUrfd9s3QybHUFgO7D7iBlRyeOasFzaRvp3dR7BIIwybpOUn+bvN/XeHJbd1Jz61BnU09vx9iyM0kv5XuRlhM7q3eRtG6uylGHI2njnoeMcjI9+K2o4UB3BFDeLBwB8xBbkepAJ+lKjDjO+RpGJPjZVUn6hABTi+AT6AngZPFOS23MvfYgm1FxG0V6j5lAWPCxgM7DDRqwYoAD034yOuaTpGrMImtokP4uTe2d0exWYtmRtvCbcA7dvPGM5JornfqQCoqpEhBZmkVi++PlBtDBMpJ83JUkYHFe0Cxmt4opnRWtY2nKRRuDKjMSjSHwAyKApG3JbBzzgAQTm1JVx6lO1b8ll0eOVI8TMC+5seLfhfIFtq7j15wOMdetN1WV0hkaMuHAGzZGJG3ZGBsPBBPB6cE8jqIm41t22taoZFyQ2YpM7sRsieWwMr7hIwK8D1qwg1QqapC91uytdjppjhbpmiYGfuYlQd1Kwkk73MmW3MrbgE8OAoPi61bRSYgFG1QAuS2AMDcxJY4HmSSSfc0wGhjHSqOu3YwUQoAayDWnA3cZeORB1ZGUZ6ZIIFRnZbs7HYQ7E8UjYMsmOXP9lHkP71L5rOaHSrsK3VGa1r2xinULNGkijkB0DYPqM9DWxXs11GHFviTpqW94FjjWOJo0KBVwPMN98g/tVSrpHxkTx2jeqyj9Ch/4qrdx2cA02G+UsWaRlkXjaF3MqsOM9VwevzCockfM6LIS8qs0uz2hTXswiiHHBdyPCi+p/sPOu56fZpBFHDGMIihVH08z7k8n3NV34ZyKbBNoAIeQOQACTuyCcdTtIH2FWkmqsGNJX6k+Wbbowag+2YU2FzvxjYcZ/mBG3/exUxLIFBZiAoBLMTgADkk+1QejdmJ+0BMsrtBpasRHtH5twy5G4bhgKDnkg9MYJyQWWajHczHFyZ0v4da0t7ptpKrAsI1jlx5SIArgjy5GfoRUN26+GUOrXcNzLcOgRAkkaoDvRWZhtYnwHxtk4by6ecT2f7Aaho94rafcJLYyuv4iGY4YIDy3hGGcDOGGOSAQRVh+KtpqMtkE0xnE3eKZO7cRuY8NkK2RjxbScEHA+x84sLmowMDoOlFVf7DQ3iWFst+xa7CnvSSGb52KBiOCwTaCfUHk9akb6ScEd0isPMlsEH6ccVxxFdq7lcImRkEswz044z+pri/4xb3UZrmLmGKMQxv5O2dzEe3LfsfOuzQ9nXdiZ2BDZ3qOS2eoJIxXMu3fZVdFkF3ag/gJWCzwZLdw54EiE5O0+h8+PMbW4JRjkTlwLypuLSFtSmog4YBlIIIBBHQg9CKBq95HjsW1BRNQUxCmeWmLSlpimuZyHKaYtJU01TQMaiN7S3MiRN3b+IpJ+XtJZlC+JwV5TYOcnj9q3dLuGSLNwzLIoBlEqd2Ez0CnoyccNk588HimyRB0dG6MrI2ODtYbWGfoabexd8u12b+EqwIypQgoRxjggHpipZQnr1J7VwUKS00OVFZCFOFYHDJgfMPmBHnznNI0XTBboy5UhiOFj2LwoX5cnxHGSfM020hEaKi9FGBnr9azd3yRBd2SWJCqqliSFLHj2VSftWtLlnJvhGxY2ccK7IkCrnOB64A8/YAfQAeVbamq3r2op3MUiXBjLtGUKHBeNyqudpBzhXJ6cMF862l1+Lvo4UIcMFw4kBJ3A4wP4sAZY5GAynnNK1RToZpb3J4GjBpINGDWswcDWQaWDRA1hozNZzS81nNYcHmvZoM17NdRxQfjBGDDbN5iRwPoygn/ANIraisgdB2Ecdw0n3DGUfuKjfirMZZbS1TlyS233cqifuGqzdpyttpsyD5UhES/cCIf1qevNJ+w+/LFEP8ACU/9El/8Zv8A+cdXUmqn8MbYx2AY/wCkkdx9OE/4KtRNNxLyIVkfmZD9ooDcta2KsQbqdEcg4YQr45WH0UfvXZ7W3SJEjjULGihURRgKoGAAPIACuP6fj/l3SM/y3WPr3Df5/SuzVJ1DuZThXlM16vV6kDT1er1erjj1RfaOxSe2mjkUMhU5U+YxyP0yPvUpWrqL7YpT6I364OK44+ddE3QSXFk5JMD/AJbHqYm5T9iD/te1SzVqayB/yxNj/wDHTd9crj9sVssa9vo5OWNWeV1SSm6AahrLUGatREzCmmKaUDRg1rMTCmuFjUu5woxk4Jx5ZOOg96VpuprMF2gkkZcrlkQ+Sl8Y3H06+1O2K2AxcJkb9jbWK58QDeWRkcevlTrS2jt4u7hlbY2/vIcExf8AWFo3Xfyj7QAccH7ZMuRzU0ktu5RHTp35NeWzdplkEhCjblct5bsgDO0htwzkfw8e0mpqNm1BEbu+TJjIUKcE4Yhd2MAnacAnypVlqbFWZ13DOFMUbtyE3yKR1yg6/UcA8ULlCL5GJSaNtbeb8R3neflfy7j02bdmzGPn8W/OfLGKdqjRbFWWPvAzYSMJvJbax4H+qG+2ay9yFjaRQXAQuoXqwC7gB7n+9JsZ0u4zvjUqGxw29GIAIZHwM9cZwMEMKFpcLuMTfJXNV093D3EERigkWLHdlFdvzUKsybwADuDAjLAqM7QTVhsVnshHFLboGldigjmGEYqSVcNnacIxyGfJzzTtVs3eJYotqgFfBnYCi9FBCnZghTwP4cedSEAbaneEM4A3PjGWxgsB5ZOf1qZYGp6kxjyWjbBowaSDRA1Q0LHg0QNJDUQNDRo3NZzSs1nNZRozNYZwASSABySTgADqTQZqjfFO4nWOJULCFi3elScE8bVbHl148/tQTlpjYUVqdC+zsDX+oy37D8iJisJPQlRtTA9h4j6Ein/ETUhMI9PhIeaSRe8UHO3Hyq3ockH2C1YOyiKtlahBgd0hOP5iMsfruJqjWOlGw1aASPmNy5jkbqd6OoDH+bcQD9QfOkyTUUvXn6jk05P24Oj6baLBFFEpysaKoPrgYJ+55+9OJrBNCTVSRM2ROqTi3vdLuycLFciOQ+QSYbWJ+gH713KuIa9py3UEkLHG4Da3owOVP0yP0zVu+H3btZ9lhenutQRQvjPhuABjfG3QscZK/XGcHEPVQalZXgknGjoVer1eqUeer1er1ccYqB7T3gCiEfM2C3sAcj9SP2rZ1TWUiyq4aT08l/1j/auVdt+1pi3QQt3l9LkAAg91kfO3oQOQPv0rkrO4K5C4mvdQuB0MgiQ+0ShSR7HArcY1r6ZZiCJIwckfM38zHlj+tOY19D0+PRjUTxc89c2wWoKJjQZqhErZgGjBpQNGDWsGLHKaYppINGDQNDUzQ1SaFJFaRCSEZy6z9y42fLsP8UmX4HuR54I2k4QzPfstxtkdVVbtU7tyhd84CKxdUZd2fEyMmOTUngEqSASpypI6EdCPQ06wcwf9WT8oQbjvAUMzgKGztG5iePb0FQ5umlKVporhmSjX8/Yk9T2B17tdoKKdmNu3I4GPI4xxWuGpJkLEknJPJPrRKaeo0qFpmwpowa1w1MDVjQaY8NRg0gNRhqBoKx4asg0kNRBqyjbHBqzupO6s7qyjbG7qje0duJbS4jIzmNyo/wASjcv7gVvbqFwGBB6EEH6GscbVGp0yt/De8MlkEPWN2QfQ4cf+oj7UHxG05prdZUGXgYsSOoQjxEfQhT9jUBa2moabM6QRtJCxyPBuVh5E7eVbHB/uMVfNOuZJIkeSPupDndGW3Y5IHPuOfvU8FqjpfI6b0y1IrHZ/t3EYlW6crKvBfazBx5N4QcH1/wAgW6GdZFV0OUYBlYeYIyDUR/zXsd5f8Om4+XO37JnaP0qVUBQFUAADAAGAAOgA8hTscZraQubi/wBIZNR+raXFcqFkTJHyOOHQ+qt5f04rbLUJamuKapitVboHTe2uqaaAkqG/thgBs7bhBwMEgHvPqQSfMip+3+NOnMPzFkiccFXRiR/+isKrxalvg+Q/SpZdFFvyuh8eqa5RZ5vjLp2PBLz6mKY/sEH9ahb/AOLEUnEQnlJ6JFEVH3JwcfrUcQPQfpQs1cv+P9ZfY19Z7Ghf6vqV3lU22cR9DvlI+o+X7bTStN0mO33FMs7fNIxy7eZ5+tSDGlk1Xh6WEN0tyTL1E57PgwxpZNZJoCarSJWzBNBmsk0GaNCmzANGDSloxWtARY0GmA0kUYoGOTHA0YNJFGKFoYmPBowaSKMUDQaY4NRhqSKYKFoNMaGow1IFGKBoKxwaiDUoVkVlBWNDVndSqzWUdY3dWN1Lr1dR1jN1YLUusGuo6wy1CWrBoDW0ZYRagLVg0BokjGzJagJrBoDRJANniaAmvGgNGkC2YJoCayaA0SQtswTQE1k0Bo0LbME0GayaCjSEy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9725" y="1698477"/>
            <a:ext cx="11887199" cy="4836547"/>
          </a:xfrm>
        </p:spPr>
        <p:txBody>
          <a:bodyPr>
            <a:normAutofit/>
          </a:bodyPr>
          <a:lstStyle/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Wingdings" panose="05000000000000000000" pitchFamily="2" charset="2"/>
              <a:buChar char="ü"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9725" y="1747133"/>
            <a:ext cx="11887199" cy="4836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rtl="1">
              <a:buSzPct val="115000"/>
            </a:pPr>
            <a:r>
              <a:rPr lang="fa-IR" sz="2600" b="1" dirty="0">
                <a:cs typeface="B Nazanin" panose="00000400000000000000" pitchFamily="2" charset="-78"/>
              </a:rPr>
              <a:t>۳ شبکه (شبکه اول- </a:t>
            </a:r>
            <a:r>
              <a:rPr lang="fa-IR" sz="2600" b="1" dirty="0" err="1">
                <a:cs typeface="B Nazanin" panose="00000400000000000000" pitchFamily="2" charset="-78"/>
              </a:rPr>
              <a:t>مارکر</a:t>
            </a:r>
            <a:r>
              <a:rPr lang="fa-IR" sz="2600" b="1" dirty="0">
                <a:cs typeface="B Nazanin" panose="00000400000000000000" pitchFamily="2" charset="-78"/>
              </a:rPr>
              <a:t>، شبکه دوم- علت، شبکه سوم- معلول)</a:t>
            </a:r>
          </a:p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228600" lvl="1" indent="0" algn="just" rtl="1">
              <a:buSzPct val="115000"/>
              <a:buNone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b="1" dirty="0">
                <a:cs typeface="B Nazanin" panose="00000400000000000000" pitchFamily="2" charset="-78"/>
              </a:rPr>
              <a:t>شبکه </a:t>
            </a:r>
            <a:r>
              <a:rPr lang="fa-IR" sz="2800" b="1" dirty="0" err="1">
                <a:cs typeface="B Nazanin" panose="00000400000000000000" pitchFamily="2" charset="-78"/>
              </a:rPr>
              <a:t>برت</a:t>
            </a:r>
            <a:r>
              <a:rPr lang="fa-IR" sz="2800" b="1" dirty="0">
                <a:cs typeface="B Nazanin" panose="00000400000000000000" pitchFamily="2" charset="-78"/>
              </a:rPr>
              <a:t> فارسی (مدل </a:t>
            </a:r>
            <a:r>
              <a:rPr lang="fa-IR" sz="2800" b="1" dirty="0" err="1">
                <a:cs typeface="B Nazanin" panose="00000400000000000000" pitchFamily="2" charset="-78"/>
              </a:rPr>
              <a:t>پرسش‌وپاسخ</a:t>
            </a:r>
            <a:r>
              <a:rPr lang="fa-IR" sz="2800" b="1" dirty="0">
                <a:cs typeface="B Nazanin" panose="00000400000000000000" pitchFamily="2" charset="-78"/>
              </a:rPr>
              <a:t>)</a:t>
            </a:r>
          </a:p>
          <a:p>
            <a:pPr algn="just" rtl="1"/>
            <a:r>
              <a:rPr lang="fa-IR" sz="2800" b="1" dirty="0" err="1">
                <a:cs typeface="B Nazanin" panose="00000400000000000000" pitchFamily="2" charset="-78"/>
              </a:rPr>
              <a:t>فاین‌تیون‌کردن</a:t>
            </a:r>
            <a:r>
              <a:rPr lang="fa-IR" sz="2800" b="1" dirty="0">
                <a:cs typeface="B Nazanin" panose="00000400000000000000" pitchFamily="2" charset="-78"/>
              </a:rPr>
              <a:t> با ۳۰۰۰ داده آموزشی</a:t>
            </a:r>
          </a:p>
          <a:p>
            <a:pPr algn="just" rtl="1"/>
            <a:r>
              <a:rPr lang="fa-IR" sz="2800" b="1" dirty="0">
                <a:cs typeface="B Nazanin" panose="00000400000000000000" pitchFamily="2" charset="-78"/>
              </a:rPr>
              <a:t>آموزش ۸۰۰تایی- ۶۰۰ داده </a:t>
            </a:r>
            <a:r>
              <a:rPr lang="fa-IR" sz="2800" b="1" dirty="0" err="1">
                <a:cs typeface="B Nazanin" panose="00000400000000000000" pitchFamily="2" charset="-78"/>
              </a:rPr>
              <a:t>اعتبارسنج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just" rtl="1"/>
            <a:r>
              <a:rPr lang="fa-IR" sz="2800" b="1" dirty="0">
                <a:cs typeface="B Nazanin" panose="00000400000000000000" pitchFamily="2" charset="-78"/>
              </a:rPr>
              <a:t>۱۲ مرحله با </a:t>
            </a:r>
            <a:r>
              <a:rPr lang="en-US" sz="2800" b="1" dirty="0">
                <a:cs typeface="B Nazanin" panose="00000400000000000000" pitchFamily="2" charset="-78"/>
              </a:rPr>
              <a:t>batch size</a:t>
            </a:r>
            <a:r>
              <a:rPr lang="fa-IR" sz="2800" b="1" dirty="0">
                <a:cs typeface="B Nazanin" panose="00000400000000000000" pitchFamily="2" charset="-78"/>
              </a:rPr>
              <a:t> ۱۶تایی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94FBF-DE90-C83E-D90B-AB66D945E34E}"/>
              </a:ext>
            </a:extLst>
          </p:cNvPr>
          <p:cNvSpPr/>
          <p:nvPr/>
        </p:nvSpPr>
        <p:spPr>
          <a:xfrm>
            <a:off x="1223009" y="3022610"/>
            <a:ext cx="2240280" cy="857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fa-IR" dirty="0"/>
              <a:t>شبکه </a:t>
            </a:r>
            <a:r>
              <a:rPr lang="fa-IR" dirty="0" err="1"/>
              <a:t>مارکر</a:t>
            </a:r>
            <a:endParaRPr lang="en-I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AB18E-C42A-9C31-9ECC-2094EC5DEAC8}"/>
              </a:ext>
            </a:extLst>
          </p:cNvPr>
          <p:cNvSpPr/>
          <p:nvPr/>
        </p:nvSpPr>
        <p:spPr>
          <a:xfrm>
            <a:off x="5151120" y="2777490"/>
            <a:ext cx="2240280" cy="8572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fa-IR" dirty="0"/>
              <a:t>شبکه علت</a:t>
            </a:r>
            <a:endParaRPr lang="en-I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B25A12-568A-D43B-51FF-FA7CC5D8D0A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463289" y="3206115"/>
            <a:ext cx="1687831" cy="24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C0D9B6-EE91-269B-8017-AD5BBF818E59}"/>
              </a:ext>
            </a:extLst>
          </p:cNvPr>
          <p:cNvSpPr/>
          <p:nvPr/>
        </p:nvSpPr>
        <p:spPr>
          <a:xfrm>
            <a:off x="3600450" y="2743518"/>
            <a:ext cx="1428750" cy="354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fa-IR" sz="1000" dirty="0">
                <a:solidFill>
                  <a:schemeClr val="tx1"/>
                </a:solidFill>
              </a:rPr>
              <a:t>سوال: مارکر، پاسخ: علت</a:t>
            </a:r>
            <a:endParaRPr lang="en-IR" sz="1000" dirty="0">
              <a:solidFill>
                <a:schemeClr val="tx1"/>
              </a:solidFill>
            </a:endParaRPr>
          </a:p>
        </p:txBody>
      </p:sp>
      <p:sp>
        <p:nvSpPr>
          <p:cNvPr id="18" name="Curved Right Arrow 18">
            <a:extLst>
              <a:ext uri="{FF2B5EF4-FFF2-40B4-BE49-F238E27FC236}">
                <a16:creationId xmlns:a16="http://schemas.microsoft.com/office/drawing/2014/main" id="{B36F05A2-2FA2-B6D7-84F1-68D3B45379C2}"/>
              </a:ext>
            </a:extLst>
          </p:cNvPr>
          <p:cNvSpPr/>
          <p:nvPr/>
        </p:nvSpPr>
        <p:spPr>
          <a:xfrm flipV="1">
            <a:off x="95076" y="3088076"/>
            <a:ext cx="1089660" cy="1479589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R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102071-2FD7-4D79-C02C-E72E42158F89}"/>
              </a:ext>
            </a:extLst>
          </p:cNvPr>
          <p:cNvSpPr txBox="1"/>
          <p:nvPr/>
        </p:nvSpPr>
        <p:spPr>
          <a:xfrm>
            <a:off x="1223009" y="4115385"/>
            <a:ext cx="168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سوال: یک رشته ثابت، پاسخ: مارکر</a:t>
            </a:r>
            <a:endParaRPr lang="en-I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B205E3-C75A-4802-6BF6-B6C9EF470019}"/>
              </a:ext>
            </a:extLst>
          </p:cNvPr>
          <p:cNvSpPr/>
          <p:nvPr/>
        </p:nvSpPr>
        <p:spPr>
          <a:xfrm>
            <a:off x="5273040" y="4038600"/>
            <a:ext cx="2240280" cy="85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fa-IR" dirty="0"/>
              <a:t>شبکه معلول</a:t>
            </a:r>
            <a:endParaRPr lang="en-I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1A701D-C625-609C-9218-E844BD27531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343149" y="3879860"/>
            <a:ext cx="2929891" cy="56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CACFE02-C423-6B53-16A0-06DFF78927AC}"/>
              </a:ext>
            </a:extLst>
          </p:cNvPr>
          <p:cNvSpPr/>
          <p:nvPr/>
        </p:nvSpPr>
        <p:spPr>
          <a:xfrm>
            <a:off x="3707130" y="4004628"/>
            <a:ext cx="1428750" cy="354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fa-IR" sz="1000" dirty="0">
              <a:solidFill>
                <a:schemeClr val="tx1"/>
              </a:solidFill>
            </a:endParaRPr>
          </a:p>
          <a:p>
            <a:pPr algn="ctr" rtl="1"/>
            <a:r>
              <a:rPr lang="fa-IR" sz="1000" dirty="0">
                <a:solidFill>
                  <a:schemeClr val="tx1"/>
                </a:solidFill>
              </a:rPr>
              <a:t>سوال: علت، پاسخ: معلول</a:t>
            </a:r>
            <a:endParaRPr lang="en-IR" sz="1000" dirty="0">
              <a:solidFill>
                <a:schemeClr val="tx1"/>
              </a:solidFill>
            </a:endParaRPr>
          </a:p>
          <a:p>
            <a:pPr marL="0" algn="ctr" defTabSz="457200" rtl="1" eaLnBrk="1" latinLnBrk="0" hangingPunct="1"/>
            <a:endParaRPr lang="en-IR" sz="1000" dirty="0"/>
          </a:p>
        </p:txBody>
      </p:sp>
    </p:spTree>
    <p:extLst>
      <p:ext uri="{BB962C8B-B14F-4D97-AF65-F5344CB8AC3E}">
        <p14:creationId xmlns:p14="http://schemas.microsoft.com/office/powerpoint/2010/main" val="405881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218072"/>
            <a:ext cx="11887199" cy="1188720"/>
          </a:xfrm>
        </p:spPr>
        <p:txBody>
          <a:bodyPr>
            <a:normAutofit/>
          </a:bodyPr>
          <a:lstStyle/>
          <a:p>
            <a:pPr lvl="1" algn="ctr" rtl="1">
              <a:buSzPct val="115000"/>
            </a:pP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شناسایی روابط علت و معلولی با مدل </a:t>
            </a:r>
            <a:r>
              <a:rPr lang="fa-IR" sz="28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پرسش‌وپاسخ</a:t>
            </a: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استخراجی</a:t>
            </a:r>
            <a:endParaRPr lang="fa-IR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AutoShape 2" descr="data:image/jpeg;base64,/9j/4AAQSkZJRgABAQAAAQABAAD/2wCEAAkGBxEQEREREREWFhEWFxYXEREXERcWFxYWGRcXGBYYGRkZHiwiGRsmHBYZIjMiKSwtMjAwGCA1OjUvOSovMC0BCgoKDw4PHBERGy8mICgyLy8tNDMvLS8wLS8vOS8vLy8xMi8vLy8vLy8vLy8vLy8vLzEvLy8vLy8vLS8vLy8vLf/AABEIALwBDAMBIgACEQEDEQH/xAAcAAACAgMBAQAAAAAAAAAAAAACAwUGAQQHAAj/xABFEAACAQMDAQYEBAQCBQwDAAABAgMABBEFEiExBhMiQVFhBzJxgRQjkaFCUrHBYvBDcoKiwhUWJDNTVXOTstHh8VSSs//EABoBAAMBAQEBAAAAAAAAAAAAAAIDBAEABQb/xAAuEQACAgEDAgUDBAIDAAAAAAAAAQIRAxIhMQRBEyJRYXGBobEy4fDxwdEFI0L/2gAMAwEAAhEDEQA/AIBRRgVgCjAr6ts+WijIFGBXgKMChbHJHgKYBWAKJmCgsxAUAkknAAHUmgbGJBAUYFVK77borERxF1H8TNtz9Bg8fWrBoGp/iou82bPEVK7t3THngetTx6iM5aYvce8M4q2iQAowtZApgWjbMSBC0QWjC0QWhbCoELWQtMC0QWhs2he2vbabtrO2ss2hW2vba09W1u3tdomkCs3KqAWYj1wBwPc07TNRiuU3wyB1zg8EEH0IPIrNaur3N0urobtrG2nbap+t9t/w88kP4ffsIG7vducgHpsOOvrWTyRgrkbGDlsi0laErUJofadbiK4laIosI3MN+8sMMTjwjHy/vUf2a1q+vJhJtUWu5lfAXwnaSoyTuJ5Xkcc+VZ48dq7m+FLe+xaCtCVqpWfaG7u7ki2QdwjjfwudhbG4lj1IBOB+9XFlo8eVT4AnjceRBWgIp5FARTUxTQgilkUGo6hFbhWlfaGOFO1jk/7INNVgwDDoQCD7HkUSkroFxdWKIoCKcRQEUxMW0JIoCKaRQEUSYpoURQYppFBijTFSQYFGBWAKNRQsbFBAUYFYUUxRQNjUjKioTtu7LaNt6M6hvpyf6gVPKKXfWSTxvG/ysMcdQeoI9weaRlTlBpDsTUZJshexFlELZJAoLuW3tjJ4YgD2GADj3rd169WxgeSNFDO+FXGF3sOWIHspPuarSaJqNmzLbsWQ+alcH3KP0P8AnNTMegz3Fi8VwcXBkMiMzBsHAABK5wCMjjpn7VHCT06VFppFkox1anK02RUE2q/h2uxKCmC207d23nxhduBjr18ulbuma1cPptzO0hMqPhX2rwPyuMYx/Ef1rVh07Vu5a12gRgMMlkyV/kDZ6H+/UCpTQuzswsLi1lXY7uxXxKw+WPaSVJ4ytKjrva+Hz6jHpreue3oO0jUpX02WdnJlCykPgcFc7eMY8qT2d1ydrC5uHbvJY2bblR0CoRkLjgEk1FwafqsNu9msIMbbhuypOG+ba27AB9xnnyqwaNo11Z2DxxBGuWYvgkbRnaMAngnavnxk1qlNtc7Lf5McYq+OSC7M6rNPIhfUQjFxugZANy5HCnG3J6Yrc7U9pZFuvwsUwhRcCSYruOSu4+ROACBx5+eK027N3l3NGXtYrdVPjkj2pnnJOAxy3pj9alu0XZ24W8F9axpKTy8T467dh4JAII98g0C16e/IXk1f0aWh9pXW7S3a5FzDJtVZdhRlY8DgjPXjHPUH2q/7aq+iW99LOJJoYoIV52COMsxHQA8kc8549qtuKfiutxWSr2OadsL5YtQSeHEskS/nIVLKmMjkj2f7ED6VIdg5rePJM6G4uTv7pQQF2lvB04OWPH6ZHJCXSL+zuriW2iSaOYvkNjozFsMCwPBOPQj9k9nuyV7Bcw3BWJQWYyIMN3akHIx5Z+UbScZGfOkLUp3Xcc9LjVl/21yrWZ5Y9XkeBN8wfwJtLZPdgHgEE8ZrrW2uc632e1D8fJdW0X8QMcm+L+QKfC7fXqKb1FtKvUXhpN36Gzf3WoXFhcGWMROp8QKMm6HY28DdnJzj0qG7G2l88TtbSqke5wVOM79i4PynjlfPyqz2NrqMlreR3Yy7ptgXMQySrA8x8Dnb1pvYbSprW3kjmTY5lZgNyt4SiDOVJHUGlqLlJPfgJySi1sUvsLBdPI5t5AqAxmYH+Jdx4HhPkG9Otb172llnuZIxci2gUsFbYWLbTjyGcnr5AD95fsDoVxamczps3BNnjRs4LZ+UnHUVpz6BdWdzJNbwpNFJu8Dbcrk7sYJHIPQjPFYoyjBVfvya5Rcnx7DOyuvSSTPbyyLIAC0cwXbkDrkYHlz08j1qPh1S9v5XFtIIo05GeMDPh3EAksfTpxVi7PWt2XeS6SKNSCEiSNA3Pqy8gY4xnJzz7wKaHfWMztaKskTdASvTPAYEg5Geo/8AimPXpjd139fYDy26q/sanbeG4VbcysCu0BgMcyjO5unQjH/tVm7PQzrCO/cMxwYyPJNq7R0HPWtDtPpd1c29uAgaUcyjcigEqM9Tjr6VYbaMrHGp6hVBHuAAadig1kct+wrJL/rS27gsKWwp7ClsKtTI2hLClsKcwpbCjTFtCiKDFNIoMUaFNBqKNRQqKYooWGkEopiihUU1aBjUglFMUVFJqTSE/h4jIoJHes+xCRwdpwS/1Ax70bahNFzNB+X/ABSRv3m33ZCobHuM0h5IlCxMl1FKur2KEAySImem5gM/Qedal5qBPdx25V5pRuRuqJH5ytjy5wB5mpHs72aBc7BvlPMlxJy33P8ACOOFHpS5T9A4x9RFpq1vK21JkLeS7gGP0B5NSQFSOt9hWmC7J1YDAeGWJWjdc+Igjxo+DwQT0HHnVd0tzHK1uZe9iMaz2k2STJAxKkEnklWGOeeRmlRzpug3jpWSgFGBWQKMCmWCYAogKyBRAUNmg4rO2jxWcVlnAbaxtpmK9ius4XtoSKbisEVtnCiKAinEUJFbZgkigIpxFARWpmCGFKfABJ4A6k9AK2GFU3tizGeGOViLRh5cK0gJwrn0xggf5GZMmiOo2ENTo27jtCGO22jMpzgyZ2RjnB8Z+b7A1qSy3UgJaUR/4IkH7u+SfsBTVUAAAYA4AAwAKzXnT6mcu9FkcEY9h3Z2Z5LWF3JZypyx6nxED9sVvMKjuy5xB3fnE8kZ+zEr/ustSbCvYwyuCfseblVSYhhS2FOYUthT0IaEsKDFNYUBo0KaCWmqKBaYtCw0GorT1sExd2DjvHjiJHkruFb/AHc1uitPR9Kk1GSNwzAb1eCPJCqqMD3knqSB9g3HNT5peWinCt7Lb2Q0VJSdy4iiCgIOAT/CPoAP6VP9pp47eFI4reOSaZxDbw7QqlyCSzEDKoqqWJHp71vaFpf4aMpu3EtuJ248gMdfb963JbWN3jkaNWkj3d05UFk3Da20nlcjg46ivNzTcpbPbsV440tyiWXwzMSyOt9Ilw/LMkUXcg5JAEbAttyx43DOc1ZOyMcscLRTw7Jo3Ku68pNwCssZPO0ggYPQgipyte/vY4I2llbagwCdpYksQqqFUEsxYgAAEkkUq3VWHybIrl972fuoHi7tVjWJbw94yGSPu5btXhj8LDDbTu68c10ixvI541libdG3ynBHQkEEEAqQQQQQCCCDTmUHgjI9DXLZpnexyqz1Z1cJN3ZUv3QmiJ2iX/s5EbmMnyOSDkeoqdAoO2mkRLFqtypjwYIRsU+NLiMsUZgOjEPDjzOB7VszRbWZT1UkH7HFU48mq0LnGhYFEBWQKICmAmMV7FFis4rjgcV7FFivYrDQMVgijxWCK0wWRQkU0ihIrThJFAwpxFLIokYJYVq3lokqNHIoZGGGU/54PvW6wqE7XX/cWkr5wzLsjwedz+EY9wMn7V0mkm2ZFNvYo41ZbZpoCxk7pysbkgZUcYY+oPFNhXUbjmKFgh6HAjX65k5I+lbNpY2ulKsk/wCdesAUhGDsPlj0/wBY+nAqfNpeTjdLctEpGRFAu0rn1kYbicewry445TeyL5TUVuzQ0XQtQgMjHuW7wqWV5ZMggEZyEPlj9K3YLx+9a3mi7uUJ3i7X3o6Z27gcAjnjBHlQf831HW5umPqblv7U2z0qOFmdS7SMAGkkkLtgc4yfKvQwY8sWk3sSZp45JtLcewpbCnNSmr0EQMS1Aaa1BTEKYS0xaWtNWhYSCKZBB6EEH71MfCi4UNJbuQJ44wmzzKKQA6+qkbT/APVRS0m606KbHeICR8rZKsPoykEfrU2fG5rYpxSUeTpU3aqwR5Y3vIFeLIlVpVG0g4I56kHggcg1r9ku08eofiNhGI5cR+FlLwsAYpMNzhiHGcD5a5/a6esQTLb4YjJJFDKqPHGz43v41JY8Z8RODk9alJZpJJo7lJu7uFUKk3dhlaInPdyIMb4z9ip5HofPfTzW5X4kDplVDtB2rtO+FhcxON7MJEZX3bFBaKWIRBi+51XbtIZSCTgritiz7TzBfz7GU4/0tri5jb3CjEqfRkqv6ppsFxK8tppkwnbO6WaI2cSMX3mYucS78nqgyQMZGaRKxhY7vWY7J4LK2tpJnMbymKN13xx7hmRzKwJLO55JyTuJ5rS1LX7meMxw2WoQuSPzEitunmAzyFRn+bFay3MWnRXE7yma7lw1zchcDyVI4x5KMgKOnOSfSsXWrzSmE2rlVkYxAflHbOGYlZgcnZsRiNh5x15FMWN1uZe+xPWGiyqqC5QQ26SCc2xm766urgHKyXMwwMAhTtXjIx5CpB2LEsepJJ+p5NRenaxFPJJGhJKZJJHDAOyEg56bkYc46elSgp+OCithUpNvcyBWQK8KIUZh6vYrNZrDjGK9is16uOBxXO/iH2wlgl/DWzbGUAyyYBbLAFVGRxwQc+/tXRa4l8S4GTUZiRw4jZD6jYq5/VSPtSs8mo7DMSTluSfZv4hzRuEuz3kROC+0b09+PmHqOv8ASp1BcatOsqO8VhEwKHlWmYHlgPTjGT0+ucclrs/wxuTJp6Kf9G8iD6ZD/wDHSsUnN02MyRUVaLQ1AwphqN13V47OJpZDx0VR8zt5KP8APFW2luyarM6jeRwRtJK4VF6k/wBAPM+1U1LdtUY3FzmKxjyYot20uB1dz5DA6/YeZOvo1lNq8v4q6yLVD+XECQrEfwr7fzN59PLi1XFh+NvbPTF4hbMt1tO3EEfROOgZht46cUiU9St8fkbGFOlz+BXZTs5Pf5/ARrZ2GcNdtFmWbHXulbkjy3H7cgirsnwlsduJJruR/wDtWum3Z9gBgfp+tb3xL0+/l08Q6X4Zd6KypIsTdyAwKoxIC87OMjjI9qq+pds5+z9vp2nyRtd3rR7pi0rE+ORtqK20lznKD0CDg5FRvI2UqCRG9sOx9zpKfi4LiS4s0I7+KXa0qKSF3q4A3AEjjAx7jJCQwYBlOQQCD6g8g113tPEJLK5Rl4eGRCp/xKV/vXFOz5zaW/8A4SfsMVd0WSTbiyTqoJJNG01KanNSmr0kQMU1BTGoKYhTMrTFpa01axhIYtKl1BUcIVY8oGYAbU7xtqbsnPLccA488Vi7AMbgttGxsuDgoMHxA+3Wq+0ixGAxKko3szv+HmQQDu5CFdGzvC4aZQDnKN6g1F1OfQVYYaia1WI3MZFs+6UFk3JKAqEjxBwM7s4A24JyR06022tZbCDfcKGmcopbvOWB2rHu3ACIKXIx0GCec8no9jFHkxvI+FSJhJGI2XuwSoKjzIkByc9R71KYz15z1zzS4pzqaYeqvL2ILVtXjltS0ZYuY+92IC+AmSRKUOAhKkHJGcHGa3LXW444VSV5O8jjXas4YPJxgbM535OB4c9RUNMSrXohDm6LSiSEJuiaAxjDyZIEeEbIYHJbjDVJWiLL+CaWRnv++hURMCndRFSZO7QHBjMQJ7zncVHIIwEvI9XuMdJV/P6JGzvy9vLJcxbVUNvUow3oEDN+XIM+bLg9dvoaq+rJDd9zKFS0j70Q70w0kgXCySN3Z7vuk3KoJzndjIBq/VH3P4WSATGMPHGhmRVXxbCN/C8fNtHB4JUZ6VubG5JKzYv0NCyv5Le6WzeCAMSqs8OULpsYpIE24CqE2t4uCcCrSK0dI1FbiPvFGPEVPiVwSPNWUkMOeo/rW+KKCqPNgsIVkVgUQojjNepV3IUjkcdVVmGemQCRUb2X7QxX0PeR8OuBLETyjf3U+R8/qCANq6NrayYrBYZxkZ8hnn9KKuW/E7SWjuorsyOsUjKjPyxhZcfKAQcbQWA9Q3rQzlpV0FGNujqFVntv2VGoRqUYLPHnu2PRgeqNjy8wfL71ELYa1bAGC5S6jwCgcgsQeQcvz+j1Gah2n1yPh7bZ/iW3Zh+uSKCU01Ukw4xd2mVuTsPqIbb+GY/4g6FT77s4rq3ZHRTZWqRMQXJLyEdNzY4HsAAM+1cuuO3eoldhm2kE7mEaKx9jgcY9sVrS65qN8RCZZJd3HdqAN3+sEAz9TSoTjF2kxkoykt6Ola/23tbXKq3eyj+BCCAefmfoOR0GT7VVNL0a61eUXN2StuPkHQMM/LGPJfVv6npt6N2MFqgluxG8jFcQkBgoHJyehPQccD1Oav8Abzo65Q8Dy6Y9seVbDJ4k3GW1dvUGUNEU49+4pbZUVUQbUUBVVeAAOgArX0t+81KOzB7t5IWdJ88sVJzFgYJ4Ut18ulbzmoTVrGeVoL2xRpp7SQPtiy25eC8ZK+ZA6eYyMHOKzqOjxSTk+fljen67NjqKe3wv9HT9E7Py28m9rguuCNmGwc9CcselTskCMysVUsvysVBI+h8qp+ifEixuQAH2yjh4ThHDDqNrkHj2z9aZq/bmCJSe9jjA/jkdc/ZQev6/SpIQUFSHZcssstUufovwZ+I/aAWtrLt5kwNo65diBGuPUsQfoK5xYWvdQxRfyIqk+pAAJ/Wtf/lsapOZQwMELZjjJ/MklII75x/CACQo+p46VItXrdFjpan3PN6qdvSJalNTWpTVfZE0KagphpZpePqFOTjFWl37BZOncYpt0/QytNWlLTFqhiUFLEroyuMqwKsPUHg1pS6OSRskb+LcXLOdxCqJF8QG9VUqMgjDHjk53y4UFicAAkn0A5Jobm8WNFfBbcQFVduSSM9WIHQE8mp8sISXmQ+EpLgVdJLG0a2yKsfO5VVAoJdfmGRtXaWOVBOQPod7UrQzRlA205U8glTtIO1gCCVOMEZHWvWs6uiSKcqyhlOMcEZFQ9/qkyXKwo6shUl2SJmaEF4x41wdzDOOD/pQSOOUzcYL2ew6Nt/A290aCC2Zyp71UIaVHZHYuQGLsGyUycncTgD2pmn6cklsHhBW4GEE5uJXJEbbWCSg5WJ1DAbR0YHHFTwNMjcEAggjyIORQvFGwtTIu906V7WOA+OUlR329h3R5Pe7sh229B5txnqaz2N02W2gWOWFfEquJwSJCRgd1KrHOVHCkeHao6HrMLTVpcsVyUr4O1OqDjUAYAAHoBgUxaWKYtGcUDS5L+4R5Bfug7x1CCFGwFYgc1u/hL//ALyf/wAiOtLSVvLdHj/ASv8AmSMGDoAQzEjg1ufjbz/u2b/zI66HhaVqu/qdLxNTrj6AyWN8wKnU3IIII7iPkHg+dag0J7ZYpbN/+kxLtORhZ1zko4z19DnyHTAI3ZNQu1BY6dKAAST3kfAHJrUOuvOsUVombmVdwUnKxJnBeQ+3p/8AAJPwKf7/AGMXi2v2/wAFv7O67Fexb0ysinbLE3zxv5gj04OD5/XIDdf0wXVvNAceNSFJ8nHKH7MBSezmhR2UZUEvK53TTN80jevsOTgf3JNQel9r3iuZrXUNsTAkwy7diMuTjJzjkcg9OCDzSLpU+46t7ibPw3vmlslR895AzQsD18OCo+wYL/s1PapfpbwyTSHCRqWPv6Ae5OAPc1z+w7V21jc6kwbvEklR4VQghmIcyEN0AyRzVa7Wds5r8CPaI4Qc92G3Fj5FmwM4+gpfiqMa7h+G3L2K5dTtI7yOcs7MzH1LEk/uatPwtUm/UjoI5C30wB/UiqhXUfhJpW2OW6Ycv+XFx/Cpy5+hbA/2DSMSuSG5HUWXVtPQyGRsn/CeQD/nypF9bIitKrCPYCzN0XAGTkenFSRqt/EGUrp9wV6nap+jOoP7VTLDBRe3v9fkRHNPUt/b6B9l+zE/aBDcXMrw6fkrDFHgPOVOGdicgAEY6HkEDpk9L0nQbDRbe4kgi7uNUMs7bmd2Eak8liTwM4AwOT61L6FaLDbW8SDCxxRoo9lQAfXpUV2m7YWFg8cF5OqtMDhCjONhO0l8AhV6jJ64Poaibb5KUkuCidlte0vtFeTRTaUgkWMuszMGZ0V1Q7yoBVvGuOW8+fW7Wfw70mFiyWEJJGPGplH6SEit7s/2WsrDvDaW6xlzlyNxJ5zjLEkLz0HFTlYace+I3w/t4ALuwK20+flDYjfjO3ZzjOPIY9RzmqzomsG4jyUxKh2Sp/K4649j/wC48q7B2s0m3de+eJTNlVD89OuCM4PA865FqMSw6tIiABZrdJGUDA3qxQcfRT+tNwSyatKlSYGVQ06mraNs7j6CllfentSmr010cP8A1b+W/wAED6qa/TS+EvyKNDkUTUFHHosUf0pr4bFy6vI+afykeWmrSVpi1WyVEbf3kckj28kDSKP5eW5UHdjjauGwGz1yK14ZJpZY7eS3ldEd1UFYwZZEUHY+5gm5A2SATkgHAwRUrfd9s3QybHUFgO7D7iBlRyeOasFzaRvp3dR7BIIwybpOUn+bvN/XeHJbd1Jz61BnU09vx9iyM0kv5XuRlhM7q3eRtG6uylGHI2njnoeMcjI9+K2o4UB3BFDeLBwB8xBbkepAJ+lKjDjO+RpGJPjZVUn6hABTi+AT6AngZPFOS23MvfYgm1FxG0V6j5lAWPCxgM7DDRqwYoAD034yOuaTpGrMImtokP4uTe2d0exWYtmRtvCbcA7dvPGM5JornfqQCoqpEhBZmkVi++PlBtDBMpJ83JUkYHFe0Cxmt4opnRWtY2nKRRuDKjMSjSHwAyKApG3JbBzzgAQTm1JVx6lO1b8ll0eOVI8TMC+5seLfhfIFtq7j15wOMdetN1WV0hkaMuHAGzZGJG3ZGBsPBBPB6cE8jqIm41t22taoZFyQ2YpM7sRsieWwMr7hIwK8D1qwg1QqapC91uytdjppjhbpmiYGfuYlQd1Kwkk73MmW3MrbgE8OAoPi61bRSYgFG1QAuS2AMDcxJY4HmSSSfc0wGhjHSqOu3YwUQoAayDWnA3cZeORB1ZGUZ6ZIIFRnZbs7HYQ7E8UjYMsmOXP9lHkP71L5rOaHSrsK3VGa1r2xinULNGkijkB0DYPqM9DWxXs11GHFviTpqW94FjjWOJo0KBVwPMN98g/tVSrpHxkTx2jeqyj9Ch/4qrdx2cA02G+UsWaRlkXjaF3MqsOM9VwevzCockfM6LIS8qs0uz2hTXswiiHHBdyPCi+p/sPOu56fZpBFHDGMIihVH08z7k8n3NV34ZyKbBNoAIeQOQACTuyCcdTtIH2FWkmqsGNJX6k+Wbbowag+2YU2FzvxjYcZ/mBG3/exUxLIFBZiAoBLMTgADkk+1QejdmJ+0BMsrtBpasRHtH5twy5G4bhgKDnkg9MYJyQWWajHczHFyZ0v4da0t7ptpKrAsI1jlx5SIArgjy5GfoRUN26+GUOrXcNzLcOgRAkkaoDvRWZhtYnwHxtk4by6ecT2f7Aaho94rafcJLYyuv4iGY4YIDy3hGGcDOGGOSAQRVh+KtpqMtkE0xnE3eKZO7cRuY8NkK2RjxbScEHA+x84sLmowMDoOlFVf7DQ3iWFst+xa7CnvSSGb52KBiOCwTaCfUHk9akb6ScEd0isPMlsEH6ccVxxFdq7lcImRkEswz044z+pri/4xb3UZrmLmGKMQxv5O2dzEe3LfsfOuzQ9nXdiZ2BDZ3qOS2eoJIxXMu3fZVdFkF3ag/gJWCzwZLdw54EiE5O0+h8+PMbW4JRjkTlwLypuLSFtSmog4YBlIIIBBHQg9CKBq95HjsW1BRNQUxCmeWmLSlpimuZyHKaYtJU01TQMaiN7S3MiRN3b+IpJ+XtJZlC+JwV5TYOcnj9q3dLuGSLNwzLIoBlEqd2Ez0CnoyccNk588HimyRB0dG6MrI2ODtYbWGfoabexd8u12b+EqwIypQgoRxjggHpipZQnr1J7VwUKS00OVFZCFOFYHDJgfMPmBHnznNI0XTBboy5UhiOFj2LwoX5cnxHGSfM020hEaKi9FGBnr9azd3yRBd2SWJCqqliSFLHj2VSftWtLlnJvhGxY2ccK7IkCrnOB64A8/YAfQAeVbamq3r2op3MUiXBjLtGUKHBeNyqudpBzhXJ6cMF862l1+Lvo4UIcMFw4kBJ3A4wP4sAZY5GAynnNK1RToZpb3J4GjBpINGDWswcDWQaWDRA1hozNZzS81nNYcHmvZoM17NdRxQfjBGDDbN5iRwPoygn/ANIraisgdB2Ecdw0n3DGUfuKjfirMZZbS1TlyS233cqifuGqzdpyttpsyD5UhES/cCIf1qevNJ+w+/LFEP8ACU/9El/8Zv8A+cdXUmqn8MbYx2AY/wCkkdx9OE/4KtRNNxLyIVkfmZD9ooDcta2KsQbqdEcg4YQr45WH0UfvXZ7W3SJEjjULGihURRgKoGAAPIACuP6fj/l3SM/y3WPr3Df5/SuzVJ1DuZThXlM16vV6kDT1er1erjj1RfaOxSe2mjkUMhU5U+YxyP0yPvUpWrqL7YpT6I364OK44+ddE3QSXFk5JMD/AJbHqYm5T9iD/te1SzVqayB/yxNj/wDHTd9crj9sVssa9vo5OWNWeV1SSm6AahrLUGatREzCmmKaUDRg1rMTCmuFjUu5woxk4Jx5ZOOg96VpuprMF2gkkZcrlkQ+Sl8Y3H06+1O2K2AxcJkb9jbWK58QDeWRkcevlTrS2jt4u7hlbY2/vIcExf8AWFo3Xfyj7QAccH7ZMuRzU0ktu5RHTp35NeWzdplkEhCjblct5bsgDO0htwzkfw8e0mpqNm1BEbu+TJjIUKcE4Yhd2MAnacAnypVlqbFWZ13DOFMUbtyE3yKR1yg6/UcA8ULlCL5GJSaNtbeb8R3neflfy7j02bdmzGPn8W/OfLGKdqjRbFWWPvAzYSMJvJbax4H+qG+2ay9yFjaRQXAQuoXqwC7gB7n+9JsZ0u4zvjUqGxw29GIAIZHwM9cZwMEMKFpcLuMTfJXNV093D3EERigkWLHdlFdvzUKsybwADuDAjLAqM7QTVhsVnshHFLboGldigjmGEYqSVcNnacIxyGfJzzTtVs3eJYotqgFfBnYCi9FBCnZghTwP4cedSEAbaneEM4A3PjGWxgsB5ZOf1qZYGp6kxjyWjbBowaSDRA1Q0LHg0QNJDUQNDRo3NZzSs1nNZRozNYZwASSABySTgADqTQZqjfFO4nWOJULCFi3elScE8bVbHl148/tQTlpjYUVqdC+zsDX+oy37D8iJisJPQlRtTA9h4j6Ein/ETUhMI9PhIeaSRe8UHO3Hyq3ockH2C1YOyiKtlahBgd0hOP5iMsfruJqjWOlGw1aASPmNy5jkbqd6OoDH+bcQD9QfOkyTUUvXn6jk05P24Oj6baLBFFEpysaKoPrgYJ+55+9OJrBNCTVSRM2ROqTi3vdLuycLFciOQ+QSYbWJ+gH713KuIa9py3UEkLHG4Da3owOVP0yP0zVu+H3btZ9lhenutQRQvjPhuABjfG3QscZK/XGcHEPVQalZXgknGjoVer1eqUeer1er1ccYqB7T3gCiEfM2C3sAcj9SP2rZ1TWUiyq4aT08l/1j/auVdt+1pi3QQt3l9LkAAg91kfO3oQOQPv0rkrO4K5C4mvdQuB0MgiQ+0ShSR7HArcY1r6ZZiCJIwckfM38zHlj+tOY19D0+PRjUTxc89c2wWoKJjQZqhErZgGjBpQNGDWsGLHKaYppINGDQNDUzQ1SaFJFaRCSEZy6z9y42fLsP8UmX4HuR54I2k4QzPfstxtkdVVbtU7tyhd84CKxdUZd2fEyMmOTUngEqSASpypI6EdCPQ06wcwf9WT8oQbjvAUMzgKGztG5iePb0FQ5umlKVporhmSjX8/Yk9T2B17tdoKKdmNu3I4GPI4xxWuGpJkLEknJPJPrRKaeo0qFpmwpowa1w1MDVjQaY8NRg0gNRhqBoKx4asg0kNRBqyjbHBqzupO6s7qyjbG7qje0duJbS4jIzmNyo/wASjcv7gVvbqFwGBB6EEH6GscbVGp0yt/De8MlkEPWN2QfQ4cf+oj7UHxG05prdZUGXgYsSOoQjxEfQhT9jUBa2moabM6QRtJCxyPBuVh5E7eVbHB/uMVfNOuZJIkeSPupDndGW3Y5IHPuOfvU8FqjpfI6b0y1IrHZ/t3EYlW6crKvBfazBx5N4QcH1/wAgW6GdZFV0OUYBlYeYIyDUR/zXsd5f8Om4+XO37JnaP0qVUBQFUAADAAGAAOgA8hTscZraQubi/wBIZNR+raXFcqFkTJHyOOHQ+qt5f04rbLUJamuKapitVboHTe2uqaaAkqG/thgBs7bhBwMEgHvPqQSfMip+3+NOnMPzFkiccFXRiR/+isKrxalvg+Q/SpZdFFvyuh8eqa5RZ5vjLp2PBLz6mKY/sEH9ahb/AOLEUnEQnlJ6JFEVH3JwcfrUcQPQfpQs1cv+P9ZfY19Z7Ghf6vqV3lU22cR9DvlI+o+X7bTStN0mO33FMs7fNIxy7eZ5+tSDGlk1Xh6WEN0tyTL1E57PgwxpZNZJoCarSJWzBNBmsk0GaNCmzANGDSloxWtARY0GmA0kUYoGOTHA0YNJFGKFoYmPBowaSKMUDQaY4NRhqSKYKFoNMaGow1IFGKBoKxwaiDUoVkVlBWNDVndSqzWUdY3dWN1Lr1dR1jN1YLUusGuo6wy1CWrBoDW0ZYRagLVg0BokjGzJagJrBoDRJANniaAmvGgNGkC2YJoCayaA0SQtswTQE1k0Bo0LbME0GayaCjSEy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9725" y="1698477"/>
            <a:ext cx="11887199" cy="4836547"/>
          </a:xfrm>
        </p:spPr>
        <p:txBody>
          <a:bodyPr>
            <a:normAutofit/>
          </a:bodyPr>
          <a:lstStyle/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Wingdings" panose="05000000000000000000" pitchFamily="2" charset="2"/>
              <a:buChar char="ü"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9725" y="1747133"/>
            <a:ext cx="11887199" cy="4836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rtl="1">
              <a:buSzPct val="115000"/>
            </a:pPr>
            <a:r>
              <a:rPr lang="fa-IR" sz="2600" b="1" dirty="0">
                <a:cs typeface="B Nazanin" panose="00000400000000000000" pitchFamily="2" charset="-78"/>
              </a:rPr>
              <a:t>مزایا</a:t>
            </a:r>
          </a:p>
          <a:p>
            <a:pPr lvl="1" algn="just" rtl="1">
              <a:buSzPct val="115000"/>
            </a:pPr>
            <a:endParaRPr lang="fa-IR" sz="2600" b="1" dirty="0">
              <a:cs typeface="B Nazanin" panose="00000400000000000000" pitchFamily="2" charset="-78"/>
            </a:endParaRPr>
          </a:p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1" algn="just" rtl="1">
              <a:buSzPct val="115000"/>
              <a:buFontTx/>
              <a:buChar char="-"/>
            </a:pPr>
            <a:r>
              <a:rPr lang="fa-IR" sz="2600" b="1" dirty="0">
                <a:cs typeface="B Nazanin" panose="00000400000000000000" pitchFamily="2" charset="-78"/>
              </a:rPr>
              <a:t>تشخیص چند نوع مختلف برچسب</a:t>
            </a:r>
          </a:p>
          <a:p>
            <a:pPr lvl="1" algn="just" rtl="1">
              <a:buSzPct val="115000"/>
              <a:buFontTx/>
              <a:buChar char="-"/>
            </a:pPr>
            <a:r>
              <a:rPr lang="fa-IR" sz="2600" b="1" dirty="0">
                <a:cs typeface="B Nazanin" panose="00000400000000000000" pitchFamily="2" charset="-78"/>
              </a:rPr>
              <a:t>ارایه </a:t>
            </a:r>
            <a:r>
              <a:rPr lang="fa-IR" sz="2600" b="1" dirty="0" err="1">
                <a:cs typeface="B Nazanin" panose="00000400000000000000" pitchFamily="2" charset="-78"/>
              </a:rPr>
              <a:t>خروجی‌های</a:t>
            </a:r>
            <a:r>
              <a:rPr lang="fa-IR" sz="2600" b="1" dirty="0">
                <a:cs typeface="B Nazanin" panose="00000400000000000000" pitchFamily="2" charset="-78"/>
              </a:rPr>
              <a:t> متناسب (خروجی براساس </a:t>
            </a:r>
          </a:p>
          <a:p>
            <a:pPr marL="228600" lvl="1" indent="0" algn="just" rtl="1">
              <a:buSzPct val="115000"/>
              <a:buNone/>
            </a:pPr>
            <a:r>
              <a:rPr lang="fa-IR" sz="2600" b="1" dirty="0" err="1">
                <a:cs typeface="B Nazanin" panose="00000400000000000000" pitchFamily="2" charset="-78"/>
              </a:rPr>
              <a:t>ردکردن</a:t>
            </a:r>
            <a:r>
              <a:rPr lang="fa-IR" sz="2600" b="1" dirty="0">
                <a:cs typeface="B Nazanin" panose="00000400000000000000" pitchFamily="2" charset="-78"/>
              </a:rPr>
              <a:t> یک </a:t>
            </a:r>
            <a:r>
              <a:rPr lang="fa-IR" sz="2600" b="1" dirty="0" err="1">
                <a:cs typeface="B Nazanin" panose="00000400000000000000" pitchFamily="2" charset="-78"/>
              </a:rPr>
              <a:t>ترشهلد</a:t>
            </a:r>
            <a:r>
              <a:rPr lang="fa-IR" sz="2600" b="1" dirty="0">
                <a:cs typeface="B Nazanin" panose="00000400000000000000" pitchFamily="2" charset="-78"/>
              </a:rPr>
              <a:t> خاص، یا ۲بیشینه امتیاز</a:t>
            </a:r>
          </a:p>
          <a:p>
            <a:pPr marL="228600" lvl="1" indent="0" algn="just" rtl="1">
              <a:buSzPct val="115000"/>
              <a:buNone/>
            </a:pPr>
            <a:r>
              <a:rPr lang="fa-IR" sz="2600" b="1" dirty="0">
                <a:cs typeface="B Nazanin" panose="00000400000000000000" pitchFamily="2" charset="-78"/>
              </a:rPr>
              <a:t>خروجی شبکه</a:t>
            </a:r>
          </a:p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228600" lvl="1" indent="0" algn="just" rtl="1">
              <a:buSzPct val="115000"/>
              <a:buNone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Font typeface="Arial" panose="020B0604020202020204" pitchFamily="34" charset="0"/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78FB6-6636-3562-6BFD-1E1C5947F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5" t="50629" r="19270" b="38553"/>
          <a:stretch/>
        </p:blipFill>
        <p:spPr>
          <a:xfrm>
            <a:off x="662151" y="3429000"/>
            <a:ext cx="5273197" cy="11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4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218072"/>
            <a:ext cx="11887199" cy="1188720"/>
          </a:xfrm>
        </p:spPr>
        <p:txBody>
          <a:bodyPr>
            <a:normAutofit/>
          </a:bodyPr>
          <a:lstStyle/>
          <a:p>
            <a:pPr lvl="1" algn="ctr" rtl="1">
              <a:buSzPct val="115000"/>
            </a:pP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شناسایی روابط علت و معلولی با مدل </a:t>
            </a:r>
            <a:r>
              <a:rPr lang="fa-IR" sz="28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پرسش‌وپاسخ</a:t>
            </a: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استخراجی</a:t>
            </a:r>
            <a:endParaRPr lang="fa-IR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AutoShape 2" descr="data:image/jpeg;base64,/9j/4AAQSkZJRgABAQAAAQABAAD/2wCEAAkGBxEQEREREREWFhEWFxYXEREXERcWFxYWGRcXGBYYGRkZHiwiGRsmHBYZIjMiKSwtMjAwGCA1OjUvOSovMC0BCgoKDw4PHBERGy8mICgyLy8tNDMvLS8wLS8vOS8vLy8xMi8vLy8vLy8vLy8vLy8vLzEvLy8vLy8vLS8vLy8vLf/AABEIALwBDAMBIgACEQEDEQH/xAAcAAACAgMBAQAAAAAAAAAAAAACAwUGAQQHAAj/xABFEAACAQMDAQYEBAQCBQwDAAABAgMABBEFEiExBhMiQVFhBzJxgRQjkaFCUrHBYvBDcoKiwhUWJDNTVXOTstHh8VSSs//EABoBAAMBAQEBAAAAAAAAAAAAAAIDBAEABQb/xAAuEQACAgEDAgUDBAIDAAAAAAAAAQIRAxIhMQRBEyJRYXGBobEy4fDxwdEFI0L/2gAMAwEAAhEDEQA/AIBRRgVgCjAr6ts+WijIFGBXgKMChbHJHgKYBWAKJmCgsxAUAkknAAHUmgbGJBAUYFVK77borERxF1H8TNtz9Bg8fWrBoGp/iou82bPEVK7t3THngetTx6iM5aYvce8M4q2iQAowtZApgWjbMSBC0QWjC0QWhbCoELWQtMC0QWhs2he2vbabtrO2ss2hW2vba09W1u3tdomkCs3KqAWYj1wBwPc07TNRiuU3wyB1zg8EEH0IPIrNaur3N0urobtrG2nbap+t9t/w88kP4ffsIG7vducgHpsOOvrWTyRgrkbGDlsi0laErUJofadbiK4laIosI3MN+8sMMTjwjHy/vUf2a1q+vJhJtUWu5lfAXwnaSoyTuJ5Xkcc+VZ48dq7m+FLe+xaCtCVqpWfaG7u7ki2QdwjjfwudhbG4lj1IBOB+9XFlo8eVT4AnjceRBWgIp5FARTUxTQgilkUGo6hFbhWlfaGOFO1jk/7INNVgwDDoQCD7HkUSkroFxdWKIoCKcRQEUxMW0JIoCKaRQEUSYpoURQYppFBijTFSQYFGBWAKNRQsbFBAUYFYUUxRQNjUjKioTtu7LaNt6M6hvpyf6gVPKKXfWSTxvG/ysMcdQeoI9weaRlTlBpDsTUZJshexFlELZJAoLuW3tjJ4YgD2GADj3rd169WxgeSNFDO+FXGF3sOWIHspPuarSaJqNmzLbsWQ+alcH3KP0P8AnNTMegz3Fi8VwcXBkMiMzBsHAABK5wCMjjpn7VHCT06VFppFkox1anK02RUE2q/h2uxKCmC207d23nxhduBjr18ulbuma1cPptzO0hMqPhX2rwPyuMYx/Ef1rVh07Vu5a12gRgMMlkyV/kDZ6H+/UCpTQuzswsLi1lXY7uxXxKw+WPaSVJ4ytKjrva+Hz6jHpreue3oO0jUpX02WdnJlCykPgcFc7eMY8qT2d1ydrC5uHbvJY2bblR0CoRkLjgEk1FwafqsNu9msIMbbhuypOG+ba27AB9xnnyqwaNo11Z2DxxBGuWYvgkbRnaMAngnavnxk1qlNtc7Lf5McYq+OSC7M6rNPIhfUQjFxugZANy5HCnG3J6Yrc7U9pZFuvwsUwhRcCSYruOSu4+ROACBx5+eK027N3l3NGXtYrdVPjkj2pnnJOAxy3pj9alu0XZ24W8F9axpKTy8T467dh4JAII98g0C16e/IXk1f0aWh9pXW7S3a5FzDJtVZdhRlY8DgjPXjHPUH2q/7aq+iW99LOJJoYoIV52COMsxHQA8kc8549qtuKfiutxWSr2OadsL5YtQSeHEskS/nIVLKmMjkj2f7ED6VIdg5rePJM6G4uTv7pQQF2lvB04OWPH6ZHJCXSL+zuriW2iSaOYvkNjozFsMCwPBOPQj9k9nuyV7Bcw3BWJQWYyIMN3akHIx5Z+UbScZGfOkLUp3Xcc9LjVl/21yrWZ5Y9XkeBN8wfwJtLZPdgHgEE8ZrrW2uc632e1D8fJdW0X8QMcm+L+QKfC7fXqKb1FtKvUXhpN36Gzf3WoXFhcGWMROp8QKMm6HY28DdnJzj0qG7G2l88TtbSqke5wVOM79i4PynjlfPyqz2NrqMlreR3Yy7ptgXMQySrA8x8Dnb1pvYbSprW3kjmTY5lZgNyt4SiDOVJHUGlqLlJPfgJySi1sUvsLBdPI5t5AqAxmYH+Jdx4HhPkG9Otb172llnuZIxci2gUsFbYWLbTjyGcnr5AD95fsDoVxamczps3BNnjRs4LZ+UnHUVpz6BdWdzJNbwpNFJu8Dbcrk7sYJHIPQjPFYoyjBVfvya5Rcnx7DOyuvSSTPbyyLIAC0cwXbkDrkYHlz08j1qPh1S9v5XFtIIo05GeMDPh3EAksfTpxVi7PWt2XeS6SKNSCEiSNA3Pqy8gY4xnJzz7wKaHfWMztaKskTdASvTPAYEg5Geo/8AimPXpjd139fYDy26q/sanbeG4VbcysCu0BgMcyjO5unQjH/tVm7PQzrCO/cMxwYyPJNq7R0HPWtDtPpd1c29uAgaUcyjcigEqM9Tjr6VYbaMrHGp6hVBHuAAadig1kct+wrJL/rS27gsKWwp7ClsKtTI2hLClsKcwpbCjTFtCiKDFNIoMUaFNBqKNRQqKYooWGkEopiihUU1aBjUglFMUVFJqTSE/h4jIoJHes+xCRwdpwS/1Ax70bahNFzNB+X/ABSRv3m33ZCobHuM0h5IlCxMl1FKur2KEAySImem5gM/Qedal5qBPdx25V5pRuRuqJH5ytjy5wB5mpHs72aBc7BvlPMlxJy33P8ACOOFHpS5T9A4x9RFpq1vK21JkLeS7gGP0B5NSQFSOt9hWmC7J1YDAeGWJWjdc+Igjxo+DwQT0HHnVd0tzHK1uZe9iMaz2k2STJAxKkEnklWGOeeRmlRzpug3jpWSgFGBWQKMCmWCYAogKyBRAUNmg4rO2jxWcVlnAbaxtpmK9ius4XtoSKbisEVtnCiKAinEUJFbZgkigIpxFARWpmCGFKfABJ4A6k9AK2GFU3tizGeGOViLRh5cK0gJwrn0xggf5GZMmiOo2ENTo27jtCGO22jMpzgyZ2RjnB8Z+b7A1qSy3UgJaUR/4IkH7u+SfsBTVUAAAYA4AAwAKzXnT6mcu9FkcEY9h3Z2Z5LWF3JZypyx6nxED9sVvMKjuy5xB3fnE8kZ+zEr/ustSbCvYwyuCfseblVSYhhS2FOYUthT0IaEsKDFNYUBo0KaCWmqKBaYtCw0GorT1sExd2DjvHjiJHkruFb/AHc1uitPR9Kk1GSNwzAb1eCPJCqqMD3knqSB9g3HNT5peWinCt7Lb2Q0VJSdy4iiCgIOAT/CPoAP6VP9pp47eFI4reOSaZxDbw7QqlyCSzEDKoqqWJHp71vaFpf4aMpu3EtuJ248gMdfb963JbWN3jkaNWkj3d05UFk3Da20nlcjg46ivNzTcpbPbsV440tyiWXwzMSyOt9Ilw/LMkUXcg5JAEbAttyx43DOc1ZOyMcscLRTw7Jo3Ku68pNwCssZPO0ggYPQgipyte/vY4I2llbagwCdpYksQqqFUEsxYgAAEkkUq3VWHybIrl972fuoHi7tVjWJbw94yGSPu5btXhj8LDDbTu68c10ixvI541libdG3ynBHQkEEEAqQQQQQCCCDTmUHgjI9DXLZpnexyqz1Z1cJN3ZUv3QmiJ2iX/s5EbmMnyOSDkeoqdAoO2mkRLFqtypjwYIRsU+NLiMsUZgOjEPDjzOB7VszRbWZT1UkH7HFU48mq0LnGhYFEBWQKICmAmMV7FFis4rjgcV7FFivYrDQMVgijxWCK0wWRQkU0ihIrThJFAwpxFLIokYJYVq3lokqNHIoZGGGU/54PvW6wqE7XX/cWkr5wzLsjwedz+EY9wMn7V0mkm2ZFNvYo41ZbZpoCxk7pysbkgZUcYY+oPFNhXUbjmKFgh6HAjX65k5I+lbNpY2ulKsk/wCdesAUhGDsPlj0/wBY+nAqfNpeTjdLctEpGRFAu0rn1kYbicewry445TeyL5TUVuzQ0XQtQgMjHuW7wqWV5ZMggEZyEPlj9K3YLx+9a3mi7uUJ3i7X3o6Z27gcAjnjBHlQf831HW5umPqblv7U2z0qOFmdS7SMAGkkkLtgc4yfKvQwY8sWk3sSZp45JtLcewpbCnNSmr0EQMS1Aaa1BTEKYS0xaWtNWhYSCKZBB6EEH71MfCi4UNJbuQJ44wmzzKKQA6+qkbT/APVRS0m606KbHeICR8rZKsPoykEfrU2fG5rYpxSUeTpU3aqwR5Y3vIFeLIlVpVG0g4I56kHggcg1r9ku08eofiNhGI5cR+FlLwsAYpMNzhiHGcD5a5/a6esQTLb4YjJJFDKqPHGz43v41JY8Z8RODk9alJZpJJo7lJu7uFUKk3dhlaInPdyIMb4z9ip5HofPfTzW5X4kDplVDtB2rtO+FhcxON7MJEZX3bFBaKWIRBi+51XbtIZSCTgritiz7TzBfz7GU4/0tri5jb3CjEqfRkqv6ppsFxK8tppkwnbO6WaI2cSMX3mYucS78nqgyQMZGaRKxhY7vWY7J4LK2tpJnMbymKN13xx7hmRzKwJLO55JyTuJ5rS1LX7meMxw2WoQuSPzEitunmAzyFRn+bFay3MWnRXE7yma7lw1zchcDyVI4x5KMgKOnOSfSsXWrzSmE2rlVkYxAflHbOGYlZgcnZsRiNh5x15FMWN1uZe+xPWGiyqqC5QQ26SCc2xm766urgHKyXMwwMAhTtXjIx5CpB2LEsepJJ+p5NRenaxFPJJGhJKZJJHDAOyEg56bkYc46elSgp+OCithUpNvcyBWQK8KIUZh6vYrNZrDjGK9is16uOBxXO/iH2wlgl/DWzbGUAyyYBbLAFVGRxwQc+/tXRa4l8S4GTUZiRw4jZD6jYq5/VSPtSs8mo7DMSTluSfZv4hzRuEuz3kROC+0b09+PmHqOv8ASp1BcatOsqO8VhEwKHlWmYHlgPTjGT0+ucclrs/wxuTJp6Kf9G8iD6ZD/wDHSsUnN02MyRUVaLQ1AwphqN13V47OJpZDx0VR8zt5KP8APFW2luyarM6jeRwRtJK4VF6k/wBAPM+1U1LdtUY3FzmKxjyYot20uB1dz5DA6/YeZOvo1lNq8v4q6yLVD+XECQrEfwr7fzN59PLi1XFh+NvbPTF4hbMt1tO3EEfROOgZht46cUiU9St8fkbGFOlz+BXZTs5Pf5/ARrZ2GcNdtFmWbHXulbkjy3H7cgirsnwlsduJJruR/wDtWum3Z9gBgfp+tb3xL0+/l08Q6X4Zd6KypIsTdyAwKoxIC87OMjjI9qq+pds5+z9vp2nyRtd3rR7pi0rE+ORtqK20lznKD0CDg5FRvI2UqCRG9sOx9zpKfi4LiS4s0I7+KXa0qKSF3q4A3AEjjAx7jJCQwYBlOQQCD6g8g113tPEJLK5Rl4eGRCp/xKV/vXFOz5zaW/8A4SfsMVd0WSTbiyTqoJJNG01KanNSmr0kQMU1BTGoKYhTMrTFpa01axhIYtKl1BUcIVY8oGYAbU7xtqbsnPLccA488Vi7AMbgttGxsuDgoMHxA+3Wq+0ixGAxKko3szv+HmQQDu5CFdGzvC4aZQDnKN6g1F1OfQVYYaia1WI3MZFs+6UFk3JKAqEjxBwM7s4A24JyR06022tZbCDfcKGmcopbvOWB2rHu3ACIKXIx0GCec8no9jFHkxvI+FSJhJGI2XuwSoKjzIkByc9R71KYz15z1zzS4pzqaYeqvL2ILVtXjltS0ZYuY+92IC+AmSRKUOAhKkHJGcHGa3LXW444VSV5O8jjXas4YPJxgbM535OB4c9RUNMSrXohDm6LSiSEJuiaAxjDyZIEeEbIYHJbjDVJWiLL+CaWRnv++hURMCndRFSZO7QHBjMQJ7zncVHIIwEvI9XuMdJV/P6JGzvy9vLJcxbVUNvUow3oEDN+XIM+bLg9dvoaq+rJDd9zKFS0j70Q70w0kgXCySN3Z7vuk3KoJzndjIBq/VH3P4WSATGMPHGhmRVXxbCN/C8fNtHB4JUZ6VubG5JKzYv0NCyv5Le6WzeCAMSqs8OULpsYpIE24CqE2t4uCcCrSK0dI1FbiPvFGPEVPiVwSPNWUkMOeo/rW+KKCqPNgsIVkVgUQojjNepV3IUjkcdVVmGemQCRUb2X7QxX0PeR8OuBLETyjf3U+R8/qCANq6NrayYrBYZxkZ8hnn9KKuW/E7SWjuorsyOsUjKjPyxhZcfKAQcbQWA9Q3rQzlpV0FGNujqFVntv2VGoRqUYLPHnu2PRgeqNjy8wfL71ELYa1bAGC5S6jwCgcgsQeQcvz+j1Gah2n1yPh7bZ/iW3Zh+uSKCU01Ukw4xd2mVuTsPqIbb+GY/4g6FT77s4rq3ZHRTZWqRMQXJLyEdNzY4HsAAM+1cuuO3eoldhm2kE7mEaKx9jgcY9sVrS65qN8RCZZJd3HdqAN3+sEAz9TSoTjF2kxkoykt6Ola/23tbXKq3eyj+BCCAefmfoOR0GT7VVNL0a61eUXN2StuPkHQMM/LGPJfVv6npt6N2MFqgluxG8jFcQkBgoHJyehPQccD1Oav8Abzo65Q8Dy6Y9seVbDJ4k3GW1dvUGUNEU49+4pbZUVUQbUUBVVeAAOgArX0t+81KOzB7t5IWdJ88sVJzFgYJ4Ut18ulbzmoTVrGeVoL2xRpp7SQPtiy25eC8ZK+ZA6eYyMHOKzqOjxSTk+fljen67NjqKe3wv9HT9E7Py28m9rguuCNmGwc9CcselTskCMysVUsvysVBI+h8qp+ifEixuQAH2yjh4ThHDDqNrkHj2z9aZq/bmCJSe9jjA/jkdc/ZQev6/SpIQUFSHZcssstUufovwZ+I/aAWtrLt5kwNo65diBGuPUsQfoK5xYWvdQxRfyIqk+pAAJ/Wtf/lsapOZQwMELZjjJ/MklII75x/CACQo+p46VItXrdFjpan3PN6qdvSJalNTWpTVfZE0KagphpZpePqFOTjFWl37BZOncYpt0/QytNWlLTFqhiUFLEroyuMqwKsPUHg1pS6OSRskb+LcXLOdxCqJF8QG9VUqMgjDHjk53y4UFicAAkn0A5Jobm8WNFfBbcQFVduSSM9WIHQE8mp8sISXmQ+EpLgVdJLG0a2yKsfO5VVAoJdfmGRtXaWOVBOQPod7UrQzRlA205U8glTtIO1gCCVOMEZHWvWs6uiSKcqyhlOMcEZFQ9/qkyXKwo6shUl2SJmaEF4x41wdzDOOD/pQSOOUzcYL2ew6Nt/A290aCC2Zyp71UIaVHZHYuQGLsGyUycncTgD2pmn6cklsHhBW4GEE5uJXJEbbWCSg5WJ1DAbR0YHHFTwNMjcEAggjyIORQvFGwtTIu906V7WOA+OUlR329h3R5Pe7sh229B5txnqaz2N02W2gWOWFfEquJwSJCRgd1KrHOVHCkeHao6HrMLTVpcsVyUr4O1OqDjUAYAAHoBgUxaWKYtGcUDS5L+4R5Bfug7x1CCFGwFYgc1u/hL//ALyf/wAiOtLSVvLdHj/ASv8AmSMGDoAQzEjg1ufjbz/u2b/zI66HhaVqu/qdLxNTrj6AyWN8wKnU3IIII7iPkHg+dag0J7ZYpbN/+kxLtORhZ1zko4z19DnyHTAI3ZNQu1BY6dKAAST3kfAHJrUOuvOsUVombmVdwUnKxJnBeQ+3p/8AAJPwKf7/AGMXi2v2/wAFv7O67Fexb0ysinbLE3zxv5gj04OD5/XIDdf0wXVvNAceNSFJ8nHKH7MBSezmhR2UZUEvK53TTN80jevsOTgf3JNQel9r3iuZrXUNsTAkwy7diMuTjJzjkcg9OCDzSLpU+46t7ibPw3vmlslR895AzQsD18OCo+wYL/s1PapfpbwyTSHCRqWPv6Ae5OAPc1z+w7V21jc6kwbvEklR4VQghmIcyEN0AyRzVa7Wds5r8CPaI4Qc92G3Fj5FmwM4+gpfiqMa7h+G3L2K5dTtI7yOcs7MzH1LEk/uatPwtUm/UjoI5C30wB/UiqhXUfhJpW2OW6Ycv+XFx/Cpy5+hbA/2DSMSuSG5HUWXVtPQyGRsn/CeQD/nypF9bIitKrCPYCzN0XAGTkenFSRqt/EGUrp9wV6nap+jOoP7VTLDBRe3v9fkRHNPUt/b6B9l+zE/aBDcXMrw6fkrDFHgPOVOGdicgAEY6HkEDpk9L0nQbDRbe4kgi7uNUMs7bmd2Eak8liTwM4AwOT61L6FaLDbW8SDCxxRoo9lQAfXpUV2m7YWFg8cF5OqtMDhCjONhO0l8AhV6jJ64Poaibb5KUkuCidlte0vtFeTRTaUgkWMuszMGZ0V1Q7yoBVvGuOW8+fW7Wfw70mFiyWEJJGPGplH6SEit7s/2WsrDvDaW6xlzlyNxJ5zjLEkLz0HFTlYace+I3w/t4ALuwK20+flDYjfjO3ZzjOPIY9RzmqzomsG4jyUxKh2Sp/K4649j/wC48q7B2s0m3de+eJTNlVD89OuCM4PA865FqMSw6tIiABZrdJGUDA3qxQcfRT+tNwSyatKlSYGVQ06mraNs7j6CllfentSmr010cP8A1b+W/wAED6qa/TS+EvyKNDkUTUFHHosUf0pr4bFy6vI+afykeWmrSVpi1WyVEbf3kckj28kDSKP5eW5UHdjjauGwGz1yK14ZJpZY7eS3ldEd1UFYwZZEUHY+5gm5A2SATkgHAwRUrfd9s3QybHUFgO7D7iBlRyeOasFzaRvp3dR7BIIwybpOUn+bvN/XeHJbd1Jz61BnU09vx9iyM0kv5XuRlhM7q3eRtG6uylGHI2njnoeMcjI9+K2o4UB3BFDeLBwB8xBbkepAJ+lKjDjO+RpGJPjZVUn6hABTi+AT6AngZPFOS23MvfYgm1FxG0V6j5lAWPCxgM7DDRqwYoAD034yOuaTpGrMImtokP4uTe2d0exWYtmRtvCbcA7dvPGM5JornfqQCoqpEhBZmkVi++PlBtDBMpJ83JUkYHFe0Cxmt4opnRWtY2nKRRuDKjMSjSHwAyKApG3JbBzzgAQTm1JVx6lO1b8ll0eOVI8TMC+5seLfhfIFtq7j15wOMdetN1WV0hkaMuHAGzZGJG3ZGBsPBBPB6cE8jqIm41t22taoZFyQ2YpM7sRsieWwMr7hIwK8D1qwg1QqapC91uytdjppjhbpmiYGfuYlQd1Kwkk73MmW3MrbgE8OAoPi61bRSYgFG1QAuS2AMDcxJY4HmSSSfc0wGhjHSqOu3YwUQoAayDWnA3cZeORB1ZGUZ6ZIIFRnZbs7HYQ7E8UjYMsmOXP9lHkP71L5rOaHSrsK3VGa1r2xinULNGkijkB0DYPqM9DWxXs11GHFviTpqW94FjjWOJo0KBVwPMN98g/tVSrpHxkTx2jeqyj9Ch/4qrdx2cA02G+UsWaRlkXjaF3MqsOM9VwevzCockfM6LIS8qs0uz2hTXswiiHHBdyPCi+p/sPOu56fZpBFHDGMIihVH08z7k8n3NV34ZyKbBNoAIeQOQACTuyCcdTtIH2FWkmqsGNJX6k+Wbbowag+2YU2FzvxjYcZ/mBG3/exUxLIFBZiAoBLMTgADkk+1QejdmJ+0BMsrtBpasRHtH5twy5G4bhgKDnkg9MYJyQWWajHczHFyZ0v4da0t7ptpKrAsI1jlx5SIArgjy5GfoRUN26+GUOrXcNzLcOgRAkkaoDvRWZhtYnwHxtk4by6ecT2f7Aaho94rafcJLYyuv4iGY4YIDy3hGGcDOGGOSAQRVh+KtpqMtkE0xnE3eKZO7cRuY8NkK2RjxbScEHA+x84sLmowMDoOlFVf7DQ3iWFst+xa7CnvSSGb52KBiOCwTaCfUHk9akb6ScEd0isPMlsEH6ccVxxFdq7lcImRkEswz044z+pri/4xb3UZrmLmGKMQxv5O2dzEe3LfsfOuzQ9nXdiZ2BDZ3qOS2eoJIxXMu3fZVdFkF3ag/gJWCzwZLdw54EiE5O0+h8+PMbW4JRjkTlwLypuLSFtSmog4YBlIIIBBHQg9CKBq95HjsW1BRNQUxCmeWmLSlpimuZyHKaYtJU01TQMaiN7S3MiRN3b+IpJ+XtJZlC+JwV5TYOcnj9q3dLuGSLNwzLIoBlEqd2Ez0CnoyccNk588HimyRB0dG6MrI2ODtYbWGfoabexd8u12b+EqwIypQgoRxjggHpipZQnr1J7VwUKS00OVFZCFOFYHDJgfMPmBHnznNI0XTBboy5UhiOFj2LwoX5cnxHGSfM020hEaKi9FGBnr9azd3yRBd2SWJCqqliSFLHj2VSftWtLlnJvhGxY2ccK7IkCrnOB64A8/YAfQAeVbamq3r2op3MUiXBjLtGUKHBeNyqudpBzhXJ6cMF862l1+Lvo4UIcMFw4kBJ3A4wP4sAZY5GAynnNK1RToZpb3J4GjBpINGDWswcDWQaWDRA1hozNZzS81nNYcHmvZoM17NdRxQfjBGDDbN5iRwPoygn/ANIraisgdB2Ecdw0n3DGUfuKjfirMZZbS1TlyS233cqifuGqzdpyttpsyD5UhES/cCIf1qevNJ+w+/LFEP8ACU/9El/8Zv8A+cdXUmqn8MbYx2AY/wCkkdx9OE/4KtRNNxLyIVkfmZD9ooDcta2KsQbqdEcg4YQr45WH0UfvXZ7W3SJEjjULGihURRgKoGAAPIACuP6fj/l3SM/y3WPr3Df5/SuzVJ1DuZThXlM16vV6kDT1er1erjj1RfaOxSe2mjkUMhU5U+YxyP0yPvUpWrqL7YpT6I364OK44+ddE3QSXFk5JMD/AJbHqYm5T9iD/te1SzVqayB/yxNj/wDHTd9crj9sVssa9vo5OWNWeV1SSm6AahrLUGatREzCmmKaUDRg1rMTCmuFjUu5woxk4Jx5ZOOg96VpuprMF2gkkZcrlkQ+Sl8Y3H06+1O2K2AxcJkb9jbWK58QDeWRkcevlTrS2jt4u7hlbY2/vIcExf8AWFo3Xfyj7QAccH7ZMuRzU0ktu5RHTp35NeWzdplkEhCjblct5bsgDO0htwzkfw8e0mpqNm1BEbu+TJjIUKcE4Yhd2MAnacAnypVlqbFWZ13DOFMUbtyE3yKR1yg6/UcA8ULlCL5GJSaNtbeb8R3neflfy7j02bdmzGPn8W/OfLGKdqjRbFWWPvAzYSMJvJbax4H+qG+2ay9yFjaRQXAQuoXqwC7gB7n+9JsZ0u4zvjUqGxw29GIAIZHwM9cZwMEMKFpcLuMTfJXNV093D3EERigkWLHdlFdvzUKsybwADuDAjLAqM7QTVhsVnshHFLboGldigjmGEYqSVcNnacIxyGfJzzTtVs3eJYotqgFfBnYCi9FBCnZghTwP4cedSEAbaneEM4A3PjGWxgsB5ZOf1qZYGp6kxjyWjbBowaSDRA1Q0LHg0QNJDUQNDRo3NZzSs1nNZRozNYZwASSABySTgADqTQZqjfFO4nWOJULCFi3elScE8bVbHl148/tQTlpjYUVqdC+zsDX+oy37D8iJisJPQlRtTA9h4j6Ein/ETUhMI9PhIeaSRe8UHO3Hyq3ockH2C1YOyiKtlahBgd0hOP5iMsfruJqjWOlGw1aASPmNy5jkbqd6OoDH+bcQD9QfOkyTUUvXn6jk05P24Oj6baLBFFEpysaKoPrgYJ+55+9OJrBNCTVSRM2ROqTi3vdLuycLFciOQ+QSYbWJ+gH713KuIa9py3UEkLHG4Da3owOVP0yP0zVu+H3btZ9lhenutQRQvjPhuABjfG3QscZK/XGcHEPVQalZXgknGjoVer1eqUeer1er1ccYqB7T3gCiEfM2C3sAcj9SP2rZ1TWUiyq4aT08l/1j/auVdt+1pi3QQt3l9LkAAg91kfO3oQOQPv0rkrO4K5C4mvdQuB0MgiQ+0ShSR7HArcY1r6ZZiCJIwckfM38zHlj+tOY19D0+PRjUTxc89c2wWoKJjQZqhErZgGjBpQNGDWsGLHKaYppINGDQNDUzQ1SaFJFaRCSEZy6z9y42fLsP8UmX4HuR54I2k4QzPfstxtkdVVbtU7tyhd84CKxdUZd2fEyMmOTUngEqSASpypI6EdCPQ06wcwf9WT8oQbjvAUMzgKGztG5iePb0FQ5umlKVporhmSjX8/Yk9T2B17tdoKKdmNu3I4GPI4xxWuGpJkLEknJPJPrRKaeo0qFpmwpowa1w1MDVjQaY8NRg0gNRhqBoKx4asg0kNRBqyjbHBqzupO6s7qyjbG7qje0duJbS4jIzmNyo/wASjcv7gVvbqFwGBB6EEH6GscbVGp0yt/De8MlkEPWN2QfQ4cf+oj7UHxG05prdZUGXgYsSOoQjxEfQhT9jUBa2moabM6QRtJCxyPBuVh5E7eVbHB/uMVfNOuZJIkeSPupDndGW3Y5IHPuOfvU8FqjpfI6b0y1IrHZ/t3EYlW6crKvBfazBx5N4QcH1/wAgW6GdZFV0OUYBlYeYIyDUR/zXsd5f8Om4+XO37JnaP0qVUBQFUAADAAGAAOgA8hTscZraQubi/wBIZNR+raXFcqFkTJHyOOHQ+qt5f04rbLUJamuKapitVboHTe2uqaaAkqG/thgBs7bhBwMEgHvPqQSfMip+3+NOnMPzFkiccFXRiR/+isKrxalvg+Q/SpZdFFvyuh8eqa5RZ5vjLp2PBLz6mKY/sEH9ahb/AOLEUnEQnlJ6JFEVH3JwcfrUcQPQfpQs1cv+P9ZfY19Z7Ghf6vqV3lU22cR9DvlI+o+X7bTStN0mO33FMs7fNIxy7eZ5+tSDGlk1Xh6WEN0tyTL1E57PgwxpZNZJoCarSJWzBNBmsk0GaNCmzANGDSloxWtARY0GmA0kUYoGOTHA0YNJFGKFoYmPBowaSKMUDQaY4NRhqSKYKFoNMaGow1IFGKBoKxwaiDUoVkVlBWNDVndSqzWUdY3dWN1Lr1dR1jN1YLUusGuo6wy1CWrBoDW0ZYRagLVg0BokjGzJagJrBoDRJANniaAmvGgNGkC2YJoCayaA0SQtswTQE1k0Bo0LbME0GayaCjSEy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9725" y="1698477"/>
            <a:ext cx="11887199" cy="4836547"/>
          </a:xfrm>
        </p:spPr>
        <p:txBody>
          <a:bodyPr>
            <a:normAutofit/>
          </a:bodyPr>
          <a:lstStyle/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Wingdings" panose="05000000000000000000" pitchFamily="2" charset="2"/>
              <a:buChar char="ü"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9725" y="1747133"/>
            <a:ext cx="11887199" cy="4836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just" rtl="1">
              <a:buSzPct val="115000"/>
              <a:buNone/>
            </a:pPr>
            <a:r>
              <a:rPr lang="fa-IR" sz="2600" b="1" dirty="0">
                <a:cs typeface="B Nazanin" panose="00000400000000000000" pitchFamily="2" charset="-78"/>
              </a:rPr>
              <a:t>خروجی تست (۳۰۰)</a:t>
            </a:r>
          </a:p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228600" lvl="1" indent="0" algn="just" rtl="1">
              <a:buSzPct val="115000"/>
              <a:buNone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Font typeface="Arial" panose="020B0604020202020204" pitchFamily="34" charset="0"/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1EDC8-4947-56B6-7235-83E812540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53" t="9250" r="18323" b="50723"/>
          <a:stretch/>
        </p:blipFill>
        <p:spPr>
          <a:xfrm>
            <a:off x="209725" y="1698476"/>
            <a:ext cx="4277227" cy="49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218072"/>
            <a:ext cx="11887199" cy="1188720"/>
          </a:xfrm>
        </p:spPr>
        <p:txBody>
          <a:bodyPr/>
          <a:lstStyle/>
          <a:p>
            <a:r>
              <a:rPr lang="fa-IR" b="1" dirty="0">
                <a:cs typeface="B Nazanin" panose="00000400000000000000" pitchFamily="2" charset="-78"/>
              </a:rPr>
              <a:t>نتیجه گیری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25" y="1698477"/>
            <a:ext cx="11887199" cy="4836547"/>
          </a:xfrm>
        </p:spPr>
        <p:txBody>
          <a:bodyPr>
            <a:normAutofit/>
          </a:bodyPr>
          <a:lstStyle/>
          <a:p>
            <a:pPr algn="just" rtl="1">
              <a:buSzPct val="115000"/>
              <a:buFont typeface="Courier New" panose="02070309020205020404" pitchFamily="49" charset="0"/>
              <a:buChar char="o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مدل های </a:t>
            </a:r>
            <a:r>
              <a:rPr lang="fa-IR" dirty="0">
                <a:solidFill>
                  <a:srgbClr val="0070C0"/>
                </a:solidFill>
                <a:cs typeface="B Nazanin" panose="00000400000000000000" pitchFamily="2" charset="-78"/>
              </a:rPr>
              <a:t>اول و سوم کارایی نسبتا خوبی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دارند هر چند کارایی مدل دوم نیز قابل قبول است. </a:t>
            </a: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مدل های</a:t>
            </a:r>
            <a:r>
              <a:rPr lang="fa-IR" dirty="0">
                <a:solidFill>
                  <a:srgbClr val="7030A0"/>
                </a:solidFill>
                <a:cs typeface="B Nazanin" panose="00000400000000000000" pitchFamily="2" charset="-78"/>
              </a:rPr>
              <a:t> اول و دوم از سادگی و تعداد پارامتر کمتری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برخوردار هستند در مقابل مدل سوم تعداد پارامترهای بیشتری دارد. </a:t>
            </a: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مدل های</a:t>
            </a:r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 اول و دوم نیازمندیهای سخت افزاری کمتری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در فاز آموزش و استنتاج نسبت به مدل دوم دارند. </a:t>
            </a: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پیشنهادات بعدی </a:t>
            </a:r>
          </a:p>
          <a:p>
            <a:pPr lvl="1" algn="just" rtl="1">
              <a:buSzPct val="115000"/>
              <a:buFont typeface="Courier New" panose="02070309020205020404" pitchFamily="49" charset="0"/>
              <a:buChar char="o"/>
            </a:pPr>
            <a:r>
              <a:rPr lang="ar-SA" dirty="0">
                <a:solidFill>
                  <a:srgbClr val="FF0000"/>
                </a:solidFill>
                <a:cs typeface="B Nazanin" panose="00000400000000000000" pitchFamily="2" charset="-78"/>
              </a:rPr>
              <a:t>تنوع برچسب ها </a:t>
            </a:r>
            <a:r>
              <a:rPr lang="ar-SA" dirty="0">
                <a:solidFill>
                  <a:schemeClr val="tx1"/>
                </a:solidFill>
                <a:cs typeface="B Nazanin" panose="00000400000000000000" pitchFamily="2" charset="-78"/>
              </a:rPr>
              <a:t>در داده ها 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Courier New" panose="02070309020205020404" pitchFamily="49" charset="0"/>
              <a:buChar char="o"/>
            </a:pPr>
            <a:r>
              <a:rPr lang="ar-SA" dirty="0">
                <a:solidFill>
                  <a:srgbClr val="0070C0"/>
                </a:solidFill>
                <a:cs typeface="B Nazanin" panose="00000400000000000000" pitchFamily="2" charset="-78"/>
              </a:rPr>
              <a:t>تکمیل مجموعه داده </a:t>
            </a:r>
            <a:r>
              <a:rPr lang="ar-SA" dirty="0">
                <a:solidFill>
                  <a:schemeClr val="tx1"/>
                </a:solidFill>
                <a:cs typeface="B Nazanin" panose="00000400000000000000" pitchFamily="2" charset="-78"/>
              </a:rPr>
              <a:t>های برچسب خورده با توجه به تجربیات بدست آمده 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Courier New" panose="02070309020205020404" pitchFamily="49" charset="0"/>
              <a:buChar char="o"/>
            </a:pPr>
            <a:r>
              <a:rPr lang="ar-SA" dirty="0">
                <a:solidFill>
                  <a:schemeClr val="tx1"/>
                </a:solidFill>
                <a:cs typeface="B Nazanin" panose="00000400000000000000" pitchFamily="2" charset="-78"/>
              </a:rPr>
              <a:t>اضافه کردن </a:t>
            </a:r>
            <a:r>
              <a:rPr lang="ar-SA" dirty="0">
                <a:solidFill>
                  <a:srgbClr val="00B050"/>
                </a:solidFill>
                <a:cs typeface="B Nazanin" panose="00000400000000000000" pitchFamily="2" charset="-78"/>
              </a:rPr>
              <a:t>مکانیزم توجه به روش های اول و دوم </a:t>
            </a:r>
            <a:r>
              <a:rPr lang="ar-SA" dirty="0">
                <a:solidFill>
                  <a:schemeClr val="tx1"/>
                </a:solidFill>
                <a:cs typeface="B Nazanin" panose="00000400000000000000" pitchFamily="2" charset="-78"/>
              </a:rPr>
              <a:t>جهت افزایش کارایی با توجه به مزیتهای این دو مدل از منظر سادگی و نیاز سخت </a:t>
            </a:r>
            <a:r>
              <a:rPr lang="ar-SA" dirty="0" err="1">
                <a:solidFill>
                  <a:schemeClr val="tx1"/>
                </a:solidFill>
                <a:cs typeface="B Nazanin" panose="00000400000000000000" pitchFamily="2" charset="-78"/>
              </a:rPr>
              <a:t>افزاری</a:t>
            </a:r>
            <a:r>
              <a:rPr lang="ar-SA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chemeClr val="tx1"/>
                </a:solidFill>
                <a:cs typeface="B Nazanin" panose="00000400000000000000" pitchFamily="2" charset="-78"/>
              </a:rPr>
              <a:t>کمتر</a:t>
            </a:r>
            <a:endParaRPr lang="ar-SA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Courier New" panose="02070309020205020404" pitchFamily="49" charset="0"/>
              <a:buChar char="o"/>
            </a:pPr>
            <a:r>
              <a:rPr lang="ar-SA" dirty="0" err="1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تمیزسازی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 مناسب </a:t>
            </a:r>
            <a:r>
              <a:rPr lang="ar-SA" dirty="0" err="1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داده‌ها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 و </a:t>
            </a:r>
            <a:r>
              <a:rPr lang="ar-SA" dirty="0" err="1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ترکیب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جملات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chemeClr val="tx1"/>
                </a:solidFill>
                <a:cs typeface="B Nazanin" panose="00000400000000000000" pitchFamily="2" charset="-78"/>
              </a:rPr>
              <a:t>برای</a:t>
            </a:r>
            <a:r>
              <a:rPr lang="ar-SA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dirty="0" err="1">
                <a:solidFill>
                  <a:schemeClr val="tx1"/>
                </a:solidFill>
                <a:cs typeface="B Nazanin" panose="00000400000000000000" pitchFamily="2" charset="-78"/>
              </a:rPr>
              <a:t>بهبود</a:t>
            </a:r>
            <a:r>
              <a:rPr lang="ar-SA" dirty="0">
                <a:solidFill>
                  <a:schemeClr val="tx1"/>
                </a:solidFill>
                <a:cs typeface="B Nazanin" panose="00000400000000000000" pitchFamily="2" charset="-78"/>
              </a:rPr>
              <a:t> دقت در مدل </a:t>
            </a:r>
            <a:r>
              <a:rPr lang="ar-SA" dirty="0" err="1">
                <a:solidFill>
                  <a:schemeClr val="tx1"/>
                </a:solidFill>
                <a:cs typeface="B Nazanin" panose="00000400000000000000" pitchFamily="2" charset="-78"/>
              </a:rPr>
              <a:t>چهارم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Wingdings" panose="05000000000000000000" pitchFamily="2" charset="2"/>
              <a:buChar char="ü"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AutoShape 2" descr="data:image/jpeg;base64,/9j/4AAQSkZJRgABAQAAAQABAAD/2wCEAAkGBxEQEREREREWFhEWFxYXEREXERcWFxYWGRcXGBYYGRkZHiwiGRsmHBYZIjMiKSwtMjAwGCA1OjUvOSovMC0BCgoKDw4PHBERGy8mICgyLy8tNDMvLS8wLS8vOS8vLy8xMi8vLy8vLy8vLy8vLy8vLzEvLy8vLy8vLS8vLy8vLf/AABEIALwBDAMBIgACEQEDEQH/xAAcAAACAgMBAQAAAAAAAAAAAAACAwUGAQQHAAj/xABFEAACAQMDAQYEBAQCBQwDAAABAgMABBEFEiExBhMiQVFhBzJxgRQjkaFCUrHBYvBDcoKiwhUWJDNTVXOTstHh8VSSs//EABoBAAMBAQEBAAAAAAAAAAAAAAIDBAEABQb/xAAuEQACAgEDAgUDBAIDAAAAAAAAAQIRAxIhMQRBEyJRYXGBobEy4fDxwdEFI0L/2gAMAwEAAhEDEQA/AIBRRgVgCjAr6ts+WijIFGBXgKMChbHJHgKYBWAKJmCgsxAUAkknAAHUmgbGJBAUYFVK77borERxF1H8TNtz9Bg8fWrBoGp/iou82bPEVK7t3THngetTx6iM5aYvce8M4q2iQAowtZApgWjbMSBC0QWjC0QWhbCoELWQtMC0QWhs2he2vbabtrO2ss2hW2vba09W1u3tdomkCs3KqAWYj1wBwPc07TNRiuU3wyB1zg8EEH0IPIrNaur3N0urobtrG2nbap+t9t/w88kP4ffsIG7vducgHpsOOvrWTyRgrkbGDlsi0laErUJofadbiK4laIosI3MN+8sMMTjwjHy/vUf2a1q+vJhJtUWu5lfAXwnaSoyTuJ5Xkcc+VZ48dq7m+FLe+xaCtCVqpWfaG7u7ki2QdwjjfwudhbG4lj1IBOB+9XFlo8eVT4AnjceRBWgIp5FARTUxTQgilkUGo6hFbhWlfaGOFO1jk/7INNVgwDDoQCD7HkUSkroFxdWKIoCKcRQEUxMW0JIoCKaRQEUSYpoURQYppFBijTFSQYFGBWAKNRQsbFBAUYFYUUxRQNjUjKioTtu7LaNt6M6hvpyf6gVPKKXfWSTxvG/ysMcdQeoI9weaRlTlBpDsTUZJshexFlELZJAoLuW3tjJ4YgD2GADj3rd169WxgeSNFDO+FXGF3sOWIHspPuarSaJqNmzLbsWQ+alcH3KP0P8AnNTMegz3Fi8VwcXBkMiMzBsHAABK5wCMjjpn7VHCT06VFppFkox1anK02RUE2q/h2uxKCmC207d23nxhduBjr18ulbuma1cPptzO0hMqPhX2rwPyuMYx/Ef1rVh07Vu5a12gRgMMlkyV/kDZ6H+/UCpTQuzswsLi1lXY7uxXxKw+WPaSVJ4ytKjrva+Hz6jHpreue3oO0jUpX02WdnJlCykPgcFc7eMY8qT2d1ydrC5uHbvJY2bblR0CoRkLjgEk1FwafqsNu9msIMbbhuypOG+ba27AB9xnnyqwaNo11Z2DxxBGuWYvgkbRnaMAngnavnxk1qlNtc7Lf5McYq+OSC7M6rNPIhfUQjFxugZANy5HCnG3J6Yrc7U9pZFuvwsUwhRcCSYruOSu4+ROACBx5+eK027N3l3NGXtYrdVPjkj2pnnJOAxy3pj9alu0XZ24W8F9axpKTy8T467dh4JAII98g0C16e/IXk1f0aWh9pXW7S3a5FzDJtVZdhRlY8DgjPXjHPUH2q/7aq+iW99LOJJoYoIV52COMsxHQA8kc8549qtuKfiutxWSr2OadsL5YtQSeHEskS/nIVLKmMjkj2f7ED6VIdg5rePJM6G4uTv7pQQF2lvB04OWPH6ZHJCXSL+zuriW2iSaOYvkNjozFsMCwPBOPQj9k9nuyV7Bcw3BWJQWYyIMN3akHIx5Z+UbScZGfOkLUp3Xcc9LjVl/21yrWZ5Y9XkeBN8wfwJtLZPdgHgEE8ZrrW2uc632e1D8fJdW0X8QMcm+L+QKfC7fXqKb1FtKvUXhpN36Gzf3WoXFhcGWMROp8QKMm6HY28DdnJzj0qG7G2l88TtbSqke5wVOM79i4PynjlfPyqz2NrqMlreR3Yy7ptgXMQySrA8x8Dnb1pvYbSprW3kjmTY5lZgNyt4SiDOVJHUGlqLlJPfgJySi1sUvsLBdPI5t5AqAxmYH+Jdx4HhPkG9Otb172llnuZIxci2gUsFbYWLbTjyGcnr5AD95fsDoVxamczps3BNnjRs4LZ+UnHUVpz6BdWdzJNbwpNFJu8Dbcrk7sYJHIPQjPFYoyjBVfvya5Rcnx7DOyuvSSTPbyyLIAC0cwXbkDrkYHlz08j1qPh1S9v5XFtIIo05GeMDPh3EAksfTpxVi7PWt2XeS6SKNSCEiSNA3Pqy8gY4xnJzz7wKaHfWMztaKskTdASvTPAYEg5Geo/8AimPXpjd139fYDy26q/sanbeG4VbcysCu0BgMcyjO5unQjH/tVm7PQzrCO/cMxwYyPJNq7R0HPWtDtPpd1c29uAgaUcyjcigEqM9Tjr6VYbaMrHGp6hVBHuAAadig1kct+wrJL/rS27gsKWwp7ClsKtTI2hLClsKcwpbCjTFtCiKDFNIoMUaFNBqKNRQqKYooWGkEopiihUU1aBjUglFMUVFJqTSE/h4jIoJHes+xCRwdpwS/1Ax70bahNFzNB+X/ABSRv3m33ZCobHuM0h5IlCxMl1FKur2KEAySImem5gM/Qedal5qBPdx25V5pRuRuqJH5ytjy5wB5mpHs72aBc7BvlPMlxJy33P8ACOOFHpS5T9A4x9RFpq1vK21JkLeS7gGP0B5NSQFSOt9hWmC7J1YDAeGWJWjdc+Igjxo+DwQT0HHnVd0tzHK1uZe9iMaz2k2STJAxKkEnklWGOeeRmlRzpug3jpWSgFGBWQKMCmWCYAogKyBRAUNmg4rO2jxWcVlnAbaxtpmK9ius4XtoSKbisEVtnCiKAinEUJFbZgkigIpxFARWpmCGFKfABJ4A6k9AK2GFU3tizGeGOViLRh5cK0gJwrn0xggf5GZMmiOo2ENTo27jtCGO22jMpzgyZ2RjnB8Z+b7A1qSy3UgJaUR/4IkH7u+SfsBTVUAAAYA4AAwAKzXnT6mcu9FkcEY9h3Z2Z5LWF3JZypyx6nxED9sVvMKjuy5xB3fnE8kZ+zEr/ustSbCvYwyuCfseblVSYhhS2FOYUthT0IaEsKDFNYUBo0KaCWmqKBaYtCw0GorT1sExd2DjvHjiJHkruFb/AHc1uitPR9Kk1GSNwzAb1eCPJCqqMD3knqSB9g3HNT5peWinCt7Lb2Q0VJSdy4iiCgIOAT/CPoAP6VP9pp47eFI4reOSaZxDbw7QqlyCSzEDKoqqWJHp71vaFpf4aMpu3EtuJ248gMdfb963JbWN3jkaNWkj3d05UFk3Da20nlcjg46ivNzTcpbPbsV440tyiWXwzMSyOt9Ilw/LMkUXcg5JAEbAttyx43DOc1ZOyMcscLRTw7Jo3Ku68pNwCssZPO0ggYPQgipyte/vY4I2llbagwCdpYksQqqFUEsxYgAAEkkUq3VWHybIrl972fuoHi7tVjWJbw94yGSPu5btXhj8LDDbTu68c10ixvI541libdG3ynBHQkEEEAqQQQQQCCCDTmUHgjI9DXLZpnexyqz1Z1cJN3ZUv3QmiJ2iX/s5EbmMnyOSDkeoqdAoO2mkRLFqtypjwYIRsU+NLiMsUZgOjEPDjzOB7VszRbWZT1UkH7HFU48mq0LnGhYFEBWQKICmAmMV7FFis4rjgcV7FFivYrDQMVgijxWCK0wWRQkU0ihIrThJFAwpxFLIokYJYVq3lokqNHIoZGGGU/54PvW6wqE7XX/cWkr5wzLsjwedz+EY9wMn7V0mkm2ZFNvYo41ZbZpoCxk7pysbkgZUcYY+oPFNhXUbjmKFgh6HAjX65k5I+lbNpY2ulKsk/wCdesAUhGDsPlj0/wBY+nAqfNpeTjdLctEpGRFAu0rn1kYbicewry445TeyL5TUVuzQ0XQtQgMjHuW7wqWV5ZMggEZyEPlj9K3YLx+9a3mi7uUJ3i7X3o6Z27gcAjnjBHlQf831HW5umPqblv7U2z0qOFmdS7SMAGkkkLtgc4yfKvQwY8sWk3sSZp45JtLcewpbCnNSmr0EQMS1Aaa1BTEKYS0xaWtNWhYSCKZBB6EEH71MfCi4UNJbuQJ44wmzzKKQA6+qkbT/APVRS0m606KbHeICR8rZKsPoykEfrU2fG5rYpxSUeTpU3aqwR5Y3vIFeLIlVpVG0g4I56kHggcg1r9ku08eofiNhGI5cR+FlLwsAYpMNzhiHGcD5a5/a6esQTLb4YjJJFDKqPHGz43v41JY8Z8RODk9alJZpJJo7lJu7uFUKk3dhlaInPdyIMb4z9ip5HofPfTzW5X4kDplVDtB2rtO+FhcxON7MJEZX3bFBaKWIRBi+51XbtIZSCTgritiz7TzBfz7GU4/0tri5jb3CjEqfRkqv6ppsFxK8tppkwnbO6WaI2cSMX3mYucS78nqgyQMZGaRKxhY7vWY7J4LK2tpJnMbymKN13xx7hmRzKwJLO55JyTuJ5rS1LX7meMxw2WoQuSPzEitunmAzyFRn+bFay3MWnRXE7yma7lw1zchcDyVI4x5KMgKOnOSfSsXWrzSmE2rlVkYxAflHbOGYlZgcnZsRiNh5x15FMWN1uZe+xPWGiyqqC5QQ26SCc2xm766urgHKyXMwwMAhTtXjIx5CpB2LEsepJJ+p5NRenaxFPJJGhJKZJJHDAOyEg56bkYc46elSgp+OCithUpNvcyBWQK8KIUZh6vYrNZrDjGK9is16uOBxXO/iH2wlgl/DWzbGUAyyYBbLAFVGRxwQc+/tXRa4l8S4GTUZiRw4jZD6jYq5/VSPtSs8mo7DMSTluSfZv4hzRuEuz3kROC+0b09+PmHqOv8ASp1BcatOsqO8VhEwKHlWmYHlgPTjGT0+ucclrs/wxuTJp6Kf9G8iD6ZD/wDHSsUnN02MyRUVaLQ1AwphqN13V47OJpZDx0VR8zt5KP8APFW2luyarM6jeRwRtJK4VF6k/wBAPM+1U1LdtUY3FzmKxjyYot20uB1dz5DA6/YeZOvo1lNq8v4q6yLVD+XECQrEfwr7fzN59PLi1XFh+NvbPTF4hbMt1tO3EEfROOgZht46cUiU9St8fkbGFOlz+BXZTs5Pf5/ARrZ2GcNdtFmWbHXulbkjy3H7cgirsnwlsduJJruR/wDtWum3Z9gBgfp+tb3xL0+/l08Q6X4Zd6KypIsTdyAwKoxIC87OMjjI9qq+pds5+z9vp2nyRtd3rR7pi0rE+ORtqK20lznKD0CDg5FRvI2UqCRG9sOx9zpKfi4LiS4s0I7+KXa0qKSF3q4A3AEjjAx7jJCQwYBlOQQCD6g8g113tPEJLK5Rl4eGRCp/xKV/vXFOz5zaW/8A4SfsMVd0WSTbiyTqoJJNG01KanNSmr0kQMU1BTGoKYhTMrTFpa01axhIYtKl1BUcIVY8oGYAbU7xtqbsnPLccA488Vi7AMbgttGxsuDgoMHxA+3Wq+0ixGAxKko3szv+HmQQDu5CFdGzvC4aZQDnKN6g1F1OfQVYYaia1WI3MZFs+6UFk3JKAqEjxBwM7s4A24JyR06022tZbCDfcKGmcopbvOWB2rHu3ACIKXIx0GCec8no9jFHkxvI+FSJhJGI2XuwSoKjzIkByc9R71KYz15z1zzS4pzqaYeqvL2ILVtXjltS0ZYuY+92IC+AmSRKUOAhKkHJGcHGa3LXW444VSV5O8jjXas4YPJxgbM535OB4c9RUNMSrXohDm6LSiSEJuiaAxjDyZIEeEbIYHJbjDVJWiLL+CaWRnv++hURMCndRFSZO7QHBjMQJ7zncVHIIwEvI9XuMdJV/P6JGzvy9vLJcxbVUNvUow3oEDN+XIM+bLg9dvoaq+rJDd9zKFS0j70Q70w0kgXCySN3Z7vuk3KoJzndjIBq/VH3P4WSATGMPHGhmRVXxbCN/C8fNtHB4JUZ6VubG5JKzYv0NCyv5Le6WzeCAMSqs8OULpsYpIE24CqE2t4uCcCrSK0dI1FbiPvFGPEVPiVwSPNWUkMOeo/rW+KKCqPNgsIVkVgUQojjNepV3IUjkcdVVmGemQCRUb2X7QxX0PeR8OuBLETyjf3U+R8/qCANq6NrayYrBYZxkZ8hnn9KKuW/E7SWjuorsyOsUjKjPyxhZcfKAQcbQWA9Q3rQzlpV0FGNujqFVntv2VGoRqUYLPHnu2PRgeqNjy8wfL71ELYa1bAGC5S6jwCgcgsQeQcvz+j1Gah2n1yPh7bZ/iW3Zh+uSKCU01Ukw4xd2mVuTsPqIbb+GY/4g6FT77s4rq3ZHRTZWqRMQXJLyEdNzY4HsAAM+1cuuO3eoldhm2kE7mEaKx9jgcY9sVrS65qN8RCZZJd3HdqAN3+sEAz9TSoTjF2kxkoykt6Ola/23tbXKq3eyj+BCCAefmfoOR0GT7VVNL0a61eUXN2StuPkHQMM/LGPJfVv6npt6N2MFqgluxG8jFcQkBgoHJyehPQccD1Oav8Abzo65Q8Dy6Y9seVbDJ4k3GW1dvUGUNEU49+4pbZUVUQbUUBVVeAAOgArX0t+81KOzB7t5IWdJ88sVJzFgYJ4Ut18ulbzmoTVrGeVoL2xRpp7SQPtiy25eC8ZK+ZA6eYyMHOKzqOjxSTk+fljen67NjqKe3wv9HT9E7Py28m9rguuCNmGwc9CcselTskCMysVUsvysVBI+h8qp+ifEixuQAH2yjh4ThHDDqNrkHj2z9aZq/bmCJSe9jjA/jkdc/ZQev6/SpIQUFSHZcssstUufovwZ+I/aAWtrLt5kwNo65diBGuPUsQfoK5xYWvdQxRfyIqk+pAAJ/Wtf/lsapOZQwMELZjjJ/MklII75x/CACQo+p46VItXrdFjpan3PN6qdvSJalNTWpTVfZE0KagphpZpePqFOTjFWl37BZOncYpt0/QytNWlLTFqhiUFLEroyuMqwKsPUHg1pS6OSRskb+LcXLOdxCqJF8QG9VUqMgjDHjk53y4UFicAAkn0A5Jobm8WNFfBbcQFVduSSM9WIHQE8mp8sISXmQ+EpLgVdJLG0a2yKsfO5VVAoJdfmGRtXaWOVBOQPod7UrQzRlA205U8glTtIO1gCCVOMEZHWvWs6uiSKcqyhlOMcEZFQ9/qkyXKwo6shUl2SJmaEF4x41wdzDOOD/pQSOOUzcYL2ew6Nt/A290aCC2Zyp71UIaVHZHYuQGLsGyUycncTgD2pmn6cklsHhBW4GEE5uJXJEbbWCSg5WJ1DAbR0YHHFTwNMjcEAggjyIORQvFGwtTIu906V7WOA+OUlR329h3R5Pe7sh229B5txnqaz2N02W2gWOWFfEquJwSJCRgd1KrHOVHCkeHao6HrMLTVpcsVyUr4O1OqDjUAYAAHoBgUxaWKYtGcUDS5L+4R5Bfug7x1CCFGwFYgc1u/hL//ALyf/wAiOtLSVvLdHj/ASv8AmSMGDoAQzEjg1ufjbz/u2b/zI66HhaVqu/qdLxNTrj6AyWN8wKnU3IIII7iPkHg+dag0J7ZYpbN/+kxLtORhZ1zko4z19DnyHTAI3ZNQu1BY6dKAAST3kfAHJrUOuvOsUVombmVdwUnKxJnBeQ+3p/8AAJPwKf7/AGMXi2v2/wAFv7O67Fexb0ysinbLE3zxv5gj04OD5/XIDdf0wXVvNAceNSFJ8nHKH7MBSezmhR2UZUEvK53TTN80jevsOTgf3JNQel9r3iuZrXUNsTAkwy7diMuTjJzjkcg9OCDzSLpU+46t7ibPw3vmlslR895AzQsD18OCo+wYL/s1PapfpbwyTSHCRqWPv6Ae5OAPc1z+w7V21jc6kwbvEklR4VQghmIcyEN0AyRzVa7Wds5r8CPaI4Qc92G3Fj5FmwM4+gpfiqMa7h+G3L2K5dTtI7yOcs7MzH1LEk/uatPwtUm/UjoI5C30wB/UiqhXUfhJpW2OW6Ycv+XFx/Cpy5+hbA/2DSMSuSG5HUWXVtPQyGRsn/CeQD/nypF9bIitKrCPYCzN0XAGTkenFSRqt/EGUrp9wV6nap+jOoP7VTLDBRe3v9fkRHNPUt/b6B9l+zE/aBDcXMrw6fkrDFHgPOVOGdicgAEY6HkEDpk9L0nQbDRbe4kgi7uNUMs7bmd2Eak8liTwM4AwOT61L6FaLDbW8SDCxxRoo9lQAfXpUV2m7YWFg8cF5OqtMDhCjONhO0l8AhV6jJ64Poaibb5KUkuCidlte0vtFeTRTaUgkWMuszMGZ0V1Q7yoBVvGuOW8+fW7Wfw70mFiyWEJJGPGplH6SEit7s/2WsrDvDaW6xlzlyNxJ5zjLEkLz0HFTlYace+I3w/t4ALuwK20+flDYjfjO3ZzjOPIY9RzmqzomsG4jyUxKh2Sp/K4649j/wC48q7B2s0m3de+eJTNlVD89OuCM4PA865FqMSw6tIiABZrdJGUDA3qxQcfRT+tNwSyatKlSYGVQ06mraNs7j6CllfentSmr010cP8A1b+W/wAED6qa/TS+EvyKNDkUTUFHHosUf0pr4bFy6vI+afykeWmrSVpi1WyVEbf3kckj28kDSKP5eW5UHdjjauGwGz1yK14ZJpZY7eS3ldEd1UFYwZZEUHY+5gm5A2SATkgHAwRUrfd9s3QybHUFgO7D7iBlRyeOasFzaRvp3dR7BIIwybpOUn+bvN/XeHJbd1Jz61BnU09vx9iyM0kv5XuRlhM7q3eRtG6uylGHI2njnoeMcjI9+K2o4UB3BFDeLBwB8xBbkepAJ+lKjDjO+RpGJPjZVUn6hABTi+AT6AngZPFOS23MvfYgm1FxG0V6j5lAWPCxgM7DDRqwYoAD034yOuaTpGrMImtokP4uTe2d0exWYtmRtvCbcA7dvPGM5JornfqQCoqpEhBZmkVi++PlBtDBMpJ83JUkYHFe0Cxmt4opnRWtY2nKRRuDKjMSjSHwAyKApG3JbBzzgAQTm1JVx6lO1b8ll0eOVI8TMC+5seLfhfIFtq7j15wOMdetN1WV0hkaMuHAGzZGJG3ZGBsPBBPB6cE8jqIm41t22taoZFyQ2YpM7sRsieWwMr7hIwK8D1qwg1QqapC91uytdjppjhbpmiYGfuYlQd1Kwkk73MmW3MrbgE8OAoPi61bRSYgFG1QAuS2AMDcxJY4HmSSSfc0wGhjHSqOu3YwUQoAayDWnA3cZeORB1ZGUZ6ZIIFRnZbs7HYQ7E8UjYMsmOXP9lHkP71L5rOaHSrsK3VGa1r2xinULNGkijkB0DYPqM9DWxXs11GHFviTpqW94FjjWOJo0KBVwPMN98g/tVSrpHxkTx2jeqyj9Ch/4qrdx2cA02G+UsWaRlkXjaF3MqsOM9VwevzCockfM6LIS8qs0uz2hTXswiiHHBdyPCi+p/sPOu56fZpBFHDGMIihVH08z7k8n3NV34ZyKbBNoAIeQOQACTuyCcdTtIH2FWkmqsGNJX6k+Wbbowag+2YU2FzvxjYcZ/mBG3/exUxLIFBZiAoBLMTgADkk+1QejdmJ+0BMsrtBpasRHtH5twy5G4bhgKDnkg9MYJyQWWajHczHFyZ0v4da0t7ptpKrAsI1jlx5SIArgjy5GfoRUN26+GUOrXcNzLcOgRAkkaoDvRWZhtYnwHxtk4by6ecT2f7Aaho94rafcJLYyuv4iGY4YIDy3hGGcDOGGOSAQRVh+KtpqMtkE0xnE3eKZO7cRuY8NkK2RjxbScEHA+x84sLmowMDoOlFVf7DQ3iWFst+xa7CnvSSGb52KBiOCwTaCfUHk9akb6ScEd0isPMlsEH6ccVxxFdq7lcImRkEswz044z+pri/4xb3UZrmLmGKMQxv5O2dzEe3LfsfOuzQ9nXdiZ2BDZ3qOS2eoJIxXMu3fZVdFkF3ag/gJWCzwZLdw54EiE5O0+h8+PMbW4JRjkTlwLypuLSFtSmog4YBlIIIBBHQg9CKBq95HjsW1BRNQUxCmeWmLSlpimuZyHKaYtJU01TQMaiN7S3MiRN3b+IpJ+XtJZlC+JwV5TYOcnj9q3dLuGSLNwzLIoBlEqd2Ez0CnoyccNk588HimyRB0dG6MrI2ODtYbWGfoabexd8u12b+EqwIypQgoRxjggHpipZQnr1J7VwUKS00OVFZCFOFYHDJgfMPmBHnznNI0XTBboy5UhiOFj2LwoX5cnxHGSfM020hEaKi9FGBnr9azd3yRBd2SWJCqqliSFLHj2VSftWtLlnJvhGxY2ccK7IkCrnOB64A8/YAfQAeVbamq3r2op3MUiXBjLtGUKHBeNyqudpBzhXJ6cMF862l1+Lvo4UIcMFw4kBJ3A4wP4sAZY5GAynnNK1RToZpb3J4GjBpINGDWswcDWQaWDRA1hozNZzS81nNYcHmvZoM17NdRxQfjBGDDbN5iRwPoygn/ANIraisgdB2Ecdw0n3DGUfuKjfirMZZbS1TlyS233cqifuGqzdpyttpsyD5UhES/cCIf1qevNJ+w+/LFEP8ACU/9El/8Zv8A+cdXUmqn8MbYx2AY/wCkkdx9OE/4KtRNNxLyIVkfmZD9ooDcta2KsQbqdEcg4YQr45WH0UfvXZ7W3SJEjjULGihURRgKoGAAPIACuP6fj/l3SM/y3WPr3Df5/SuzVJ1DuZThXlM16vV6kDT1er1erjj1RfaOxSe2mjkUMhU5U+YxyP0yPvUpWrqL7YpT6I364OK44+ddE3QSXFk5JMD/AJbHqYm5T9iD/te1SzVqayB/yxNj/wDHTd9crj9sVssa9vo5OWNWeV1SSm6AahrLUGatREzCmmKaUDRg1rMTCmuFjUu5woxk4Jx5ZOOg96VpuprMF2gkkZcrlkQ+Sl8Y3H06+1O2K2AxcJkb9jbWK58QDeWRkcevlTrS2jt4u7hlbY2/vIcExf8AWFo3Xfyj7QAccH7ZMuRzU0ktu5RHTp35NeWzdplkEhCjblct5bsgDO0htwzkfw8e0mpqNm1BEbu+TJjIUKcE4Yhd2MAnacAnypVlqbFWZ13DOFMUbtyE3yKR1yg6/UcA8ULlCL5GJSaNtbeb8R3neflfy7j02bdmzGPn8W/OfLGKdqjRbFWWPvAzYSMJvJbax4H+qG+2ay9yFjaRQXAQuoXqwC7gB7n+9JsZ0u4zvjUqGxw29GIAIZHwM9cZwMEMKFpcLuMTfJXNV093D3EERigkWLHdlFdvzUKsybwADuDAjLAqM7QTVhsVnshHFLboGldigjmGEYqSVcNnacIxyGfJzzTtVs3eJYotqgFfBnYCi9FBCnZghTwP4cedSEAbaneEM4A3PjGWxgsB5ZOf1qZYGp6kxjyWjbBowaSDRA1Q0LHg0QNJDUQNDRo3NZzSs1nNZRozNYZwASSABySTgADqTQZqjfFO4nWOJULCFi3elScE8bVbHl148/tQTlpjYUVqdC+zsDX+oy37D8iJisJPQlRtTA9h4j6Ein/ETUhMI9PhIeaSRe8UHO3Hyq3ockH2C1YOyiKtlahBgd0hOP5iMsfruJqjWOlGw1aASPmNy5jkbqd6OoDH+bcQD9QfOkyTUUvXn6jk05P24Oj6baLBFFEpysaKoPrgYJ+55+9OJrBNCTVSRM2ROqTi3vdLuycLFciOQ+QSYbWJ+gH713KuIa9py3UEkLHG4Da3owOVP0yP0zVu+H3btZ9lhenutQRQvjPhuABjfG3QscZK/XGcHEPVQalZXgknGjoVer1eqUeer1er1ccYqB7T3gCiEfM2C3sAcj9SP2rZ1TWUiyq4aT08l/1j/auVdt+1pi3QQt3l9LkAAg91kfO3oQOQPv0rkrO4K5C4mvdQuB0MgiQ+0ShSR7HArcY1r6ZZiCJIwckfM38zHlj+tOY19D0+PRjUTxc89c2wWoKJjQZqhErZgGjBpQNGDWsGLHKaYppINGDQNDUzQ1SaFJFaRCSEZy6z9y42fLsP8UmX4HuR54I2k4QzPfstxtkdVVbtU7tyhd84CKxdUZd2fEyMmOTUngEqSASpypI6EdCPQ06wcwf9WT8oQbjvAUMzgKGztG5iePb0FQ5umlKVporhmSjX8/Yk9T2B17tdoKKdmNu3I4GPI4xxWuGpJkLEknJPJPrRKaeo0qFpmwpowa1w1MDVjQaY8NRg0gNRhqBoKx4asg0kNRBqyjbHBqzupO6s7qyjbG7qje0duJbS4jIzmNyo/wASjcv7gVvbqFwGBB6EEH6GscbVGp0yt/De8MlkEPWN2QfQ4cf+oj7UHxG05prdZUGXgYsSOoQjxEfQhT9jUBa2moabM6QRtJCxyPBuVh5E7eVbHB/uMVfNOuZJIkeSPupDndGW3Y5IHPuOfvU8FqjpfI6b0y1IrHZ/t3EYlW6crKvBfazBx5N4QcH1/wAgW6GdZFV0OUYBlYeYIyDUR/zXsd5f8Om4+XO37JnaP0qVUBQFUAADAAGAAOgA8hTscZraQubi/wBIZNR+raXFcqFkTJHyOOHQ+qt5f04rbLUJamuKapitVboHTe2uqaaAkqG/thgBs7bhBwMEgHvPqQSfMip+3+NOnMPzFkiccFXRiR/+isKrxalvg+Q/SpZdFFvyuh8eqa5RZ5vjLp2PBLz6mKY/sEH9ahb/AOLEUnEQnlJ6JFEVH3JwcfrUcQPQfpQs1cv+P9ZfY19Z7Ghf6vqV3lU22cR9DvlI+o+X7bTStN0mO33FMs7fNIxy7eZ5+tSDGlk1Xh6WEN0tyTL1E57PgwxpZNZJoCarSJWzBNBmsk0GaNCmzANGDSloxWtARY0GmA0kUYoGOTHA0YNJFGKFoYmPBowaSKMUDQaY4NRhqSKYKFoNMaGow1IFGKBoKxwaiDUoVkVlBWNDVndSqzWUdY3dWN1Lr1dR1jN1YLUusGuo6wy1CWrBoDW0ZYRagLVg0BokjGzJagJrBoDRJANniaAmvGgNGkC2YJoCayaA0SQtswTQE1k0Bo0LbME0GayaCjSEy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218072"/>
            <a:ext cx="11887199" cy="1188720"/>
          </a:xfrm>
        </p:spPr>
        <p:txBody>
          <a:bodyPr/>
          <a:lstStyle/>
          <a:p>
            <a:r>
              <a:rPr lang="fa-IR" b="1" dirty="0">
                <a:cs typeface="B Nazanin" panose="00000400000000000000" pitchFamily="2" charset="-78"/>
              </a:rPr>
              <a:t>فهرست مطالب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25" y="1698477"/>
            <a:ext cx="11887199" cy="4836547"/>
          </a:xfrm>
        </p:spPr>
        <p:txBody>
          <a:bodyPr>
            <a:normAutofit lnSpcReduction="10000"/>
          </a:bodyPr>
          <a:lstStyle/>
          <a:p>
            <a:pPr marL="857250" indent="-857250" algn="just" rtl="1">
              <a:buFont typeface="+mj-lt"/>
              <a:buAutoNum type="arabicPeriod"/>
            </a:pPr>
            <a:r>
              <a:rPr lang="fa-IR" sz="2800" dirty="0">
                <a:cs typeface="B Nazanin" panose="00000400000000000000" pitchFamily="2" charset="-78"/>
              </a:rPr>
              <a:t>تعریف مسئله</a:t>
            </a:r>
          </a:p>
          <a:p>
            <a:pPr marL="857250" indent="-857250" algn="just" rtl="1">
              <a:buFont typeface="+mj-lt"/>
              <a:buAutoNum type="arabicPeriod"/>
            </a:pPr>
            <a:endParaRPr lang="fa-IR" sz="2800" dirty="0">
              <a:cs typeface="B Nazanin" panose="00000400000000000000" pitchFamily="2" charset="-78"/>
            </a:endParaRPr>
          </a:p>
          <a:p>
            <a:pPr marL="857250" indent="-857250" algn="just" rtl="1">
              <a:buFont typeface="+mj-lt"/>
              <a:buAutoNum type="arabicPeriod"/>
            </a:pPr>
            <a:r>
              <a:rPr lang="fa-IR" sz="2800" dirty="0">
                <a:cs typeface="B Nazanin" panose="00000400000000000000" pitchFamily="2" charset="-78"/>
              </a:rPr>
              <a:t>مرور ادبیات</a:t>
            </a:r>
          </a:p>
          <a:p>
            <a:pPr marL="857250" indent="-857250" algn="just" rtl="1">
              <a:buFont typeface="+mj-lt"/>
              <a:buAutoNum type="arabicPeriod"/>
            </a:pPr>
            <a:endParaRPr lang="fa-IR" sz="2800" dirty="0">
              <a:cs typeface="B Nazanin" panose="00000400000000000000" pitchFamily="2" charset="-78"/>
            </a:endParaRPr>
          </a:p>
          <a:p>
            <a:pPr marL="857250" indent="-857250" algn="just" rtl="1">
              <a:buFont typeface="+mj-lt"/>
              <a:buAutoNum type="arabicPeriod"/>
            </a:pPr>
            <a:r>
              <a:rPr lang="fa-IR" sz="2800" dirty="0">
                <a:cs typeface="B Nazanin" panose="00000400000000000000" pitchFamily="2" charset="-78"/>
              </a:rPr>
              <a:t>دادگان</a:t>
            </a:r>
          </a:p>
          <a:p>
            <a:pPr marL="857250" indent="-857250" algn="just" rtl="1">
              <a:buFont typeface="+mj-lt"/>
              <a:buAutoNum type="arabicPeriod"/>
            </a:pPr>
            <a:endParaRPr lang="fa-IR" sz="2800" dirty="0">
              <a:cs typeface="B Nazanin" panose="00000400000000000000" pitchFamily="2" charset="-78"/>
            </a:endParaRPr>
          </a:p>
          <a:p>
            <a:pPr marL="857250" indent="-857250" algn="just" rtl="1">
              <a:buFont typeface="+mj-lt"/>
              <a:buAutoNum type="arabicPeriod"/>
            </a:pPr>
            <a:r>
              <a:rPr lang="fa-IR" sz="2800" dirty="0">
                <a:cs typeface="B Nazanin" panose="00000400000000000000" pitchFamily="2" charset="-78"/>
              </a:rPr>
              <a:t>روش ها و مدل ها</a:t>
            </a:r>
          </a:p>
          <a:p>
            <a:pPr marL="857250" indent="-857250" algn="just" rtl="1">
              <a:buFont typeface="+mj-lt"/>
              <a:buAutoNum type="arabicPeriod"/>
            </a:pPr>
            <a:endParaRPr lang="fa-IR" sz="2800" dirty="0">
              <a:cs typeface="B Nazanin" panose="00000400000000000000" pitchFamily="2" charset="-78"/>
            </a:endParaRPr>
          </a:p>
          <a:p>
            <a:pPr marL="857250" indent="-857250" algn="just" rtl="1">
              <a:buFont typeface="+mj-lt"/>
              <a:buAutoNum type="arabicPeriod"/>
            </a:pPr>
            <a:r>
              <a:rPr lang="fa-IR" sz="2800" dirty="0">
                <a:cs typeface="B Nazanin" panose="00000400000000000000" pitchFamily="2" charset="-78"/>
              </a:rPr>
              <a:t>نتیجه گیری و پیشنهادات بعدی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7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218072"/>
            <a:ext cx="11887199" cy="1188720"/>
          </a:xfrm>
        </p:spPr>
        <p:txBody>
          <a:bodyPr/>
          <a:lstStyle/>
          <a:p>
            <a:r>
              <a:rPr lang="fa-IR" b="1" dirty="0">
                <a:cs typeface="B Nazanin" panose="00000400000000000000" pitchFamily="2" charset="-78"/>
              </a:rPr>
              <a:t>تعریف مسئله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AutoShape 2" descr="data:image/jpeg;base64,/9j/4AAQSkZJRgABAQAAAQABAAD/2wCEAAkGBxEQEREREREWFhEWFxYXEREXERcWFxYWGRcXGBYYGRkZHiwiGRsmHBYZIjMiKSwtMjAwGCA1OjUvOSovMC0BCgoKDw4PHBERGy8mICgyLy8tNDMvLS8wLS8vOS8vLy8xMi8vLy8vLy8vLy8vLy8vLzEvLy8vLy8vLS8vLy8vLf/AABEIALwBDAMBIgACEQEDEQH/xAAcAAACAgMBAQAAAAAAAAAAAAACAwUGAQQHAAj/xABFEAACAQMDAQYEBAQCBQwDAAABAgMABBEFEiExBhMiQVFhBzJxgRQjkaFCUrHBYvBDcoKiwhUWJDNTVXOTstHh8VSSs//EABoBAAMBAQEBAAAAAAAAAAAAAAIDBAEABQb/xAAuEQACAgEDAgUDBAIDAAAAAAAAAQIRAxIhMQRBEyJRYXGBobEy4fDxwdEFI0L/2gAMAwEAAhEDEQA/AIBRRgVgCjAr6ts+WijIFGBXgKMChbHJHgKYBWAKJmCgsxAUAkknAAHUmgbGJBAUYFVK77borERxF1H8TNtz9Bg8fWrBoGp/iou82bPEVK7t3THngetTx6iM5aYvce8M4q2iQAowtZApgWjbMSBC0QWjC0QWhbCoELWQtMC0QWhs2he2vbabtrO2ss2hW2vba09W1u3tdomkCs3KqAWYj1wBwPc07TNRiuU3wyB1zg8EEH0IPIrNaur3N0urobtrG2nbap+t9t/w88kP4ffsIG7vducgHpsOOvrWTyRgrkbGDlsi0laErUJofadbiK4laIosI3MN+8sMMTjwjHy/vUf2a1q+vJhJtUWu5lfAXwnaSoyTuJ5Xkcc+VZ48dq7m+FLe+xaCtCVqpWfaG7u7ki2QdwjjfwudhbG4lj1IBOB+9XFlo8eVT4AnjceRBWgIp5FARTUxTQgilkUGo6hFbhWlfaGOFO1jk/7INNVgwDDoQCD7HkUSkroFxdWKIoCKcRQEUxMW0JIoCKaRQEUSYpoURQYppFBijTFSQYFGBWAKNRQsbFBAUYFYUUxRQNjUjKioTtu7LaNt6M6hvpyf6gVPKKXfWSTxvG/ysMcdQeoI9weaRlTlBpDsTUZJshexFlELZJAoLuW3tjJ4YgD2GADj3rd169WxgeSNFDO+FXGF3sOWIHspPuarSaJqNmzLbsWQ+alcH3KP0P8AnNTMegz3Fi8VwcXBkMiMzBsHAABK5wCMjjpn7VHCT06VFppFkox1anK02RUE2q/h2uxKCmC207d23nxhduBjr18ulbuma1cPptzO0hMqPhX2rwPyuMYx/Ef1rVh07Vu5a12gRgMMlkyV/kDZ6H+/UCpTQuzswsLi1lXY7uxXxKw+WPaSVJ4ytKjrva+Hz6jHpreue3oO0jUpX02WdnJlCykPgcFc7eMY8qT2d1ydrC5uHbvJY2bblR0CoRkLjgEk1FwafqsNu9msIMbbhuypOG+ba27AB9xnnyqwaNo11Z2DxxBGuWYvgkbRnaMAngnavnxk1qlNtc7Lf5McYq+OSC7M6rNPIhfUQjFxugZANy5HCnG3J6Yrc7U9pZFuvwsUwhRcCSYruOSu4+ROACBx5+eK027N3l3NGXtYrdVPjkj2pnnJOAxy3pj9alu0XZ24W8F9axpKTy8T467dh4JAII98g0C16e/IXk1f0aWh9pXW7S3a5FzDJtVZdhRlY8DgjPXjHPUH2q/7aq+iW99LOJJoYoIV52COMsxHQA8kc8549qtuKfiutxWSr2OadsL5YtQSeHEskS/nIVLKmMjkj2f7ED6VIdg5rePJM6G4uTv7pQQF2lvB04OWPH6ZHJCXSL+zuriW2iSaOYvkNjozFsMCwPBOPQj9k9nuyV7Bcw3BWJQWYyIMN3akHIx5Z+UbScZGfOkLUp3Xcc9LjVl/21yrWZ5Y9XkeBN8wfwJtLZPdgHgEE8ZrrW2uc632e1D8fJdW0X8QMcm+L+QKfC7fXqKb1FtKvUXhpN36Gzf3WoXFhcGWMROp8QKMm6HY28DdnJzj0qG7G2l88TtbSqke5wVOM79i4PynjlfPyqz2NrqMlreR3Yy7ptgXMQySrA8x8Dnb1pvYbSprW3kjmTY5lZgNyt4SiDOVJHUGlqLlJPfgJySi1sUvsLBdPI5t5AqAxmYH+Jdx4HhPkG9Otb172llnuZIxci2gUsFbYWLbTjyGcnr5AD95fsDoVxamczps3BNnjRs4LZ+UnHUVpz6BdWdzJNbwpNFJu8Dbcrk7sYJHIPQjPFYoyjBVfvya5Rcnx7DOyuvSSTPbyyLIAC0cwXbkDrkYHlz08j1qPh1S9v5XFtIIo05GeMDPh3EAksfTpxVi7PWt2XeS6SKNSCEiSNA3Pqy8gY4xnJzz7wKaHfWMztaKskTdASvTPAYEg5Geo/8AimPXpjd139fYDy26q/sanbeG4VbcysCu0BgMcyjO5unQjH/tVm7PQzrCO/cMxwYyPJNq7R0HPWtDtPpd1c29uAgaUcyjcigEqM9Tjr6VYbaMrHGp6hVBHuAAadig1kct+wrJL/rS27gsKWwp7ClsKtTI2hLClsKcwpbCjTFtCiKDFNIoMUaFNBqKNRQqKYooWGkEopiihUU1aBjUglFMUVFJqTSE/h4jIoJHes+xCRwdpwS/1Ax70bahNFzNB+X/ABSRv3m33ZCobHuM0h5IlCxMl1FKur2KEAySImem5gM/Qedal5qBPdx25V5pRuRuqJH5ytjy5wB5mpHs72aBc7BvlPMlxJy33P8ACOOFHpS5T9A4x9RFpq1vK21JkLeS7gGP0B5NSQFSOt9hWmC7J1YDAeGWJWjdc+Igjxo+DwQT0HHnVd0tzHK1uZe9iMaz2k2STJAxKkEnklWGOeeRmlRzpug3jpWSgFGBWQKMCmWCYAogKyBRAUNmg4rO2jxWcVlnAbaxtpmK9ius4XtoSKbisEVtnCiKAinEUJFbZgkigIpxFARWpmCGFKfABJ4A6k9AK2GFU3tizGeGOViLRh5cK0gJwrn0xggf5GZMmiOo2ENTo27jtCGO22jMpzgyZ2RjnB8Z+b7A1qSy3UgJaUR/4IkH7u+SfsBTVUAAAYA4AAwAKzXnT6mcu9FkcEY9h3Z2Z5LWF3JZypyx6nxED9sVvMKjuy5xB3fnE8kZ+zEr/ustSbCvYwyuCfseblVSYhhS2FOYUthT0IaEsKDFNYUBo0KaCWmqKBaYtCw0GorT1sExd2DjvHjiJHkruFb/AHc1uitPR9Kk1GSNwzAb1eCPJCqqMD3knqSB9g3HNT5peWinCt7Lb2Q0VJSdy4iiCgIOAT/CPoAP6VP9pp47eFI4reOSaZxDbw7QqlyCSzEDKoqqWJHp71vaFpf4aMpu3EtuJ248gMdfb963JbWN3jkaNWkj3d05UFk3Da20nlcjg46ivNzTcpbPbsV440tyiWXwzMSyOt9Ilw/LMkUXcg5JAEbAttyx43DOc1ZOyMcscLRTw7Jo3Ku68pNwCssZPO0ggYPQgipyte/vY4I2llbagwCdpYksQqqFUEsxYgAAEkkUq3VWHybIrl972fuoHi7tVjWJbw94yGSPu5btXhj8LDDbTu68c10ixvI541libdG3ynBHQkEEEAqQQQQQCCCDTmUHgjI9DXLZpnexyqz1Z1cJN3ZUv3QmiJ2iX/s5EbmMnyOSDkeoqdAoO2mkRLFqtypjwYIRsU+NLiMsUZgOjEPDjzOB7VszRbWZT1UkH7HFU48mq0LnGhYFEBWQKICmAmMV7FFis4rjgcV7FFivYrDQMVgijxWCK0wWRQkU0ihIrThJFAwpxFLIokYJYVq3lokqNHIoZGGGU/54PvW6wqE7XX/cWkr5wzLsjwedz+EY9wMn7V0mkm2ZFNvYo41ZbZpoCxk7pysbkgZUcYY+oPFNhXUbjmKFgh6HAjX65k5I+lbNpY2ulKsk/wCdesAUhGDsPlj0/wBY+nAqfNpeTjdLctEpGRFAu0rn1kYbicewry445TeyL5TUVuzQ0XQtQgMjHuW7wqWV5ZMggEZyEPlj9K3YLx+9a3mi7uUJ3i7X3o6Z27gcAjnjBHlQf831HW5umPqblv7U2z0qOFmdS7SMAGkkkLtgc4yfKvQwY8sWk3sSZp45JtLcewpbCnNSmr0EQMS1Aaa1BTEKYS0xaWtNWhYSCKZBB6EEH71MfCi4UNJbuQJ44wmzzKKQA6+qkbT/APVRS0m606KbHeICR8rZKsPoykEfrU2fG5rYpxSUeTpU3aqwR5Y3vIFeLIlVpVG0g4I56kHggcg1r9ku08eofiNhGI5cR+FlLwsAYpMNzhiHGcD5a5/a6esQTLb4YjJJFDKqPHGz43v41JY8Z8RODk9alJZpJJo7lJu7uFUKk3dhlaInPdyIMb4z9ip5HofPfTzW5X4kDplVDtB2rtO+FhcxON7MJEZX3bFBaKWIRBi+51XbtIZSCTgritiz7TzBfz7GU4/0tri5jb3CjEqfRkqv6ppsFxK8tppkwnbO6WaI2cSMX3mYucS78nqgyQMZGaRKxhY7vWY7J4LK2tpJnMbymKN13xx7hmRzKwJLO55JyTuJ5rS1LX7meMxw2WoQuSPzEitunmAzyFRn+bFay3MWnRXE7yma7lw1zchcDyVI4x5KMgKOnOSfSsXWrzSmE2rlVkYxAflHbOGYlZgcnZsRiNh5x15FMWN1uZe+xPWGiyqqC5QQ26SCc2xm766urgHKyXMwwMAhTtXjIx5CpB2LEsepJJ+p5NRenaxFPJJGhJKZJJHDAOyEg56bkYc46elSgp+OCithUpNvcyBWQK8KIUZh6vYrNZrDjGK9is16uOBxXO/iH2wlgl/DWzbGUAyyYBbLAFVGRxwQc+/tXRa4l8S4GTUZiRw4jZD6jYq5/VSPtSs8mo7DMSTluSfZv4hzRuEuz3kROC+0b09+PmHqOv8ASp1BcatOsqO8VhEwKHlWmYHlgPTjGT0+ucclrs/wxuTJp6Kf9G8iD6ZD/wDHSsUnN02MyRUVaLQ1AwphqN13V47OJpZDx0VR8zt5KP8APFW2luyarM6jeRwRtJK4VF6k/wBAPM+1U1LdtUY3FzmKxjyYot20uB1dz5DA6/YeZOvo1lNq8v4q6yLVD+XECQrEfwr7fzN59PLi1XFh+NvbPTF4hbMt1tO3EEfROOgZht46cUiU9St8fkbGFOlz+BXZTs5Pf5/ARrZ2GcNdtFmWbHXulbkjy3H7cgirsnwlsduJJruR/wDtWum3Z9gBgfp+tb3xL0+/l08Q6X4Zd6KypIsTdyAwKoxIC87OMjjI9qq+pds5+z9vp2nyRtd3rR7pi0rE+ORtqK20lznKD0CDg5FRvI2UqCRG9sOx9zpKfi4LiS4s0I7+KXa0qKSF3q4A3AEjjAx7jJCQwYBlOQQCD6g8g113tPEJLK5Rl4eGRCp/xKV/vXFOz5zaW/8A4SfsMVd0WSTbiyTqoJJNG01KanNSmr0kQMU1BTGoKYhTMrTFpa01axhIYtKl1BUcIVY8oGYAbU7xtqbsnPLccA488Vi7AMbgttGxsuDgoMHxA+3Wq+0ixGAxKko3szv+HmQQDu5CFdGzvC4aZQDnKN6g1F1OfQVYYaia1WI3MZFs+6UFk3JKAqEjxBwM7s4A24JyR06022tZbCDfcKGmcopbvOWB2rHu3ACIKXIx0GCec8no9jFHkxvI+FSJhJGI2XuwSoKjzIkByc9R71KYz15z1zzS4pzqaYeqvL2ILVtXjltS0ZYuY+92IC+AmSRKUOAhKkHJGcHGa3LXW444VSV5O8jjXas4YPJxgbM535OB4c9RUNMSrXohDm6LSiSEJuiaAxjDyZIEeEbIYHJbjDVJWiLL+CaWRnv++hURMCndRFSZO7QHBjMQJ7zncVHIIwEvI9XuMdJV/P6JGzvy9vLJcxbVUNvUow3oEDN+XIM+bLg9dvoaq+rJDd9zKFS0j70Q70w0kgXCySN3Z7vuk3KoJzndjIBq/VH3P4WSATGMPHGhmRVXxbCN/C8fNtHB4JUZ6VubG5JKzYv0NCyv5Le6WzeCAMSqs8OULpsYpIE24CqE2t4uCcCrSK0dI1FbiPvFGPEVPiVwSPNWUkMOeo/rW+KKCqPNgsIVkVgUQojjNepV3IUjkcdVVmGemQCRUb2X7QxX0PeR8OuBLETyjf3U+R8/qCANq6NrayYrBYZxkZ8hnn9KKuW/E7SWjuorsyOsUjKjPyxhZcfKAQcbQWA9Q3rQzlpV0FGNujqFVntv2VGoRqUYLPHnu2PRgeqNjy8wfL71ELYa1bAGC5S6jwCgcgsQeQcvz+j1Gah2n1yPh7bZ/iW3Zh+uSKCU01Ukw4xd2mVuTsPqIbb+GY/4g6FT77s4rq3ZHRTZWqRMQXJLyEdNzY4HsAAM+1cuuO3eoldhm2kE7mEaKx9jgcY9sVrS65qN8RCZZJd3HdqAN3+sEAz9TSoTjF2kxkoykt6Ola/23tbXKq3eyj+BCCAefmfoOR0GT7VVNL0a61eUXN2StuPkHQMM/LGPJfVv6npt6N2MFqgluxG8jFcQkBgoHJyehPQccD1Oav8Abzo65Q8Dy6Y9seVbDJ4k3GW1dvUGUNEU49+4pbZUVUQbUUBVVeAAOgArX0t+81KOzB7t5IWdJ88sVJzFgYJ4Ut18ulbzmoTVrGeVoL2xRpp7SQPtiy25eC8ZK+ZA6eYyMHOKzqOjxSTk+fljen67NjqKe3wv9HT9E7Py28m9rguuCNmGwc9CcselTskCMysVUsvysVBI+h8qp+ifEixuQAH2yjh4ThHDDqNrkHj2z9aZq/bmCJSe9jjA/jkdc/ZQev6/SpIQUFSHZcssstUufovwZ+I/aAWtrLt5kwNo65diBGuPUsQfoK5xYWvdQxRfyIqk+pAAJ/Wtf/lsapOZQwMELZjjJ/MklII75x/CACQo+p46VItXrdFjpan3PN6qdvSJalNTWpTVfZE0KagphpZpePqFOTjFWl37BZOncYpt0/QytNWlLTFqhiUFLEroyuMqwKsPUHg1pS6OSRskb+LcXLOdxCqJF8QG9VUqMgjDHjk53y4UFicAAkn0A5Jobm8WNFfBbcQFVduSSM9WIHQE8mp8sISXmQ+EpLgVdJLG0a2yKsfO5VVAoJdfmGRtXaWOVBOQPod7UrQzRlA205U8glTtIO1gCCVOMEZHWvWs6uiSKcqyhlOMcEZFQ9/qkyXKwo6shUl2SJmaEF4x41wdzDOOD/pQSOOUzcYL2ew6Nt/A290aCC2Zyp71UIaVHZHYuQGLsGyUycncTgD2pmn6cklsHhBW4GEE5uJXJEbbWCSg5WJ1DAbR0YHHFTwNMjcEAggjyIORQvFGwtTIu906V7WOA+OUlR329h3R5Pe7sh229B5txnqaz2N02W2gWOWFfEquJwSJCRgd1KrHOVHCkeHao6HrMLTVpcsVyUr4O1OqDjUAYAAHoBgUxaWKYtGcUDS5L+4R5Bfug7x1CCFGwFYgc1u/hL//ALyf/wAiOtLSVvLdHj/ASv8AmSMGDoAQzEjg1ufjbz/u2b/zI66HhaVqu/qdLxNTrj6AyWN8wKnU3IIII7iPkHg+dag0J7ZYpbN/+kxLtORhZ1zko4z19DnyHTAI3ZNQu1BY6dKAAST3kfAHJrUOuvOsUVombmVdwUnKxJnBeQ+3p/8AAJPwKf7/AGMXi2v2/wAFv7O67Fexb0ysinbLE3zxv5gj04OD5/XIDdf0wXVvNAceNSFJ8nHKH7MBSezmhR2UZUEvK53TTN80jevsOTgf3JNQel9r3iuZrXUNsTAkwy7diMuTjJzjkcg9OCDzSLpU+46t7ibPw3vmlslR895AzQsD18OCo+wYL/s1PapfpbwyTSHCRqWPv6Ae5OAPc1z+w7V21jc6kwbvEklR4VQghmIcyEN0AyRzVa7Wds5r8CPaI4Qc92G3Fj5FmwM4+gpfiqMa7h+G3L2K5dTtI7yOcs7MzH1LEk/uatPwtUm/UjoI5C30wB/UiqhXUfhJpW2OW6Ycv+XFx/Cpy5+hbA/2DSMSuSG5HUWXVtPQyGRsn/CeQD/nypF9bIitKrCPYCzN0XAGTkenFSRqt/EGUrp9wV6nap+jOoP7VTLDBRe3v9fkRHNPUt/b6B9l+zE/aBDcXMrw6fkrDFHgPOVOGdicgAEY6HkEDpk9L0nQbDRbe4kgi7uNUMs7bmd2Eak8liTwM4AwOT61L6FaLDbW8SDCxxRoo9lQAfXpUV2m7YWFg8cF5OqtMDhCjONhO0l8AhV6jJ64Poaibb5KUkuCidlte0vtFeTRTaUgkWMuszMGZ0V1Q7yoBVvGuOW8+fW7Wfw70mFiyWEJJGPGplH6SEit7s/2WsrDvDaW6xlzlyNxJ5zjLEkLz0HFTlYace+I3w/t4ALuwK20+flDYjfjO3ZzjOPIY9RzmqzomsG4jyUxKh2Sp/K4649j/wC48q7B2s0m3de+eJTNlVD89OuCM4PA865FqMSw6tIiABZrdJGUDA3qxQcfRT+tNwSyatKlSYGVQ06mraNs7j6CllfentSmr010cP8A1b+W/wAED6qa/TS+EvyKNDkUTUFHHosUf0pr4bFy6vI+afykeWmrSVpi1WyVEbf3kckj28kDSKP5eW5UHdjjauGwGz1yK14ZJpZY7eS3ldEd1UFYwZZEUHY+5gm5A2SATkgHAwRUrfd9s3QybHUFgO7D7iBlRyeOasFzaRvp3dR7BIIwybpOUn+bvN/XeHJbd1Jz61BnU09vx9iyM0kv5XuRlhM7q3eRtG6uylGHI2njnoeMcjI9+K2o4UB3BFDeLBwB8xBbkepAJ+lKjDjO+RpGJPjZVUn6hABTi+AT6AngZPFOS23MvfYgm1FxG0V6j5lAWPCxgM7DDRqwYoAD034yOuaTpGrMImtokP4uTe2d0exWYtmRtvCbcA7dvPGM5JornfqQCoqpEhBZmkVi++PlBtDBMpJ83JUkYHFe0Cxmt4opnRWtY2nKRRuDKjMSjSHwAyKApG3JbBzzgAQTm1JVx6lO1b8ll0eOVI8TMC+5seLfhfIFtq7j15wOMdetN1WV0hkaMuHAGzZGJG3ZGBsPBBPB6cE8jqIm41t22taoZFyQ2YpM7sRsieWwMr7hIwK8D1qwg1QqapC91uytdjppjhbpmiYGfuYlQd1Kwkk73MmW3MrbgE8OAoPi61bRSYgFG1QAuS2AMDcxJY4HmSSSfc0wGhjHSqOu3YwUQoAayDWnA3cZeORB1ZGUZ6ZIIFRnZbs7HYQ7E8UjYMsmOXP9lHkP71L5rOaHSrsK3VGa1r2xinULNGkijkB0DYPqM9DWxXs11GHFviTpqW94FjjWOJo0KBVwPMN98g/tVSrpHxkTx2jeqyj9Ch/4qrdx2cA02G+UsWaRlkXjaF3MqsOM9VwevzCockfM6LIS8qs0uz2hTXswiiHHBdyPCi+p/sPOu56fZpBFHDGMIihVH08z7k8n3NV34ZyKbBNoAIeQOQACTuyCcdTtIH2FWkmqsGNJX6k+Wbbowag+2YU2FzvxjYcZ/mBG3/exUxLIFBZiAoBLMTgADkk+1QejdmJ+0BMsrtBpasRHtH5twy5G4bhgKDnkg9MYJyQWWajHczHFyZ0v4da0t7ptpKrAsI1jlx5SIArgjy5GfoRUN26+GUOrXcNzLcOgRAkkaoDvRWZhtYnwHxtk4by6ecT2f7Aaho94rafcJLYyuv4iGY4YIDy3hGGcDOGGOSAQRVh+KtpqMtkE0xnE3eKZO7cRuY8NkK2RjxbScEHA+x84sLmowMDoOlFVf7DQ3iWFst+xa7CnvSSGb52KBiOCwTaCfUHk9akb6ScEd0isPMlsEH6ccVxxFdq7lcImRkEswz044z+pri/4xb3UZrmLmGKMQxv5O2dzEe3LfsfOuzQ9nXdiZ2BDZ3qOS2eoJIxXMu3fZVdFkF3ag/gJWCzwZLdw54EiE5O0+h8+PMbW4JRjkTlwLypuLSFtSmog4YBlIIIBBHQg9CKBq95HjsW1BRNQUxCmeWmLSlpimuZyHKaYtJU01TQMaiN7S3MiRN3b+IpJ+XtJZlC+JwV5TYOcnj9q3dLuGSLNwzLIoBlEqd2Ez0CnoyccNk588HimyRB0dG6MrI2ODtYbWGfoabexd8u12b+EqwIypQgoRxjggHpipZQnr1J7VwUKS00OVFZCFOFYHDJgfMPmBHnznNI0XTBboy5UhiOFj2LwoX5cnxHGSfM020hEaKi9FGBnr9azd3yRBd2SWJCqqliSFLHj2VSftWtLlnJvhGxY2ccK7IkCrnOB64A8/YAfQAeVbamq3r2op3MUiXBjLtGUKHBeNyqudpBzhXJ6cMF862l1+Lvo4UIcMFw4kBJ3A4wP4sAZY5GAynnNK1RToZpb3J4GjBpINGDWswcDWQaWDRA1hozNZzS81nNYcHmvZoM17NdRxQfjBGDDbN5iRwPoygn/ANIraisgdB2Ecdw0n3DGUfuKjfirMZZbS1TlyS233cqifuGqzdpyttpsyD5UhES/cCIf1qevNJ+w+/LFEP8ACU/9El/8Zv8A+cdXUmqn8MbYx2AY/wCkkdx9OE/4KtRNNxLyIVkfmZD9ooDcta2KsQbqdEcg4YQr45WH0UfvXZ7W3SJEjjULGihURRgKoGAAPIACuP6fj/l3SM/y3WPr3Df5/SuzVJ1DuZThXlM16vV6kDT1er1erjj1RfaOxSe2mjkUMhU5U+YxyP0yPvUpWrqL7YpT6I364OK44+ddE3QSXFk5JMD/AJbHqYm5T9iD/te1SzVqayB/yxNj/wDHTd9crj9sVssa9vo5OWNWeV1SSm6AahrLUGatREzCmmKaUDRg1rMTCmuFjUu5woxk4Jx5ZOOg96VpuprMF2gkkZcrlkQ+Sl8Y3H06+1O2K2AxcJkb9jbWK58QDeWRkcevlTrS2jt4u7hlbY2/vIcExf8AWFo3Xfyj7QAccH7ZMuRzU0ktu5RHTp35NeWzdplkEhCjblct5bsgDO0htwzkfw8e0mpqNm1BEbu+TJjIUKcE4Yhd2MAnacAnypVlqbFWZ13DOFMUbtyE3yKR1yg6/UcA8ULlCL5GJSaNtbeb8R3neflfy7j02bdmzGPn8W/OfLGKdqjRbFWWPvAzYSMJvJbax4H+qG+2ay9yFjaRQXAQuoXqwC7gB7n+9JsZ0u4zvjUqGxw29GIAIZHwM9cZwMEMKFpcLuMTfJXNV093D3EERigkWLHdlFdvzUKsybwADuDAjLAqM7QTVhsVnshHFLboGldigjmGEYqSVcNnacIxyGfJzzTtVs3eJYotqgFfBnYCi9FBCnZghTwP4cedSEAbaneEM4A3PjGWxgsB5ZOf1qZYGp6kxjyWjbBowaSDRA1Q0LHg0QNJDUQNDRo3NZzSs1nNZRozNYZwASSABySTgADqTQZqjfFO4nWOJULCFi3elScE8bVbHl148/tQTlpjYUVqdC+zsDX+oy37D8iJisJPQlRtTA9h4j6Ein/ETUhMI9PhIeaSRe8UHO3Hyq3ockH2C1YOyiKtlahBgd0hOP5iMsfruJqjWOlGw1aASPmNy5jkbqd6OoDH+bcQD9QfOkyTUUvXn6jk05P24Oj6baLBFFEpysaKoPrgYJ+55+9OJrBNCTVSRM2ROqTi3vdLuycLFciOQ+QSYbWJ+gH713KuIa9py3UEkLHG4Da3owOVP0yP0zVu+H3btZ9lhenutQRQvjPhuABjfG3QscZK/XGcHEPVQalZXgknGjoVer1eqUeer1er1ccYqB7T3gCiEfM2C3sAcj9SP2rZ1TWUiyq4aT08l/1j/auVdt+1pi3QQt3l9LkAAg91kfO3oQOQPv0rkrO4K5C4mvdQuB0MgiQ+0ShSR7HArcY1r6ZZiCJIwckfM38zHlj+tOY19D0+PRjUTxc89c2wWoKJjQZqhErZgGjBpQNGDWsGLHKaYppINGDQNDUzQ1SaFJFaRCSEZy6z9y42fLsP8UmX4HuR54I2k4QzPfstxtkdVVbtU7tyhd84CKxdUZd2fEyMmOTUngEqSASpypI6EdCPQ06wcwf9WT8oQbjvAUMzgKGztG5iePb0FQ5umlKVporhmSjX8/Yk9T2B17tdoKKdmNu3I4GPI4xxWuGpJkLEknJPJPrRKaeo0qFpmwpowa1w1MDVjQaY8NRg0gNRhqBoKx4asg0kNRBqyjbHBqzupO6s7qyjbG7qje0duJbS4jIzmNyo/wASjcv7gVvbqFwGBB6EEH6GscbVGp0yt/De8MlkEPWN2QfQ4cf+oj7UHxG05prdZUGXgYsSOoQjxEfQhT9jUBa2moabM6QRtJCxyPBuVh5E7eVbHB/uMVfNOuZJIkeSPupDndGW3Y5IHPuOfvU8FqjpfI6b0y1IrHZ/t3EYlW6crKvBfazBx5N4QcH1/wAgW6GdZFV0OUYBlYeYIyDUR/zXsd5f8Om4+XO37JnaP0qVUBQFUAADAAGAAOgA8hTscZraQubi/wBIZNR+raXFcqFkTJHyOOHQ+qt5f04rbLUJamuKapitVboHTe2uqaaAkqG/thgBs7bhBwMEgHvPqQSfMip+3+NOnMPzFkiccFXRiR/+isKrxalvg+Q/SpZdFFvyuh8eqa5RZ5vjLp2PBLz6mKY/sEH9ahb/AOLEUnEQnlJ6JFEVH3JwcfrUcQPQfpQs1cv+P9ZfY19Z7Ghf6vqV3lU22cR9DvlI+o+X7bTStN0mO33FMs7fNIxy7eZ5+tSDGlk1Xh6WEN0tyTL1E57PgwxpZNZJoCarSJWzBNBmsk0GaNCmzANGDSloxWtARY0GmA0kUYoGOTHA0YNJFGKFoYmPBowaSKMUDQaY4NRhqSKYKFoNMaGow1IFGKBoKxwaiDUoVkVlBWNDVndSqzWUdY3dWN1Lr1dR1jN1YLUusGuo6wy1CWrBoDW0ZYRagLVg0BokjGzJagJrBoDRJANniaAmvGgNGkC2YJoCayaA0SQtswTQE1k0Bo0LbME0GayaCjSEy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https://i0.wp.com/bdtechtalks.com/wp-content/uploads/2020/10/deep-neural-network-AI.jpg?resize=696%2C392&amp;ssl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1114"/>
          <a:stretch/>
        </p:blipFill>
        <p:spPr bwMode="auto">
          <a:xfrm>
            <a:off x="643255" y="2425397"/>
            <a:ext cx="566358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51780" y="1709571"/>
            <a:ext cx="6845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کشف روابط علّی در متون فارسی با تکنیک‌های یادگیری ژرف</a:t>
            </a: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982" y="3396947"/>
            <a:ext cx="2552700" cy="17907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3074" idx="3"/>
            <a:endCxn id="8" idx="1"/>
          </p:cNvCxnSpPr>
          <p:nvPr/>
        </p:nvCxnSpPr>
        <p:spPr>
          <a:xfrm>
            <a:off x="6306843" y="4292297"/>
            <a:ext cx="2265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0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218072"/>
            <a:ext cx="11887199" cy="1188720"/>
          </a:xfrm>
        </p:spPr>
        <p:txBody>
          <a:bodyPr/>
          <a:lstStyle/>
          <a:p>
            <a:r>
              <a:rPr lang="fa-IR" b="1" dirty="0">
                <a:cs typeface="B Nazanin" panose="00000400000000000000" pitchFamily="2" charset="-78"/>
              </a:rPr>
              <a:t>مرور ادبیات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25" y="1698477"/>
            <a:ext cx="11887199" cy="4836547"/>
          </a:xfrm>
        </p:spPr>
        <p:txBody>
          <a:bodyPr>
            <a:normAutofit/>
          </a:bodyPr>
          <a:lstStyle/>
          <a:p>
            <a:pPr algn="just" rtl="1">
              <a:buSzPct val="115000"/>
              <a:buFont typeface="Courier New" panose="02070309020205020404" pitchFamily="49" charset="0"/>
              <a:buChar char="o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ژنگ و همکاران (2015) : رویکرد مبتنی بر</a:t>
            </a:r>
            <a:r>
              <a:rPr lang="fa-IR" dirty="0">
                <a:solidFill>
                  <a:srgbClr val="0070C0"/>
                </a:solidFill>
                <a:cs typeface="B Nazanin" panose="00000400000000000000" pitchFamily="2" charset="-78"/>
              </a:rPr>
              <a:t> شبکه کانولوشن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برای استخراج رابطه علت و معلولی و </a:t>
            </a:r>
            <a:r>
              <a:rPr lang="en-US" dirty="0" err="1">
                <a:solidFill>
                  <a:srgbClr val="0070C0"/>
                </a:solidFill>
                <a:cs typeface="B Nazanin" panose="00000400000000000000" pitchFamily="2" charset="-78"/>
              </a:rPr>
              <a:t>Softmax</a:t>
            </a:r>
            <a:r>
              <a:rPr lang="fa-IR" dirty="0">
                <a:solidFill>
                  <a:srgbClr val="0070C0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برای طبقه بندی توکن ها</a:t>
            </a: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لیو و همکاران (2019) : شبکه عصبی </a:t>
            </a:r>
            <a:r>
              <a:rPr lang="en-US" dirty="0">
                <a:solidFill>
                  <a:srgbClr val="C00000"/>
                </a:solidFill>
                <a:cs typeface="B Nazanin" panose="00000400000000000000" pitchFamily="2" charset="-78"/>
              </a:rPr>
              <a:t>End-to-End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با استفاده از </a:t>
            </a:r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مکانیزم توجه</a:t>
            </a: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نگوین و همکاران (2020) : رویکرد </a:t>
            </a:r>
            <a:r>
              <a:rPr lang="fa-IR" dirty="0">
                <a:solidFill>
                  <a:srgbClr val="00B050"/>
                </a:solidFill>
                <a:cs typeface="B Nazanin" panose="00000400000000000000" pitchFamily="2" charset="-78"/>
              </a:rPr>
              <a:t>یادگیری چند‌وظیفه­ای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برای رویدادها و روابط علّی با کمک شبکه های </a:t>
            </a:r>
            <a:r>
              <a:rPr lang="fa-IR" dirty="0">
                <a:solidFill>
                  <a:srgbClr val="00B050"/>
                </a:solidFill>
                <a:cs typeface="B Nazanin" panose="00000400000000000000" pitchFamily="2" charset="-78"/>
              </a:rPr>
              <a:t>کانولوشن و بازگشتی</a:t>
            </a: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لی</a:t>
            </a:r>
            <a:r>
              <a:rPr lang="fa-IR" dirty="0"/>
              <a:t>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و همکاران (2021) :  استخراج رابطه علّی با استخراج اطلاعات </a:t>
            </a:r>
            <a:r>
              <a:rPr lang="fa-IR" dirty="0">
                <a:solidFill>
                  <a:srgbClr val="0070C0"/>
                </a:solidFill>
                <a:cs typeface="B Nazanin" panose="00000400000000000000" pitchFamily="2" charset="-78"/>
              </a:rPr>
              <a:t>نحوی و معنایی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با کمک شبکه های </a:t>
            </a:r>
            <a:r>
              <a:rPr lang="fa-IR" dirty="0">
                <a:solidFill>
                  <a:srgbClr val="0070C0"/>
                </a:solidFill>
                <a:cs typeface="B Nazanin" panose="00000400000000000000" pitchFamily="2" charset="-78"/>
              </a:rPr>
              <a:t>کانولوشن و بازگشتی</a:t>
            </a: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گوو و همکاران (2019) رویکرد </a:t>
            </a:r>
            <a:r>
              <a:rPr lang="en-US" dirty="0">
                <a:solidFill>
                  <a:srgbClr val="C00000"/>
                </a:solidFill>
              </a:rPr>
              <a:t>Transfer Learning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با استفاده از </a:t>
            </a:r>
            <a:r>
              <a:rPr lang="fa-IR" dirty="0">
                <a:solidFill>
                  <a:srgbClr val="C00000"/>
                </a:solidFill>
                <a:cs typeface="B Nazanin" panose="00000400000000000000" pitchFamily="2" charset="-78"/>
              </a:rPr>
              <a:t>مدل‌های زبانی از‌ پیش‌آموزش‌دیده</a:t>
            </a:r>
            <a:endParaRPr lang="en-US" dirty="0">
              <a:solidFill>
                <a:srgbClr val="C00000"/>
              </a:solidFill>
            </a:endParaRP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Wingdings" panose="05000000000000000000" pitchFamily="2" charset="2"/>
              <a:buChar char="ü"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AutoShape 2" descr="data:image/jpeg;base64,/9j/4AAQSkZJRgABAQAAAQABAAD/2wCEAAkGBxEQEREREREWFhEWFxYXEREXERcWFxYWGRcXGBYYGRkZHiwiGRsmHBYZIjMiKSwtMjAwGCA1OjUvOSovMC0BCgoKDw4PHBERGy8mICgyLy8tNDMvLS8wLS8vOS8vLy8xMi8vLy8vLy8vLy8vLy8vLzEvLy8vLy8vLS8vLy8vLf/AABEIALwBDAMBIgACEQEDEQH/xAAcAAACAgMBAQAAAAAAAAAAAAACAwUGAQQHAAj/xABFEAACAQMDAQYEBAQCBQwDAAABAgMABBEFEiExBhMiQVFhBzJxgRQjkaFCUrHBYvBDcoKiwhUWJDNTVXOTstHh8VSSs//EABoBAAMBAQEBAAAAAAAAAAAAAAIDBAEABQb/xAAuEQACAgEDAgUDBAIDAAAAAAAAAQIRAxIhMQRBEyJRYXGBobEy4fDxwdEFI0L/2gAMAwEAAhEDEQA/AIBRRgVgCjAr6ts+WijIFGBXgKMChbHJHgKYBWAKJmCgsxAUAkknAAHUmgbGJBAUYFVK77borERxF1H8TNtz9Bg8fWrBoGp/iou82bPEVK7t3THngetTx6iM5aYvce8M4q2iQAowtZApgWjbMSBC0QWjC0QWhbCoELWQtMC0QWhs2he2vbabtrO2ss2hW2vba09W1u3tdomkCs3KqAWYj1wBwPc07TNRiuU3wyB1zg8EEH0IPIrNaur3N0urobtrG2nbap+t9t/w88kP4ffsIG7vducgHpsOOvrWTyRgrkbGDlsi0laErUJofadbiK4laIosI3MN+8sMMTjwjHy/vUf2a1q+vJhJtUWu5lfAXwnaSoyTuJ5Xkcc+VZ48dq7m+FLe+xaCtCVqpWfaG7u7ki2QdwjjfwudhbG4lj1IBOB+9XFlo8eVT4AnjceRBWgIp5FARTUxTQgilkUGo6hFbhWlfaGOFO1jk/7INNVgwDDoQCD7HkUSkroFxdWKIoCKcRQEUxMW0JIoCKaRQEUSYpoURQYppFBijTFSQYFGBWAKNRQsbFBAUYFYUUxRQNjUjKioTtu7LaNt6M6hvpyf6gVPKKXfWSTxvG/ysMcdQeoI9weaRlTlBpDsTUZJshexFlELZJAoLuW3tjJ4YgD2GADj3rd169WxgeSNFDO+FXGF3sOWIHspPuarSaJqNmzLbsWQ+alcH3KP0P8AnNTMegz3Fi8VwcXBkMiMzBsHAABK5wCMjjpn7VHCT06VFppFkox1anK02RUE2q/h2uxKCmC207d23nxhduBjr18ulbuma1cPptzO0hMqPhX2rwPyuMYx/Ef1rVh07Vu5a12gRgMMlkyV/kDZ6H+/UCpTQuzswsLi1lXY7uxXxKw+WPaSVJ4ytKjrva+Hz6jHpreue3oO0jUpX02WdnJlCykPgcFc7eMY8qT2d1ydrC5uHbvJY2bblR0CoRkLjgEk1FwafqsNu9msIMbbhuypOG+ba27AB9xnnyqwaNo11Z2DxxBGuWYvgkbRnaMAngnavnxk1qlNtc7Lf5McYq+OSC7M6rNPIhfUQjFxugZANy5HCnG3J6Yrc7U9pZFuvwsUwhRcCSYruOSu4+ROACBx5+eK027N3l3NGXtYrdVPjkj2pnnJOAxy3pj9alu0XZ24W8F9axpKTy8T467dh4JAII98g0C16e/IXk1f0aWh9pXW7S3a5FzDJtVZdhRlY8DgjPXjHPUH2q/7aq+iW99LOJJoYoIV52COMsxHQA8kc8549qtuKfiutxWSr2OadsL5YtQSeHEskS/nIVLKmMjkj2f7ED6VIdg5rePJM6G4uTv7pQQF2lvB04OWPH6ZHJCXSL+zuriW2iSaOYvkNjozFsMCwPBOPQj9k9nuyV7Bcw3BWJQWYyIMN3akHIx5Z+UbScZGfOkLUp3Xcc9LjVl/21yrWZ5Y9XkeBN8wfwJtLZPdgHgEE8ZrrW2uc632e1D8fJdW0X8QMcm+L+QKfC7fXqKb1FtKvUXhpN36Gzf3WoXFhcGWMROp8QKMm6HY28DdnJzj0qG7G2l88TtbSqke5wVOM79i4PynjlfPyqz2NrqMlreR3Yy7ptgXMQySrA8x8Dnb1pvYbSprW3kjmTY5lZgNyt4SiDOVJHUGlqLlJPfgJySi1sUvsLBdPI5t5AqAxmYH+Jdx4HhPkG9Otb172llnuZIxci2gUsFbYWLbTjyGcnr5AD95fsDoVxamczps3BNnjRs4LZ+UnHUVpz6BdWdzJNbwpNFJu8Dbcrk7sYJHIPQjPFYoyjBVfvya5Rcnx7DOyuvSSTPbyyLIAC0cwXbkDrkYHlz08j1qPh1S9v5XFtIIo05GeMDPh3EAksfTpxVi7PWt2XeS6SKNSCEiSNA3Pqy8gY4xnJzz7wKaHfWMztaKskTdASvTPAYEg5Geo/8AimPXpjd139fYDy26q/sanbeG4VbcysCu0BgMcyjO5unQjH/tVm7PQzrCO/cMxwYyPJNq7R0HPWtDtPpd1c29uAgaUcyjcigEqM9Tjr6VYbaMrHGp6hVBHuAAadig1kct+wrJL/rS27gsKWwp7ClsKtTI2hLClsKcwpbCjTFtCiKDFNIoMUaFNBqKNRQqKYooWGkEopiihUU1aBjUglFMUVFJqTSE/h4jIoJHes+xCRwdpwS/1Ax70bahNFzNB+X/ABSRv3m33ZCobHuM0h5IlCxMl1FKur2KEAySImem5gM/Qedal5qBPdx25V5pRuRuqJH5ytjy5wB5mpHs72aBc7BvlPMlxJy33P8ACOOFHpS5T9A4x9RFpq1vK21JkLeS7gGP0B5NSQFSOt9hWmC7J1YDAeGWJWjdc+Igjxo+DwQT0HHnVd0tzHK1uZe9iMaz2k2STJAxKkEnklWGOeeRmlRzpug3jpWSgFGBWQKMCmWCYAogKyBRAUNmg4rO2jxWcVlnAbaxtpmK9ius4XtoSKbisEVtnCiKAinEUJFbZgkigIpxFARWpmCGFKfABJ4A6k9AK2GFU3tizGeGOViLRh5cK0gJwrn0xggf5GZMmiOo2ENTo27jtCGO22jMpzgyZ2RjnB8Z+b7A1qSy3UgJaUR/4IkH7u+SfsBTVUAAAYA4AAwAKzXnT6mcu9FkcEY9h3Z2Z5LWF3JZypyx6nxED9sVvMKjuy5xB3fnE8kZ+zEr/ustSbCvYwyuCfseblVSYhhS2FOYUthT0IaEsKDFNYUBo0KaCWmqKBaYtCw0GorT1sExd2DjvHjiJHkruFb/AHc1uitPR9Kk1GSNwzAb1eCPJCqqMD3knqSB9g3HNT5peWinCt7Lb2Q0VJSdy4iiCgIOAT/CPoAP6VP9pp47eFI4reOSaZxDbw7QqlyCSzEDKoqqWJHp71vaFpf4aMpu3EtuJ248gMdfb963JbWN3jkaNWkj3d05UFk3Da20nlcjg46ivNzTcpbPbsV440tyiWXwzMSyOt9Ilw/LMkUXcg5JAEbAttyx43DOc1ZOyMcscLRTw7Jo3Ku68pNwCssZPO0ggYPQgipyte/vY4I2llbagwCdpYksQqqFUEsxYgAAEkkUq3VWHybIrl972fuoHi7tVjWJbw94yGSPu5btXhj8LDDbTu68c10ixvI541libdG3ynBHQkEEEAqQQQQQCCCDTmUHgjI9DXLZpnexyqz1Z1cJN3ZUv3QmiJ2iX/s5EbmMnyOSDkeoqdAoO2mkRLFqtypjwYIRsU+NLiMsUZgOjEPDjzOB7VszRbWZT1UkH7HFU48mq0LnGhYFEBWQKICmAmMV7FFis4rjgcV7FFivYrDQMVgijxWCK0wWRQkU0ihIrThJFAwpxFLIokYJYVq3lokqNHIoZGGGU/54PvW6wqE7XX/cWkr5wzLsjwedz+EY9wMn7V0mkm2ZFNvYo41ZbZpoCxk7pysbkgZUcYY+oPFNhXUbjmKFgh6HAjX65k5I+lbNpY2ulKsk/wCdesAUhGDsPlj0/wBY+nAqfNpeTjdLctEpGRFAu0rn1kYbicewry445TeyL5TUVuzQ0XQtQgMjHuW7wqWV5ZMggEZyEPlj9K3YLx+9a3mi7uUJ3i7X3o6Z27gcAjnjBHlQf831HW5umPqblv7U2z0qOFmdS7SMAGkkkLtgc4yfKvQwY8sWk3sSZp45JtLcewpbCnNSmr0EQMS1Aaa1BTEKYS0xaWtNWhYSCKZBB6EEH71MfCi4UNJbuQJ44wmzzKKQA6+qkbT/APVRS0m606KbHeICR8rZKsPoykEfrU2fG5rYpxSUeTpU3aqwR5Y3vIFeLIlVpVG0g4I56kHggcg1r9ku08eofiNhGI5cR+FlLwsAYpMNzhiHGcD5a5/a6esQTLb4YjJJFDKqPHGz43v41JY8Z8RODk9alJZpJJo7lJu7uFUKk3dhlaInPdyIMb4z9ip5HofPfTzW5X4kDplVDtB2rtO+FhcxON7MJEZX3bFBaKWIRBi+51XbtIZSCTgritiz7TzBfz7GU4/0tri5jb3CjEqfRkqv6ppsFxK8tppkwnbO6WaI2cSMX3mYucS78nqgyQMZGaRKxhY7vWY7J4LK2tpJnMbymKN13xx7hmRzKwJLO55JyTuJ5rS1LX7meMxw2WoQuSPzEitunmAzyFRn+bFay3MWnRXE7yma7lw1zchcDyVI4x5KMgKOnOSfSsXWrzSmE2rlVkYxAflHbOGYlZgcnZsRiNh5x15FMWN1uZe+xPWGiyqqC5QQ26SCc2xm766urgHKyXMwwMAhTtXjIx5CpB2LEsepJJ+p5NRenaxFPJJGhJKZJJHDAOyEg56bkYc46elSgp+OCithUpNvcyBWQK8KIUZh6vYrNZrDjGK9is16uOBxXO/iH2wlgl/DWzbGUAyyYBbLAFVGRxwQc+/tXRa4l8S4GTUZiRw4jZD6jYq5/VSPtSs8mo7DMSTluSfZv4hzRuEuz3kROC+0b09+PmHqOv8ASp1BcatOsqO8VhEwKHlWmYHlgPTjGT0+ucclrs/wxuTJp6Kf9G8iD6ZD/wDHSsUnN02MyRUVaLQ1AwphqN13V47OJpZDx0VR8zt5KP8APFW2luyarM6jeRwRtJK4VF6k/wBAPM+1U1LdtUY3FzmKxjyYot20uB1dz5DA6/YeZOvo1lNq8v4q6yLVD+XECQrEfwr7fzN59PLi1XFh+NvbPTF4hbMt1tO3EEfROOgZht46cUiU9St8fkbGFOlz+BXZTs5Pf5/ARrZ2GcNdtFmWbHXulbkjy3H7cgirsnwlsduJJruR/wDtWum3Z9gBgfp+tb3xL0+/l08Q6X4Zd6KypIsTdyAwKoxIC87OMjjI9qq+pds5+z9vp2nyRtd3rR7pi0rE+ORtqK20lznKD0CDg5FRvI2UqCRG9sOx9zpKfi4LiS4s0I7+KXa0qKSF3q4A3AEjjAx7jJCQwYBlOQQCD6g8g113tPEJLK5Rl4eGRCp/xKV/vXFOz5zaW/8A4SfsMVd0WSTbiyTqoJJNG01KanNSmr0kQMU1BTGoKYhTMrTFpa01axhIYtKl1BUcIVY8oGYAbU7xtqbsnPLccA488Vi7AMbgttGxsuDgoMHxA+3Wq+0ixGAxKko3szv+HmQQDu5CFdGzvC4aZQDnKN6g1F1OfQVYYaia1WI3MZFs+6UFk3JKAqEjxBwM7s4A24JyR06022tZbCDfcKGmcopbvOWB2rHu3ACIKXIx0GCec8no9jFHkxvI+FSJhJGI2XuwSoKjzIkByc9R71KYz15z1zzS4pzqaYeqvL2ILVtXjltS0ZYuY+92IC+AmSRKUOAhKkHJGcHGa3LXW444VSV5O8jjXas4YPJxgbM535OB4c9RUNMSrXohDm6LSiSEJuiaAxjDyZIEeEbIYHJbjDVJWiLL+CaWRnv++hURMCndRFSZO7QHBjMQJ7zncVHIIwEvI9XuMdJV/P6JGzvy9vLJcxbVUNvUow3oEDN+XIM+bLg9dvoaq+rJDd9zKFS0j70Q70w0kgXCySN3Z7vuk3KoJzndjIBq/VH3P4WSATGMPHGhmRVXxbCN/C8fNtHB4JUZ6VubG5JKzYv0NCyv5Le6WzeCAMSqs8OULpsYpIE24CqE2t4uCcCrSK0dI1FbiPvFGPEVPiVwSPNWUkMOeo/rW+KKCqPNgsIVkVgUQojjNepV3IUjkcdVVmGemQCRUb2X7QxX0PeR8OuBLETyjf3U+R8/qCANq6NrayYrBYZxkZ8hnn9KKuW/E7SWjuorsyOsUjKjPyxhZcfKAQcbQWA9Q3rQzlpV0FGNujqFVntv2VGoRqUYLPHnu2PRgeqNjy8wfL71ELYa1bAGC5S6jwCgcgsQeQcvz+j1Gah2n1yPh7bZ/iW3Zh+uSKCU01Ukw4xd2mVuTsPqIbb+GY/4g6FT77s4rq3ZHRTZWqRMQXJLyEdNzY4HsAAM+1cuuO3eoldhm2kE7mEaKx9jgcY9sVrS65qN8RCZZJd3HdqAN3+sEAz9TSoTjF2kxkoykt6Ola/23tbXKq3eyj+BCCAefmfoOR0GT7VVNL0a61eUXN2StuPkHQMM/LGPJfVv6npt6N2MFqgluxG8jFcQkBgoHJyehPQccD1Oav8Abzo65Q8Dy6Y9seVbDJ4k3GW1dvUGUNEU49+4pbZUVUQbUUBVVeAAOgArX0t+81KOzB7t5IWdJ88sVJzFgYJ4Ut18ulbzmoTVrGeVoL2xRpp7SQPtiy25eC8ZK+ZA6eYyMHOKzqOjxSTk+fljen67NjqKe3wv9HT9E7Py28m9rguuCNmGwc9CcselTskCMysVUsvysVBI+h8qp+ifEixuQAH2yjh4ThHDDqNrkHj2z9aZq/bmCJSe9jjA/jkdc/ZQev6/SpIQUFSHZcssstUufovwZ+I/aAWtrLt5kwNo65diBGuPUsQfoK5xYWvdQxRfyIqk+pAAJ/Wtf/lsapOZQwMELZjjJ/MklII75x/CACQo+p46VItXrdFjpan3PN6qdvSJalNTWpTVfZE0KagphpZpePqFOTjFWl37BZOncYpt0/QytNWlLTFqhiUFLEroyuMqwKsPUHg1pS6OSRskb+LcXLOdxCqJF8QG9VUqMgjDHjk53y4UFicAAkn0A5Jobm8WNFfBbcQFVduSSM9WIHQE8mp8sISXmQ+EpLgVdJLG0a2yKsfO5VVAoJdfmGRtXaWOVBOQPod7UrQzRlA205U8glTtIO1gCCVOMEZHWvWs6uiSKcqyhlOMcEZFQ9/qkyXKwo6shUl2SJmaEF4x41wdzDOOD/pQSOOUzcYL2ew6Nt/A290aCC2Zyp71UIaVHZHYuQGLsGyUycncTgD2pmn6cklsHhBW4GEE5uJXJEbbWCSg5WJ1DAbR0YHHFTwNMjcEAggjyIORQvFGwtTIu906V7WOA+OUlR329h3R5Pe7sh229B5txnqaz2N02W2gWOWFfEquJwSJCRgd1KrHOVHCkeHao6HrMLTVpcsVyUr4O1OqDjUAYAAHoBgUxaWKYtGcUDS5L+4R5Bfug7x1CCFGwFYgc1u/hL//ALyf/wAiOtLSVvLdHj/ASv8AmSMGDoAQzEjg1ufjbz/u2b/zI66HhaVqu/qdLxNTrj6AyWN8wKnU3IIII7iPkHg+dag0J7ZYpbN/+kxLtORhZ1zko4z19DnyHTAI3ZNQu1BY6dKAAST3kfAHJrUOuvOsUVombmVdwUnKxJnBeQ+3p/8AAJPwKf7/AGMXi2v2/wAFv7O67Fexb0ysinbLE3zxv5gj04OD5/XIDdf0wXVvNAceNSFJ8nHKH7MBSezmhR2UZUEvK53TTN80jevsOTgf3JNQel9r3iuZrXUNsTAkwy7diMuTjJzjkcg9OCDzSLpU+46t7ibPw3vmlslR895AzQsD18OCo+wYL/s1PapfpbwyTSHCRqWPv6Ae5OAPc1z+w7V21jc6kwbvEklR4VQghmIcyEN0AyRzVa7Wds5r8CPaI4Qc92G3Fj5FmwM4+gpfiqMa7h+G3L2K5dTtI7yOcs7MzH1LEk/uatPwtUm/UjoI5C30wB/UiqhXUfhJpW2OW6Ycv+XFx/Cpy5+hbA/2DSMSuSG5HUWXVtPQyGRsn/CeQD/nypF9bIitKrCPYCzN0XAGTkenFSRqt/EGUrp9wV6nap+jOoP7VTLDBRe3v9fkRHNPUt/b6B9l+zE/aBDcXMrw6fkrDFHgPOVOGdicgAEY6HkEDpk9L0nQbDRbe4kgi7uNUMs7bmd2Eak8liTwM4AwOT61L6FaLDbW8SDCxxRoo9lQAfXpUV2m7YWFg8cF5OqtMDhCjONhO0l8AhV6jJ64Poaibb5KUkuCidlte0vtFeTRTaUgkWMuszMGZ0V1Q7yoBVvGuOW8+fW7Wfw70mFiyWEJJGPGplH6SEit7s/2WsrDvDaW6xlzlyNxJ5zjLEkLz0HFTlYace+I3w/t4ALuwK20+flDYjfjO3ZzjOPIY9RzmqzomsG4jyUxKh2Sp/K4649j/wC48q7B2s0m3de+eJTNlVD89OuCM4PA865FqMSw6tIiABZrdJGUDA3qxQcfRT+tNwSyatKlSYGVQ06mraNs7j6CllfentSmr010cP8A1b+W/wAED6qa/TS+EvyKNDkUTUFHHosUf0pr4bFy6vI+afykeWmrSVpi1WyVEbf3kckj28kDSKP5eW5UHdjjauGwGz1yK14ZJpZY7eS3ldEd1UFYwZZEUHY+5gm5A2SATkgHAwRUrfd9s3QybHUFgO7D7iBlRyeOasFzaRvp3dR7BIIwybpOUn+bvN/XeHJbd1Jz61BnU09vx9iyM0kv5XuRlhM7q3eRtG6uylGHI2njnoeMcjI9+K2o4UB3BFDeLBwB8xBbkepAJ+lKjDjO+RpGJPjZVUn6hABTi+AT6AngZPFOS23MvfYgm1FxG0V6j5lAWPCxgM7DDRqwYoAD034yOuaTpGrMImtokP4uTe2d0exWYtmRtvCbcA7dvPGM5JornfqQCoqpEhBZmkVi++PlBtDBMpJ83JUkYHFe0Cxmt4opnRWtY2nKRRuDKjMSjSHwAyKApG3JbBzzgAQTm1JVx6lO1b8ll0eOVI8TMC+5seLfhfIFtq7j15wOMdetN1WV0hkaMuHAGzZGJG3ZGBsPBBPB6cE8jqIm41t22taoZFyQ2YpM7sRsieWwMr7hIwK8D1qwg1QqapC91uytdjppjhbpmiYGfuYlQd1Kwkk73MmW3MrbgE8OAoPi61bRSYgFG1QAuS2AMDcxJY4HmSSSfc0wGhjHSqOu3YwUQoAayDWnA3cZeORB1ZGUZ6ZIIFRnZbs7HYQ7E8UjYMsmOXP9lHkP71L5rOaHSrsK3VGa1r2xinULNGkijkB0DYPqM9DWxXs11GHFviTpqW94FjjWOJo0KBVwPMN98g/tVSrpHxkTx2jeqyj9Ch/4qrdx2cA02G+UsWaRlkXjaF3MqsOM9VwevzCockfM6LIS8qs0uz2hTXswiiHHBdyPCi+p/sPOu56fZpBFHDGMIihVH08z7k8n3NV34ZyKbBNoAIeQOQACTuyCcdTtIH2FWkmqsGNJX6k+Wbbowag+2YU2FzvxjYcZ/mBG3/exUxLIFBZiAoBLMTgADkk+1QejdmJ+0BMsrtBpasRHtH5twy5G4bhgKDnkg9MYJyQWWajHczHFyZ0v4da0t7ptpKrAsI1jlx5SIArgjy5GfoRUN26+GUOrXcNzLcOgRAkkaoDvRWZhtYnwHxtk4by6ecT2f7Aaho94rafcJLYyuv4iGY4YIDy3hGGcDOGGOSAQRVh+KtpqMtkE0xnE3eKZO7cRuY8NkK2RjxbScEHA+x84sLmowMDoOlFVf7DQ3iWFst+xa7CnvSSGb52KBiOCwTaCfUHk9akb6ScEd0isPMlsEH6ccVxxFdq7lcImRkEswz044z+pri/4xb3UZrmLmGKMQxv5O2dzEe3LfsfOuzQ9nXdiZ2BDZ3qOS2eoJIxXMu3fZVdFkF3ag/gJWCzwZLdw54EiE5O0+h8+PMbW4JRjkTlwLypuLSFtSmog4YBlIIIBBHQg9CKBq95HjsW1BRNQUxCmeWmLSlpimuZyHKaYtJU01TQMaiN7S3MiRN3b+IpJ+XtJZlC+JwV5TYOcnj9q3dLuGSLNwzLIoBlEqd2Ez0CnoyccNk588HimyRB0dG6MrI2ODtYbWGfoabexd8u12b+EqwIypQgoRxjggHpipZQnr1J7VwUKS00OVFZCFOFYHDJgfMPmBHnznNI0XTBboy5UhiOFj2LwoX5cnxHGSfM020hEaKi9FGBnr9azd3yRBd2SWJCqqliSFLHj2VSftWtLlnJvhGxY2ccK7IkCrnOB64A8/YAfQAeVbamq3r2op3MUiXBjLtGUKHBeNyqudpBzhXJ6cMF862l1+Lvo4UIcMFw4kBJ3A4wP4sAZY5GAynnNK1RToZpb3J4GjBpINGDWswcDWQaWDRA1hozNZzS81nNYcHmvZoM17NdRxQfjBGDDbN5iRwPoygn/ANIraisgdB2Ecdw0n3DGUfuKjfirMZZbS1TlyS233cqifuGqzdpyttpsyD5UhES/cCIf1qevNJ+w+/LFEP8ACU/9El/8Zv8A+cdXUmqn8MbYx2AY/wCkkdx9OE/4KtRNNxLyIVkfmZD9ooDcta2KsQbqdEcg4YQr45WH0UfvXZ7W3SJEjjULGihURRgKoGAAPIACuP6fj/l3SM/y3WPr3Df5/SuzVJ1DuZThXlM16vV6kDT1er1erjj1RfaOxSe2mjkUMhU5U+YxyP0yPvUpWrqL7YpT6I364OK44+ddE3QSXFk5JMD/AJbHqYm5T9iD/te1SzVqayB/yxNj/wDHTd9crj9sVssa9vo5OWNWeV1SSm6AahrLUGatREzCmmKaUDRg1rMTCmuFjUu5woxk4Jx5ZOOg96VpuprMF2gkkZcrlkQ+Sl8Y3H06+1O2K2AxcJkb9jbWK58QDeWRkcevlTrS2jt4u7hlbY2/vIcExf8AWFo3Xfyj7QAccH7ZMuRzU0ktu5RHTp35NeWzdplkEhCjblct5bsgDO0htwzkfw8e0mpqNm1BEbu+TJjIUKcE4Yhd2MAnacAnypVlqbFWZ13DOFMUbtyE3yKR1yg6/UcA8ULlCL5GJSaNtbeb8R3neflfy7j02bdmzGPn8W/OfLGKdqjRbFWWPvAzYSMJvJbax4H+qG+2ay9yFjaRQXAQuoXqwC7gB7n+9JsZ0u4zvjUqGxw29GIAIZHwM9cZwMEMKFpcLuMTfJXNV093D3EERigkWLHdlFdvzUKsybwADuDAjLAqM7QTVhsVnshHFLboGldigjmGEYqSVcNnacIxyGfJzzTtVs3eJYotqgFfBnYCi9FBCnZghTwP4cedSEAbaneEM4A3PjGWxgsB5ZOf1qZYGp6kxjyWjbBowaSDRA1Q0LHg0QNJDUQNDRo3NZzSs1nNZRozNYZwASSABySTgADqTQZqjfFO4nWOJULCFi3elScE8bVbHl148/tQTlpjYUVqdC+zsDX+oy37D8iJisJPQlRtTA9h4j6Ein/ETUhMI9PhIeaSRe8UHO3Hyq3ockH2C1YOyiKtlahBgd0hOP5iMsfruJqjWOlGw1aASPmNy5jkbqd6OoDH+bcQD9QfOkyTUUvXn6jk05P24Oj6baLBFFEpysaKoPrgYJ+55+9OJrBNCTVSRM2ROqTi3vdLuycLFciOQ+QSYbWJ+gH713KuIa9py3UEkLHG4Da3owOVP0yP0zVu+H3btZ9lhenutQRQvjPhuABjfG3QscZK/XGcHEPVQalZXgknGjoVer1eqUeer1er1ccYqB7T3gCiEfM2C3sAcj9SP2rZ1TWUiyq4aT08l/1j/auVdt+1pi3QQt3l9LkAAg91kfO3oQOQPv0rkrO4K5C4mvdQuB0MgiQ+0ShSR7HArcY1r6ZZiCJIwckfM38zHlj+tOY19D0+PRjUTxc89c2wWoKJjQZqhErZgGjBpQNGDWsGLHKaYppINGDQNDUzQ1SaFJFaRCSEZy6z9y42fLsP8UmX4HuR54I2k4QzPfstxtkdVVbtU7tyhd84CKxdUZd2fEyMmOTUngEqSASpypI6EdCPQ06wcwf9WT8oQbjvAUMzgKGztG5iePb0FQ5umlKVporhmSjX8/Yk9T2B17tdoKKdmNu3I4GPI4xxWuGpJkLEknJPJPrRKaeo0qFpmwpowa1w1MDVjQaY8NRg0gNRhqBoKx4asg0kNRBqyjbHBqzupO6s7qyjbG7qje0duJbS4jIzmNyo/wASjcv7gVvbqFwGBB6EEH6GscbVGp0yt/De8MlkEPWN2QfQ4cf+oj7UHxG05prdZUGXgYsSOoQjxEfQhT9jUBa2moabM6QRtJCxyPBuVh5E7eVbHB/uMVfNOuZJIkeSPupDndGW3Y5IHPuOfvU8FqjpfI6b0y1IrHZ/t3EYlW6crKvBfazBx5N4QcH1/wAgW6GdZFV0OUYBlYeYIyDUR/zXsd5f8Om4+XO37JnaP0qVUBQFUAADAAGAAOgA8hTscZraQubi/wBIZNR+raXFcqFkTJHyOOHQ+qt5f04rbLUJamuKapitVboHTe2uqaaAkqG/thgBs7bhBwMEgHvPqQSfMip+3+NOnMPzFkiccFXRiR/+isKrxalvg+Q/SpZdFFvyuh8eqa5RZ5vjLp2PBLz6mKY/sEH9ahb/AOLEUnEQnlJ6JFEVH3JwcfrUcQPQfpQs1cv+P9ZfY19Z7Ghf6vqV3lU22cR9DvlI+o+X7bTStN0mO33FMs7fNIxy7eZ5+tSDGlk1Xh6WEN0tyTL1E57PgwxpZNZJoCarSJWzBNBmsk0GaNCmzANGDSloxWtARY0GmA0kUYoGOTHA0YNJFGKFoYmPBowaSKMUDQaY4NRhqSKYKFoNMaGow1IFGKBoKxwaiDUoVkVlBWNDVndSqzWUdY3dWN1Lr1dR1jN1YLUusGuo6wy1CWrBoDW0ZYRagLVg0BokjGzJagJrBoDRJANniaAmvGgNGkC2YJoCayaA0SQtswTQE1k0Bo0LbME0GayaCjSEy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3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218072"/>
            <a:ext cx="11887199" cy="1188720"/>
          </a:xfrm>
        </p:spPr>
        <p:txBody>
          <a:bodyPr/>
          <a:lstStyle/>
          <a:p>
            <a:r>
              <a:rPr lang="fa-IR" b="1" dirty="0">
                <a:cs typeface="B Nazanin" panose="00000400000000000000" pitchFamily="2" charset="-78"/>
              </a:rPr>
              <a:t>دادگان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25" y="1698477"/>
            <a:ext cx="11887199" cy="4836547"/>
          </a:xfrm>
        </p:spPr>
        <p:txBody>
          <a:bodyPr>
            <a:normAutofit/>
          </a:bodyPr>
          <a:lstStyle/>
          <a:p>
            <a:pPr algn="just" rtl="1"/>
            <a:r>
              <a:rPr lang="fa-IR" sz="2000" b="1" dirty="0">
                <a:cs typeface="B Nazanin" panose="00000400000000000000" pitchFamily="2" charset="-78"/>
              </a:rPr>
              <a:t>یافتن روابط علت و معلول                                 مسئله با نظارت                                 نیاز به دادگان مناسب</a:t>
            </a:r>
          </a:p>
          <a:p>
            <a:pPr algn="just" rtl="1"/>
            <a:r>
              <a:rPr lang="fa-IR" sz="2000" b="1" dirty="0">
                <a:cs typeface="B Nazanin" panose="00000400000000000000" pitchFamily="2" charset="-78"/>
              </a:rPr>
              <a:t>مراحل طی شده برای تهیه داده های مناسب</a:t>
            </a:r>
          </a:p>
          <a:p>
            <a:pPr marL="0" indent="0" algn="just" rtl="1">
              <a:buNone/>
            </a:pPr>
            <a:endParaRPr lang="fa-IR" sz="2000" b="1" dirty="0"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000" b="1" dirty="0"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000" b="1" dirty="0"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000" b="1" dirty="0">
              <a:cs typeface="B Nazanin" panose="00000400000000000000" pitchFamily="2" charset="-78"/>
            </a:endParaRPr>
          </a:p>
          <a:p>
            <a:pPr algn="just" rtl="1"/>
            <a:r>
              <a:rPr lang="fa-IR" sz="2000" b="1" dirty="0">
                <a:cs typeface="B Nazanin" panose="00000400000000000000" pitchFamily="2" charset="-78"/>
              </a:rPr>
              <a:t>منابع استخراج دادگان:</a:t>
            </a:r>
          </a:p>
          <a:p>
            <a:pPr lvl="1" algn="just" rtl="1">
              <a:buFont typeface="Courier New" panose="02070309020205020404" pitchFamily="49" charset="0"/>
              <a:buChar char="o"/>
            </a:pPr>
            <a:r>
              <a:rPr lang="fa-IR" sz="1800" b="1" dirty="0">
                <a:cs typeface="B Nazanin" panose="00000400000000000000" pitchFamily="2" charset="-78"/>
              </a:rPr>
              <a:t>ویکی پدیای فارسی</a:t>
            </a:r>
          </a:p>
          <a:p>
            <a:pPr lvl="1" algn="just" rtl="1">
              <a:buFont typeface="Courier New" panose="02070309020205020404" pitchFamily="49" charset="0"/>
              <a:buChar char="o"/>
            </a:pPr>
            <a:r>
              <a:rPr lang="ar-SA" sz="1800" b="1" dirty="0">
                <a:cs typeface="B Nazanin" panose="00000400000000000000" pitchFamily="2" charset="-78"/>
              </a:rPr>
              <a:t>داده های </a:t>
            </a:r>
            <a:r>
              <a:rPr lang="en-US" sz="1800" b="1" dirty="0">
                <a:cs typeface="B Nazanin" panose="00000400000000000000" pitchFamily="2" charset="-78"/>
              </a:rPr>
              <a:t>PERLEX</a:t>
            </a:r>
            <a:endParaRPr lang="fa-IR" sz="1800" b="1" dirty="0">
              <a:cs typeface="B Nazanin" panose="00000400000000000000" pitchFamily="2" charset="-78"/>
            </a:endParaRPr>
          </a:p>
          <a:p>
            <a:pPr lvl="1" algn="just" rtl="1">
              <a:buFont typeface="Courier New" panose="02070309020205020404" pitchFamily="49" charset="0"/>
              <a:buChar char="o"/>
            </a:pPr>
            <a:r>
              <a:rPr lang="ar-SA" sz="1800" b="1" dirty="0">
                <a:cs typeface="B Nazanin" panose="00000400000000000000" pitchFamily="2" charset="-78"/>
              </a:rPr>
              <a:t>داده های </a:t>
            </a:r>
            <a:r>
              <a:rPr lang="en-US" sz="1800" b="1" dirty="0">
                <a:cs typeface="B Nazanin" panose="00000400000000000000" pitchFamily="2" charset="-78"/>
              </a:rPr>
              <a:t>Causal Bank</a:t>
            </a:r>
            <a:endParaRPr lang="fa-IR" sz="1800" b="1" dirty="0"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000" b="1" dirty="0"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1600" b="1" dirty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AutoShape 2" descr="data:image/jpeg;base64,/9j/4AAQSkZJRgABAQAAAQABAAD/2wCEAAkGBxEQEREREREWFhEWFxYXEREXERcWFxYWGRcXGBYYGRkZHiwiGRsmHBYZIjMiKSwtMjAwGCA1OjUvOSovMC0BCgoKDw4PHBERGy8mICgyLy8tNDMvLS8wLS8vOS8vLy8xMi8vLy8vLy8vLy8vLy8vLzEvLy8vLy8vLS8vLy8vLf/AABEIALwBDAMBIgACEQEDEQH/xAAcAAACAgMBAQAAAAAAAAAAAAACAwUGAQQHAAj/xABFEAACAQMDAQYEBAQCBQwDAAABAgMABBEFEiExBhMiQVFhBzJxgRQjkaFCUrHBYvBDcoKiwhUWJDNTVXOTstHh8VSSs//EABoBAAMBAQEBAAAAAAAAAAAAAAIDBAEABQb/xAAuEQACAgEDAgUDBAIDAAAAAAAAAQIRAxIhMQRBEyJRYXGBobEy4fDxwdEFI0L/2gAMAwEAAhEDEQA/AIBRRgVgCjAr6ts+WijIFGBXgKMChbHJHgKYBWAKJmCgsxAUAkknAAHUmgbGJBAUYFVK77borERxF1H8TNtz9Bg8fWrBoGp/iou82bPEVK7t3THngetTx6iM5aYvce8M4q2iQAowtZApgWjbMSBC0QWjC0QWhbCoELWQtMC0QWhs2he2vbabtrO2ss2hW2vba09W1u3tdomkCs3KqAWYj1wBwPc07TNRiuU3wyB1zg8EEH0IPIrNaur3N0urobtrG2nbap+t9t/w88kP4ffsIG7vducgHpsOOvrWTyRgrkbGDlsi0laErUJofadbiK4laIosI3MN+8sMMTjwjHy/vUf2a1q+vJhJtUWu5lfAXwnaSoyTuJ5Xkcc+VZ48dq7m+FLe+xaCtCVqpWfaG7u7ki2QdwjjfwudhbG4lj1IBOB+9XFlo8eVT4AnjceRBWgIp5FARTUxTQgilkUGo6hFbhWlfaGOFO1jk/7INNVgwDDoQCD7HkUSkroFxdWKIoCKcRQEUxMW0JIoCKaRQEUSYpoURQYppFBijTFSQYFGBWAKNRQsbFBAUYFYUUxRQNjUjKioTtu7LaNt6M6hvpyf6gVPKKXfWSTxvG/ysMcdQeoI9weaRlTlBpDsTUZJshexFlELZJAoLuW3tjJ4YgD2GADj3rd169WxgeSNFDO+FXGF3sOWIHspPuarSaJqNmzLbsWQ+alcH3KP0P8AnNTMegz3Fi8VwcXBkMiMzBsHAABK5wCMjjpn7VHCT06VFppFkox1anK02RUE2q/h2uxKCmC207d23nxhduBjr18ulbuma1cPptzO0hMqPhX2rwPyuMYx/Ef1rVh07Vu5a12gRgMMlkyV/kDZ6H+/UCpTQuzswsLi1lXY7uxXxKw+WPaSVJ4ytKjrva+Hz6jHpreue3oO0jUpX02WdnJlCykPgcFc7eMY8qT2d1ydrC5uHbvJY2bblR0CoRkLjgEk1FwafqsNu9msIMbbhuypOG+ba27AB9xnnyqwaNo11Z2DxxBGuWYvgkbRnaMAngnavnxk1qlNtc7Lf5McYq+OSC7M6rNPIhfUQjFxugZANy5HCnG3J6Yrc7U9pZFuvwsUwhRcCSYruOSu4+ROACBx5+eK027N3l3NGXtYrdVPjkj2pnnJOAxy3pj9alu0XZ24W8F9axpKTy8T467dh4JAII98g0C16e/IXk1f0aWh9pXW7S3a5FzDJtVZdhRlY8DgjPXjHPUH2q/7aq+iW99LOJJoYoIV52COMsxHQA8kc8549qtuKfiutxWSr2OadsL5YtQSeHEskS/nIVLKmMjkj2f7ED6VIdg5rePJM6G4uTv7pQQF2lvB04OWPH6ZHJCXSL+zuriW2iSaOYvkNjozFsMCwPBOPQj9k9nuyV7Bcw3BWJQWYyIMN3akHIx5Z+UbScZGfOkLUp3Xcc9LjVl/21yrWZ5Y9XkeBN8wfwJtLZPdgHgEE8ZrrW2uc632e1D8fJdW0X8QMcm+L+QKfC7fXqKb1FtKvUXhpN36Gzf3WoXFhcGWMROp8QKMm6HY28DdnJzj0qG7G2l88TtbSqke5wVOM79i4PynjlfPyqz2NrqMlreR3Yy7ptgXMQySrA8x8Dnb1pvYbSprW3kjmTY5lZgNyt4SiDOVJHUGlqLlJPfgJySi1sUvsLBdPI5t5AqAxmYH+Jdx4HhPkG9Otb172llnuZIxci2gUsFbYWLbTjyGcnr5AD95fsDoVxamczps3BNnjRs4LZ+UnHUVpz6BdWdzJNbwpNFJu8Dbcrk7sYJHIPQjPFYoyjBVfvya5Rcnx7DOyuvSSTPbyyLIAC0cwXbkDrkYHlz08j1qPh1S9v5XFtIIo05GeMDPh3EAksfTpxVi7PWt2XeS6SKNSCEiSNA3Pqy8gY4xnJzz7wKaHfWMztaKskTdASvTPAYEg5Geo/8AimPXpjd139fYDy26q/sanbeG4VbcysCu0BgMcyjO5unQjH/tVm7PQzrCO/cMxwYyPJNq7R0HPWtDtPpd1c29uAgaUcyjcigEqM9Tjr6VYbaMrHGp6hVBHuAAadig1kct+wrJL/rS27gsKWwp7ClsKtTI2hLClsKcwpbCjTFtCiKDFNIoMUaFNBqKNRQqKYooWGkEopiihUU1aBjUglFMUVFJqTSE/h4jIoJHes+xCRwdpwS/1Ax70bahNFzNB+X/ABSRv3m33ZCobHuM0h5IlCxMl1FKur2KEAySImem5gM/Qedal5qBPdx25V5pRuRuqJH5ytjy5wB5mpHs72aBc7BvlPMlxJy33P8ACOOFHpS5T9A4x9RFpq1vK21JkLeS7gGP0B5NSQFSOt9hWmC7J1YDAeGWJWjdc+Igjxo+DwQT0HHnVd0tzHK1uZe9iMaz2k2STJAxKkEnklWGOeeRmlRzpug3jpWSgFGBWQKMCmWCYAogKyBRAUNmg4rO2jxWcVlnAbaxtpmK9ius4XtoSKbisEVtnCiKAinEUJFbZgkigIpxFARWpmCGFKfABJ4A6k9AK2GFU3tizGeGOViLRh5cK0gJwrn0xggf5GZMmiOo2ENTo27jtCGO22jMpzgyZ2RjnB8Z+b7A1qSy3UgJaUR/4IkH7u+SfsBTVUAAAYA4AAwAKzXnT6mcu9FkcEY9h3Z2Z5LWF3JZypyx6nxED9sVvMKjuy5xB3fnE8kZ+zEr/ustSbCvYwyuCfseblVSYhhS2FOYUthT0IaEsKDFNYUBo0KaCWmqKBaYtCw0GorT1sExd2DjvHjiJHkruFb/AHc1uitPR9Kk1GSNwzAb1eCPJCqqMD3knqSB9g3HNT5peWinCt7Lb2Q0VJSdy4iiCgIOAT/CPoAP6VP9pp47eFI4reOSaZxDbw7QqlyCSzEDKoqqWJHp71vaFpf4aMpu3EtuJ248gMdfb963JbWN3jkaNWkj3d05UFk3Da20nlcjg46ivNzTcpbPbsV440tyiWXwzMSyOt9Ilw/LMkUXcg5JAEbAttyx43DOc1ZOyMcscLRTw7Jo3Ku68pNwCssZPO0ggYPQgipyte/vY4I2llbagwCdpYksQqqFUEsxYgAAEkkUq3VWHybIrl972fuoHi7tVjWJbw94yGSPu5btXhj8LDDbTu68c10ixvI541libdG3ynBHQkEEEAqQQQQQCCCDTmUHgjI9DXLZpnexyqz1Z1cJN3ZUv3QmiJ2iX/s5EbmMnyOSDkeoqdAoO2mkRLFqtypjwYIRsU+NLiMsUZgOjEPDjzOB7VszRbWZT1UkH7HFU48mq0LnGhYFEBWQKICmAmMV7FFis4rjgcV7FFivYrDQMVgijxWCK0wWRQkU0ihIrThJFAwpxFLIokYJYVq3lokqNHIoZGGGU/54PvW6wqE7XX/cWkr5wzLsjwedz+EY9wMn7V0mkm2ZFNvYo41ZbZpoCxk7pysbkgZUcYY+oPFNhXUbjmKFgh6HAjX65k5I+lbNpY2ulKsk/wCdesAUhGDsPlj0/wBY+nAqfNpeTjdLctEpGRFAu0rn1kYbicewry445TeyL5TUVuzQ0XQtQgMjHuW7wqWV5ZMggEZyEPlj9K3YLx+9a3mi7uUJ3i7X3o6Z27gcAjnjBHlQf831HW5umPqblv7U2z0qOFmdS7SMAGkkkLtgc4yfKvQwY8sWk3sSZp45JtLcewpbCnNSmr0EQMS1Aaa1BTEKYS0xaWtNWhYSCKZBB6EEH71MfCi4UNJbuQJ44wmzzKKQA6+qkbT/APVRS0m606KbHeICR8rZKsPoykEfrU2fG5rYpxSUeTpU3aqwR5Y3vIFeLIlVpVG0g4I56kHggcg1r9ku08eofiNhGI5cR+FlLwsAYpMNzhiHGcD5a5/a6esQTLb4YjJJFDKqPHGz43v41JY8Z8RODk9alJZpJJo7lJu7uFUKk3dhlaInPdyIMb4z9ip5HofPfTzW5X4kDplVDtB2rtO+FhcxON7MJEZX3bFBaKWIRBi+51XbtIZSCTgritiz7TzBfz7GU4/0tri5jb3CjEqfRkqv6ppsFxK8tppkwnbO6WaI2cSMX3mYucS78nqgyQMZGaRKxhY7vWY7J4LK2tpJnMbymKN13xx7hmRzKwJLO55JyTuJ5rS1LX7meMxw2WoQuSPzEitunmAzyFRn+bFay3MWnRXE7yma7lw1zchcDyVI4x5KMgKOnOSfSsXWrzSmE2rlVkYxAflHbOGYlZgcnZsRiNh5x15FMWN1uZe+xPWGiyqqC5QQ26SCc2xm766urgHKyXMwwMAhTtXjIx5CpB2LEsepJJ+p5NRenaxFPJJGhJKZJJHDAOyEg56bkYc46elSgp+OCithUpNvcyBWQK8KIUZh6vYrNZrDjGK9is16uOBxXO/iH2wlgl/DWzbGUAyyYBbLAFVGRxwQc+/tXRa4l8S4GTUZiRw4jZD6jYq5/VSPtSs8mo7DMSTluSfZv4hzRuEuz3kROC+0b09+PmHqOv8ASp1BcatOsqO8VhEwKHlWmYHlgPTjGT0+ucclrs/wxuTJp6Kf9G8iD6ZD/wDHSsUnN02MyRUVaLQ1AwphqN13V47OJpZDx0VR8zt5KP8APFW2luyarM6jeRwRtJK4VF6k/wBAPM+1U1LdtUY3FzmKxjyYot20uB1dz5DA6/YeZOvo1lNq8v4q6yLVD+XECQrEfwr7fzN59PLi1XFh+NvbPTF4hbMt1tO3EEfROOgZht46cUiU9St8fkbGFOlz+BXZTs5Pf5/ARrZ2GcNdtFmWbHXulbkjy3H7cgirsnwlsduJJruR/wDtWum3Z9gBgfp+tb3xL0+/l08Q6X4Zd6KypIsTdyAwKoxIC87OMjjI9qq+pds5+z9vp2nyRtd3rR7pi0rE+ORtqK20lznKD0CDg5FRvI2UqCRG9sOx9zpKfi4LiS4s0I7+KXa0qKSF3q4A3AEjjAx7jJCQwYBlOQQCD6g8g113tPEJLK5Rl4eGRCp/xKV/vXFOz5zaW/8A4SfsMVd0WSTbiyTqoJJNG01KanNSmr0kQMU1BTGoKYhTMrTFpa01axhIYtKl1BUcIVY8oGYAbU7xtqbsnPLccA488Vi7AMbgttGxsuDgoMHxA+3Wq+0ixGAxKko3szv+HmQQDu5CFdGzvC4aZQDnKN6g1F1OfQVYYaia1WI3MZFs+6UFk3JKAqEjxBwM7s4A24JyR06022tZbCDfcKGmcopbvOWB2rHu3ACIKXIx0GCec8no9jFHkxvI+FSJhJGI2XuwSoKjzIkByc9R71KYz15z1zzS4pzqaYeqvL2ILVtXjltS0ZYuY+92IC+AmSRKUOAhKkHJGcHGa3LXW444VSV5O8jjXas4YPJxgbM535OB4c9RUNMSrXohDm6LSiSEJuiaAxjDyZIEeEbIYHJbjDVJWiLL+CaWRnv++hURMCndRFSZO7QHBjMQJ7zncVHIIwEvI9XuMdJV/P6JGzvy9vLJcxbVUNvUow3oEDN+XIM+bLg9dvoaq+rJDd9zKFS0j70Q70w0kgXCySN3Z7vuk3KoJzndjIBq/VH3P4WSATGMPHGhmRVXxbCN/C8fNtHB4JUZ6VubG5JKzYv0NCyv5Le6WzeCAMSqs8OULpsYpIE24CqE2t4uCcCrSK0dI1FbiPvFGPEVPiVwSPNWUkMOeo/rW+KKCqPNgsIVkVgUQojjNepV3IUjkcdVVmGemQCRUb2X7QxX0PeR8OuBLETyjf3U+R8/qCANq6NrayYrBYZxkZ8hnn9KKuW/E7SWjuorsyOsUjKjPyxhZcfKAQcbQWA9Q3rQzlpV0FGNujqFVntv2VGoRqUYLPHnu2PRgeqNjy8wfL71ELYa1bAGC5S6jwCgcgsQeQcvz+j1Gah2n1yPh7bZ/iW3Zh+uSKCU01Ukw4xd2mVuTsPqIbb+GY/4g6FT77s4rq3ZHRTZWqRMQXJLyEdNzY4HsAAM+1cuuO3eoldhm2kE7mEaKx9jgcY9sVrS65qN8RCZZJd3HdqAN3+sEAz9TSoTjF2kxkoykt6Ola/23tbXKq3eyj+BCCAefmfoOR0GT7VVNL0a61eUXN2StuPkHQMM/LGPJfVv6npt6N2MFqgluxG8jFcQkBgoHJyehPQccD1Oav8Abzo65Q8Dy6Y9seVbDJ4k3GW1dvUGUNEU49+4pbZUVUQbUUBVVeAAOgArX0t+81KOzB7t5IWdJ88sVJzFgYJ4Ut18ulbzmoTVrGeVoL2xRpp7SQPtiy25eC8ZK+ZA6eYyMHOKzqOjxSTk+fljen67NjqKe3wv9HT9E7Py28m9rguuCNmGwc9CcselTskCMysVUsvysVBI+h8qp+ifEixuQAH2yjh4ThHDDqNrkHj2z9aZq/bmCJSe9jjA/jkdc/ZQev6/SpIQUFSHZcssstUufovwZ+I/aAWtrLt5kwNo65diBGuPUsQfoK5xYWvdQxRfyIqk+pAAJ/Wtf/lsapOZQwMELZjjJ/MklII75x/CACQo+p46VItXrdFjpan3PN6qdvSJalNTWpTVfZE0KagphpZpePqFOTjFWl37BZOncYpt0/QytNWlLTFqhiUFLEroyuMqwKsPUHg1pS6OSRskb+LcXLOdxCqJF8QG9VUqMgjDHjk53y4UFicAAkn0A5Jobm8WNFfBbcQFVduSSM9WIHQE8mp8sISXmQ+EpLgVdJLG0a2yKsfO5VVAoJdfmGRtXaWOVBOQPod7UrQzRlA205U8glTtIO1gCCVOMEZHWvWs6uiSKcqyhlOMcEZFQ9/qkyXKwo6shUl2SJmaEF4x41wdzDOOD/pQSOOUzcYL2ew6Nt/A290aCC2Zyp71UIaVHZHYuQGLsGyUycncTgD2pmn6cklsHhBW4GEE5uJXJEbbWCSg5WJ1DAbR0YHHFTwNMjcEAggjyIORQvFGwtTIu906V7WOA+OUlR329h3R5Pe7sh229B5txnqaz2N02W2gWOWFfEquJwSJCRgd1KrHOVHCkeHao6HrMLTVpcsVyUr4O1OqDjUAYAAHoBgUxaWKYtGcUDS5L+4R5Bfug7x1CCFGwFYgc1u/hL//ALyf/wAiOtLSVvLdHj/ASv8AmSMGDoAQzEjg1ufjbz/u2b/zI66HhaVqu/qdLxNTrj6AyWN8wKnU3IIII7iPkHg+dag0J7ZYpbN/+kxLtORhZ1zko4z19DnyHTAI3ZNQu1BY6dKAAST3kfAHJrUOuvOsUVombmVdwUnKxJnBeQ+3p/8AAJPwKf7/AGMXi2v2/wAFv7O67Fexb0ysinbLE3zxv5gj04OD5/XIDdf0wXVvNAceNSFJ8nHKH7MBSezmhR2UZUEvK53TTN80jevsOTgf3JNQel9r3iuZrXUNsTAkwy7diMuTjJzjkcg9OCDzSLpU+46t7ibPw3vmlslR895AzQsD18OCo+wYL/s1PapfpbwyTSHCRqWPv6Ae5OAPc1z+w7V21jc6kwbvEklR4VQghmIcyEN0AyRzVa7Wds5r8CPaI4Qc92G3Fj5FmwM4+gpfiqMa7h+G3L2K5dTtI7yOcs7MzH1LEk/uatPwtUm/UjoI5C30wB/UiqhXUfhJpW2OW6Ycv+XFx/Cpy5+hbA/2DSMSuSG5HUWXVtPQyGRsn/CeQD/nypF9bIitKrCPYCzN0XAGTkenFSRqt/EGUrp9wV6nap+jOoP7VTLDBRe3v9fkRHNPUt/b6B9l+zE/aBDcXMrw6fkrDFHgPOVOGdicgAEY6HkEDpk9L0nQbDRbe4kgi7uNUMs7bmd2Eak8liTwM4AwOT61L6FaLDbW8SDCxxRoo9lQAfXpUV2m7YWFg8cF5OqtMDhCjONhO0l8AhV6jJ64Poaibb5KUkuCidlte0vtFeTRTaUgkWMuszMGZ0V1Q7yoBVvGuOW8+fW7Wfw70mFiyWEJJGPGplH6SEit7s/2WsrDvDaW6xlzlyNxJ5zjLEkLz0HFTlYace+I3w/t4ALuwK20+flDYjfjO3ZzjOPIY9RzmqzomsG4jyUxKh2Sp/K4649j/wC48q7B2s0m3de+eJTNlVD89OuCM4PA865FqMSw6tIiABZrdJGUDA3qxQcfRT+tNwSyatKlSYGVQ06mraNs7j6CllfentSmr010cP8A1b+W/wAED6qa/TS+EvyKNDkUTUFHHosUf0pr4bFy6vI+afykeWmrSVpi1WyVEbf3kckj28kDSKP5eW5UHdjjauGwGz1yK14ZJpZY7eS3ldEd1UFYwZZEUHY+5gm5A2SATkgHAwRUrfd9s3QybHUFgO7D7iBlRyeOasFzaRvp3dR7BIIwybpOUn+bvN/XeHJbd1Jz61BnU09vx9iyM0kv5XuRlhM7q3eRtG6uylGHI2njnoeMcjI9+K2o4UB3BFDeLBwB8xBbkepAJ+lKjDjO+RpGJPjZVUn6hABTi+AT6AngZPFOS23MvfYgm1FxG0V6j5lAWPCxgM7DDRqwYoAD034yOuaTpGrMImtokP4uTe2d0exWYtmRtvCbcA7dvPGM5JornfqQCoqpEhBZmkVi++PlBtDBMpJ83JUkYHFe0Cxmt4opnRWtY2nKRRuDKjMSjSHwAyKApG3JbBzzgAQTm1JVx6lO1b8ll0eOVI8TMC+5seLfhfIFtq7j15wOMdetN1WV0hkaMuHAGzZGJG3ZGBsPBBPB6cE8jqIm41t22taoZFyQ2YpM7sRsieWwMr7hIwK8D1qwg1QqapC91uytdjppjhbpmiYGfuYlQd1Kwkk73MmW3MrbgE8OAoPi61bRSYgFG1QAuS2AMDcxJY4HmSSSfc0wGhjHSqOu3YwUQoAayDWnA3cZeORB1ZGUZ6ZIIFRnZbs7HYQ7E8UjYMsmOXP9lHkP71L5rOaHSrsK3VGa1r2xinULNGkijkB0DYPqM9DWxXs11GHFviTpqW94FjjWOJo0KBVwPMN98g/tVSrpHxkTx2jeqyj9Ch/4qrdx2cA02G+UsWaRlkXjaF3MqsOM9VwevzCockfM6LIS8qs0uz2hTXswiiHHBdyPCi+p/sPOu56fZpBFHDGMIihVH08z7k8n3NV34ZyKbBNoAIeQOQACTuyCcdTtIH2FWkmqsGNJX6k+Wbbowag+2YU2FzvxjYcZ/mBG3/exUxLIFBZiAoBLMTgADkk+1QejdmJ+0BMsrtBpasRHtH5twy5G4bhgKDnkg9MYJyQWWajHczHFyZ0v4da0t7ptpKrAsI1jlx5SIArgjy5GfoRUN26+GUOrXcNzLcOgRAkkaoDvRWZhtYnwHxtk4by6ecT2f7Aaho94rafcJLYyuv4iGY4YIDy3hGGcDOGGOSAQRVh+KtpqMtkE0xnE3eKZO7cRuY8NkK2RjxbScEHA+x84sLmowMDoOlFVf7DQ3iWFst+xa7CnvSSGb52KBiOCwTaCfUHk9akb6ScEd0isPMlsEH6ccVxxFdq7lcImRkEswz044z+pri/4xb3UZrmLmGKMQxv5O2dzEe3LfsfOuzQ9nXdiZ2BDZ3qOS2eoJIxXMu3fZVdFkF3ag/gJWCzwZLdw54EiE5O0+h8+PMbW4JRjkTlwLypuLSFtSmog4YBlIIIBBHQg9CKBq95HjsW1BRNQUxCmeWmLSlpimuZyHKaYtJU01TQMaiN7S3MiRN3b+IpJ+XtJZlC+JwV5TYOcnj9q3dLuGSLNwzLIoBlEqd2Ez0CnoyccNk588HimyRB0dG6MrI2ODtYbWGfoabexd8u12b+EqwIypQgoRxjggHpipZQnr1J7VwUKS00OVFZCFOFYHDJgfMPmBHnznNI0XTBboy5UhiOFj2LwoX5cnxHGSfM020hEaKi9FGBnr9azd3yRBd2SWJCqqliSFLHj2VSftWtLlnJvhGxY2ccK7IkCrnOB64A8/YAfQAeVbamq3r2op3MUiXBjLtGUKHBeNyqudpBzhXJ6cMF862l1+Lvo4UIcMFw4kBJ3A4wP4sAZY5GAynnNK1RToZpb3J4GjBpINGDWswcDWQaWDRA1hozNZzS81nNYcHmvZoM17NdRxQfjBGDDbN5iRwPoygn/ANIraisgdB2Ecdw0n3DGUfuKjfirMZZbS1TlyS233cqifuGqzdpyttpsyD5UhES/cCIf1qevNJ+w+/LFEP8ACU/9El/8Zv8A+cdXUmqn8MbYx2AY/wCkkdx9OE/4KtRNNxLyIVkfmZD9ooDcta2KsQbqdEcg4YQr45WH0UfvXZ7W3SJEjjULGihURRgKoGAAPIACuP6fj/l3SM/y3WPr3Df5/SuzVJ1DuZThXlM16vV6kDT1er1erjj1RfaOxSe2mjkUMhU5U+YxyP0yPvUpWrqL7YpT6I364OK44+ddE3QSXFk5JMD/AJbHqYm5T9iD/te1SzVqayB/yxNj/wDHTd9crj9sVssa9vo5OWNWeV1SSm6AahrLUGatREzCmmKaUDRg1rMTCmuFjUu5woxk4Jx5ZOOg96VpuprMF2gkkZcrlkQ+Sl8Y3H06+1O2K2AxcJkb9jbWK58QDeWRkcevlTrS2jt4u7hlbY2/vIcExf8AWFo3Xfyj7QAccH7ZMuRzU0ktu5RHTp35NeWzdplkEhCjblct5bsgDO0htwzkfw8e0mpqNm1BEbu+TJjIUKcE4Yhd2MAnacAnypVlqbFWZ13DOFMUbtyE3yKR1yg6/UcA8ULlCL5GJSaNtbeb8R3neflfy7j02bdmzGPn8W/OfLGKdqjRbFWWPvAzYSMJvJbax4H+qG+2ay9yFjaRQXAQuoXqwC7gB7n+9JsZ0u4zvjUqGxw29GIAIZHwM9cZwMEMKFpcLuMTfJXNV093D3EERigkWLHdlFdvzUKsybwADuDAjLAqM7QTVhsVnshHFLboGldigjmGEYqSVcNnacIxyGfJzzTtVs3eJYotqgFfBnYCi9FBCnZghTwP4cedSEAbaneEM4A3PjGWxgsB5ZOf1qZYGp6kxjyWjbBowaSDRA1Q0LHg0QNJDUQNDRo3NZzSs1nNZRozNYZwASSABySTgADqTQZqjfFO4nWOJULCFi3elScE8bVbHl148/tQTlpjYUVqdC+zsDX+oy37D8iJisJPQlRtTA9h4j6Ein/ETUhMI9PhIeaSRe8UHO3Hyq3ockH2C1YOyiKtlahBgd0hOP5iMsfruJqjWOlGw1aASPmNy5jkbqd6OoDH+bcQD9QfOkyTUUvXn6jk05P24Oj6baLBFFEpysaKoPrgYJ+55+9OJrBNCTVSRM2ROqTi3vdLuycLFciOQ+QSYbWJ+gH713KuIa9py3UEkLHG4Da3owOVP0yP0zVu+H3btZ9lhenutQRQvjPhuABjfG3QscZK/XGcHEPVQalZXgknGjoVer1eqUeer1er1ccYqB7T3gCiEfM2C3sAcj9SP2rZ1TWUiyq4aT08l/1j/auVdt+1pi3QQt3l9LkAAg91kfO3oQOQPv0rkrO4K5C4mvdQuB0MgiQ+0ShSR7HArcY1r6ZZiCJIwckfM38zHlj+tOY19D0+PRjUTxc89c2wWoKJjQZqhErZgGjBpQNGDWsGLHKaYppINGDQNDUzQ1SaFJFaRCSEZy6z9y42fLsP8UmX4HuR54I2k4QzPfstxtkdVVbtU7tyhd84CKxdUZd2fEyMmOTUngEqSASpypI6EdCPQ06wcwf9WT8oQbjvAUMzgKGztG5iePb0FQ5umlKVporhmSjX8/Yk9T2B17tdoKKdmNu3I4GPI4xxWuGpJkLEknJPJPrRKaeo0qFpmwpowa1w1MDVjQaY8NRg0gNRhqBoKx4asg0kNRBqyjbHBqzupO6s7qyjbG7qje0duJbS4jIzmNyo/wASjcv7gVvbqFwGBB6EEH6GscbVGp0yt/De8MlkEPWN2QfQ4cf+oj7UHxG05prdZUGXgYsSOoQjxEfQhT9jUBa2moabM6QRtJCxyPBuVh5E7eVbHB/uMVfNOuZJIkeSPupDndGW3Y5IHPuOfvU8FqjpfI6b0y1IrHZ/t3EYlW6crKvBfazBx5N4QcH1/wAgW6GdZFV0OUYBlYeYIyDUR/zXsd5f8Om4+XO37JnaP0qVUBQFUAADAAGAAOgA8hTscZraQubi/wBIZNR+raXFcqFkTJHyOOHQ+qt5f04rbLUJamuKapitVboHTe2uqaaAkqG/thgBs7bhBwMEgHvPqQSfMip+3+NOnMPzFkiccFXRiR/+isKrxalvg+Q/SpZdFFvyuh8eqa5RZ5vjLp2PBLz6mKY/sEH9ahb/AOLEUnEQnlJ6JFEVH3JwcfrUcQPQfpQs1cv+P9ZfY19Z7Ghf6vqV3lU22cR9DvlI+o+X7bTStN0mO33FMs7fNIxy7eZ5+tSDGlk1Xh6WEN0tyTL1E57PgwxpZNZJoCarSJWzBNBmsk0GaNCmzANGDSloxWtARY0GmA0kUYoGOTHA0YNJFGKFoYmPBowaSKMUDQaY4NRhqSKYKFoNMaGow1IFGKBoKxwaiDUoVkVlBWNDVndSqzWUdY3dWN1Lr1dR1jN1YLUusGuo6wy1CWrBoDW0ZYRagLVg0BokjGzJagJrBoDRJANniaAmvGgNGkC2YJoCayaA0SQtswTQE1k0Bo0LbME0GayaCjSEy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94708" y="1904301"/>
            <a:ext cx="1510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841846" y="1904301"/>
            <a:ext cx="1510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40138539"/>
              </p:ext>
            </p:extLst>
          </p:nvPr>
        </p:nvGraphicFramePr>
        <p:xfrm>
          <a:off x="444616" y="2693139"/>
          <a:ext cx="11417416" cy="139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23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218072"/>
            <a:ext cx="11887199" cy="1188720"/>
          </a:xfrm>
        </p:spPr>
        <p:txBody>
          <a:bodyPr>
            <a:normAutofit/>
          </a:bodyPr>
          <a:lstStyle/>
          <a:p>
            <a:pPr lvl="1" algn="ctr" rtl="1">
              <a:buSzPct val="115000"/>
            </a:pP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شناسایی روابط علت و معلولی با شبکه های بازگشتی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AutoShape 2" descr="data:image/jpeg;base64,/9j/4AAQSkZJRgABAQAAAQABAAD/2wCEAAkGBxEQEREREREWFhEWFxYXEREXERcWFxYWGRcXGBYYGRkZHiwiGRsmHBYZIjMiKSwtMjAwGCA1OjUvOSovMC0BCgoKDw4PHBERGy8mICgyLy8tNDMvLS8wLS8vOS8vLy8xMi8vLy8vLy8vLy8vLy8vLzEvLy8vLy8vLS8vLy8vLf/AABEIALwBDAMBIgACEQEDEQH/xAAcAAACAgMBAQAAAAAAAAAAAAACAwUGAQQHAAj/xABFEAACAQMDAQYEBAQCBQwDAAABAgMABBEFEiExBhMiQVFhBzJxgRQjkaFCUrHBYvBDcoKiwhUWJDNTVXOTstHh8VSSs//EABoBAAMBAQEBAAAAAAAAAAAAAAIDBAEABQb/xAAuEQACAgEDAgUDBAIDAAAAAAAAAQIRAxIhMQRBEyJRYXGBobEy4fDxwdEFI0L/2gAMAwEAAhEDEQA/AIBRRgVgCjAr6ts+WijIFGBXgKMChbHJHgKYBWAKJmCgsxAUAkknAAHUmgbGJBAUYFVK77borERxF1H8TNtz9Bg8fWrBoGp/iou82bPEVK7t3THngetTx6iM5aYvce8M4q2iQAowtZApgWjbMSBC0QWjC0QWhbCoELWQtMC0QWhs2he2vbabtrO2ss2hW2vba09W1u3tdomkCs3KqAWYj1wBwPc07TNRiuU3wyB1zg8EEH0IPIrNaur3N0urobtrG2nbap+t9t/w88kP4ffsIG7vducgHpsOOvrWTyRgrkbGDlsi0laErUJofadbiK4laIosI3MN+8sMMTjwjHy/vUf2a1q+vJhJtUWu5lfAXwnaSoyTuJ5Xkcc+VZ48dq7m+FLe+xaCtCVqpWfaG7u7ki2QdwjjfwudhbG4lj1IBOB+9XFlo8eVT4AnjceRBWgIp5FARTUxTQgilkUGo6hFbhWlfaGOFO1jk/7INNVgwDDoQCD7HkUSkroFxdWKIoCKcRQEUxMW0JIoCKaRQEUSYpoURQYppFBijTFSQYFGBWAKNRQsbFBAUYFYUUxRQNjUjKioTtu7LaNt6M6hvpyf6gVPKKXfWSTxvG/ysMcdQeoI9weaRlTlBpDsTUZJshexFlELZJAoLuW3tjJ4YgD2GADj3rd169WxgeSNFDO+FXGF3sOWIHspPuarSaJqNmzLbsWQ+alcH3KP0P8AnNTMegz3Fi8VwcXBkMiMzBsHAABK5wCMjjpn7VHCT06VFppFkox1anK02RUE2q/h2uxKCmC207d23nxhduBjr18ulbuma1cPptzO0hMqPhX2rwPyuMYx/Ef1rVh07Vu5a12gRgMMlkyV/kDZ6H+/UCpTQuzswsLi1lXY7uxXxKw+WPaSVJ4ytKjrva+Hz6jHpreue3oO0jUpX02WdnJlCykPgcFc7eMY8qT2d1ydrC5uHbvJY2bblR0CoRkLjgEk1FwafqsNu9msIMbbhuypOG+ba27AB9xnnyqwaNo11Z2DxxBGuWYvgkbRnaMAngnavnxk1qlNtc7Lf5McYq+OSC7M6rNPIhfUQjFxugZANy5HCnG3J6Yrc7U9pZFuvwsUwhRcCSYruOSu4+ROACBx5+eK027N3l3NGXtYrdVPjkj2pnnJOAxy3pj9alu0XZ24W8F9axpKTy8T467dh4JAII98g0C16e/IXk1f0aWh9pXW7S3a5FzDJtVZdhRlY8DgjPXjHPUH2q/7aq+iW99LOJJoYoIV52COMsxHQA8kc8549qtuKfiutxWSr2OadsL5YtQSeHEskS/nIVLKmMjkj2f7ED6VIdg5rePJM6G4uTv7pQQF2lvB04OWPH6ZHJCXSL+zuriW2iSaOYvkNjozFsMCwPBOPQj9k9nuyV7Bcw3BWJQWYyIMN3akHIx5Z+UbScZGfOkLUp3Xcc9LjVl/21yrWZ5Y9XkeBN8wfwJtLZPdgHgEE8ZrrW2uc632e1D8fJdW0X8QMcm+L+QKfC7fXqKb1FtKvUXhpN36Gzf3WoXFhcGWMROp8QKMm6HY28DdnJzj0qG7G2l88TtbSqke5wVOM79i4PynjlfPyqz2NrqMlreR3Yy7ptgXMQySrA8x8Dnb1pvYbSprW3kjmTY5lZgNyt4SiDOVJHUGlqLlJPfgJySi1sUvsLBdPI5t5AqAxmYH+Jdx4HhPkG9Otb172llnuZIxci2gUsFbYWLbTjyGcnr5AD95fsDoVxamczps3BNnjRs4LZ+UnHUVpz6BdWdzJNbwpNFJu8Dbcrk7sYJHIPQjPFYoyjBVfvya5Rcnx7DOyuvSSTPbyyLIAC0cwXbkDrkYHlz08j1qPh1S9v5XFtIIo05GeMDPh3EAksfTpxVi7PWt2XeS6SKNSCEiSNA3Pqy8gY4xnJzz7wKaHfWMztaKskTdASvTPAYEg5Geo/8AimPXpjd139fYDy26q/sanbeG4VbcysCu0BgMcyjO5unQjH/tVm7PQzrCO/cMxwYyPJNq7R0HPWtDtPpd1c29uAgaUcyjcigEqM9Tjr6VYbaMrHGp6hVBHuAAadig1kct+wrJL/rS27gsKWwp7ClsKtTI2hLClsKcwpbCjTFtCiKDFNIoMUaFNBqKNRQqKYooWGkEopiihUU1aBjUglFMUVFJqTSE/h4jIoJHes+xCRwdpwS/1Ax70bahNFzNB+X/ABSRv3m33ZCobHuM0h5IlCxMl1FKur2KEAySImem5gM/Qedal5qBPdx25V5pRuRuqJH5ytjy5wB5mpHs72aBc7BvlPMlxJy33P8ACOOFHpS5T9A4x9RFpq1vK21JkLeS7gGP0B5NSQFSOt9hWmC7J1YDAeGWJWjdc+Igjxo+DwQT0HHnVd0tzHK1uZe9iMaz2k2STJAxKkEnklWGOeeRmlRzpug3jpWSgFGBWQKMCmWCYAogKyBRAUNmg4rO2jxWcVlnAbaxtpmK9ius4XtoSKbisEVtnCiKAinEUJFbZgkigIpxFARWpmCGFKfABJ4A6k9AK2GFU3tizGeGOViLRh5cK0gJwrn0xggf5GZMmiOo2ENTo27jtCGO22jMpzgyZ2RjnB8Z+b7A1qSy3UgJaUR/4IkH7u+SfsBTVUAAAYA4AAwAKzXnT6mcu9FkcEY9h3Z2Z5LWF3JZypyx6nxED9sVvMKjuy5xB3fnE8kZ+zEr/ustSbCvYwyuCfseblVSYhhS2FOYUthT0IaEsKDFNYUBo0KaCWmqKBaYtCw0GorT1sExd2DjvHjiJHkruFb/AHc1uitPR9Kk1GSNwzAb1eCPJCqqMD3knqSB9g3HNT5peWinCt7Lb2Q0VJSdy4iiCgIOAT/CPoAP6VP9pp47eFI4reOSaZxDbw7QqlyCSzEDKoqqWJHp71vaFpf4aMpu3EtuJ248gMdfb963JbWN3jkaNWkj3d05UFk3Da20nlcjg46ivNzTcpbPbsV440tyiWXwzMSyOt9Ilw/LMkUXcg5JAEbAttyx43DOc1ZOyMcscLRTw7Jo3Ku68pNwCssZPO0ggYPQgipyte/vY4I2llbagwCdpYksQqqFUEsxYgAAEkkUq3VWHybIrl972fuoHi7tVjWJbw94yGSPu5btXhj8LDDbTu68c10ixvI541libdG3ynBHQkEEEAqQQQQQCCCDTmUHgjI9DXLZpnexyqz1Z1cJN3ZUv3QmiJ2iX/s5EbmMnyOSDkeoqdAoO2mkRLFqtypjwYIRsU+NLiMsUZgOjEPDjzOB7VszRbWZT1UkH7HFU48mq0LnGhYFEBWQKICmAmMV7FFis4rjgcV7FFivYrDQMVgijxWCK0wWRQkU0ihIrThJFAwpxFLIokYJYVq3lokqNHIoZGGGU/54PvW6wqE7XX/cWkr5wzLsjwedz+EY9wMn7V0mkm2ZFNvYo41ZbZpoCxk7pysbkgZUcYY+oPFNhXUbjmKFgh6HAjX65k5I+lbNpY2ulKsk/wCdesAUhGDsPlj0/wBY+nAqfNpeTjdLctEpGRFAu0rn1kYbicewry445TeyL5TUVuzQ0XQtQgMjHuW7wqWV5ZMggEZyEPlj9K3YLx+9a3mi7uUJ3i7X3o6Z27gcAjnjBHlQf831HW5umPqblv7U2z0qOFmdS7SMAGkkkLtgc4yfKvQwY8sWk3sSZp45JtLcewpbCnNSmr0EQMS1Aaa1BTEKYS0xaWtNWhYSCKZBB6EEH71MfCi4UNJbuQJ44wmzzKKQA6+qkbT/APVRS0m606KbHeICR8rZKsPoykEfrU2fG5rYpxSUeTpU3aqwR5Y3vIFeLIlVpVG0g4I56kHggcg1r9ku08eofiNhGI5cR+FlLwsAYpMNzhiHGcD5a5/a6esQTLb4YjJJFDKqPHGz43v41JY8Z8RODk9alJZpJJo7lJu7uFUKk3dhlaInPdyIMb4z9ip5HofPfTzW5X4kDplVDtB2rtO+FhcxON7MJEZX3bFBaKWIRBi+51XbtIZSCTgritiz7TzBfz7GU4/0tri5jb3CjEqfRkqv6ppsFxK8tppkwnbO6WaI2cSMX3mYucS78nqgyQMZGaRKxhY7vWY7J4LK2tpJnMbymKN13xx7hmRzKwJLO55JyTuJ5rS1LX7meMxw2WoQuSPzEitunmAzyFRn+bFay3MWnRXE7yma7lw1zchcDyVI4x5KMgKOnOSfSsXWrzSmE2rlVkYxAflHbOGYlZgcnZsRiNh5x15FMWN1uZe+xPWGiyqqC5QQ26SCc2xm766urgHKyXMwwMAhTtXjIx5CpB2LEsepJJ+p5NRenaxFPJJGhJKZJJHDAOyEg56bkYc46elSgp+OCithUpNvcyBWQK8KIUZh6vYrNZrDjGK9is16uOBxXO/iH2wlgl/DWzbGUAyyYBbLAFVGRxwQc+/tXRa4l8S4GTUZiRw4jZD6jYq5/VSPtSs8mo7DMSTluSfZv4hzRuEuz3kROC+0b09+PmHqOv8ASp1BcatOsqO8VhEwKHlWmYHlgPTjGT0+ucclrs/wxuTJp6Kf9G8iD6ZD/wDHSsUnN02MyRUVaLQ1AwphqN13V47OJpZDx0VR8zt5KP8APFW2luyarM6jeRwRtJK4VF6k/wBAPM+1U1LdtUY3FzmKxjyYot20uB1dz5DA6/YeZOvo1lNq8v4q6yLVD+XECQrEfwr7fzN59PLi1XFh+NvbPTF4hbMt1tO3EEfROOgZht46cUiU9St8fkbGFOlz+BXZTs5Pf5/ARrZ2GcNdtFmWbHXulbkjy3H7cgirsnwlsduJJruR/wDtWum3Z9gBgfp+tb3xL0+/l08Q6X4Zd6KypIsTdyAwKoxIC87OMjjI9qq+pds5+z9vp2nyRtd3rR7pi0rE+ORtqK20lznKD0CDg5FRvI2UqCRG9sOx9zpKfi4LiS4s0I7+KXa0qKSF3q4A3AEjjAx7jJCQwYBlOQQCD6g8g113tPEJLK5Rl4eGRCp/xKV/vXFOz5zaW/8A4SfsMVd0WSTbiyTqoJJNG01KanNSmr0kQMU1BTGoKYhTMrTFpa01axhIYtKl1BUcIVY8oGYAbU7xtqbsnPLccA488Vi7AMbgttGxsuDgoMHxA+3Wq+0ixGAxKko3szv+HmQQDu5CFdGzvC4aZQDnKN6g1F1OfQVYYaia1WI3MZFs+6UFk3JKAqEjxBwM7s4A24JyR06022tZbCDfcKGmcopbvOWB2rHu3ACIKXIx0GCec8no9jFHkxvI+FSJhJGI2XuwSoKjzIkByc9R71KYz15z1zzS4pzqaYeqvL2ILVtXjltS0ZYuY+92IC+AmSRKUOAhKkHJGcHGa3LXW444VSV5O8jjXas4YPJxgbM535OB4c9RUNMSrXohDm6LSiSEJuiaAxjDyZIEeEbIYHJbjDVJWiLL+CaWRnv++hURMCndRFSZO7QHBjMQJ7zncVHIIwEvI9XuMdJV/P6JGzvy9vLJcxbVUNvUow3oEDN+XIM+bLg9dvoaq+rJDd9zKFS0j70Q70w0kgXCySN3Z7vuk3KoJzndjIBq/VH3P4WSATGMPHGhmRVXxbCN/C8fNtHB4JUZ6VubG5JKzYv0NCyv5Le6WzeCAMSqs8OULpsYpIE24CqE2t4uCcCrSK0dI1FbiPvFGPEVPiVwSPNWUkMOeo/rW+KKCqPNgsIVkVgUQojjNepV3IUjkcdVVmGemQCRUb2X7QxX0PeR8OuBLETyjf3U+R8/qCANq6NrayYrBYZxkZ8hnn9KKuW/E7SWjuorsyOsUjKjPyxhZcfKAQcbQWA9Q3rQzlpV0FGNujqFVntv2VGoRqUYLPHnu2PRgeqNjy8wfL71ELYa1bAGC5S6jwCgcgsQeQcvz+j1Gah2n1yPh7bZ/iW3Zh+uSKCU01Ukw4xd2mVuTsPqIbb+GY/4g6FT77s4rq3ZHRTZWqRMQXJLyEdNzY4HsAAM+1cuuO3eoldhm2kE7mEaKx9jgcY9sVrS65qN8RCZZJd3HdqAN3+sEAz9TSoTjF2kxkoykt6Ola/23tbXKq3eyj+BCCAefmfoOR0GT7VVNL0a61eUXN2StuPkHQMM/LGPJfVv6npt6N2MFqgluxG8jFcQkBgoHJyehPQccD1Oav8Abzo65Q8Dy6Y9seVbDJ4k3GW1dvUGUNEU49+4pbZUVUQbUUBVVeAAOgArX0t+81KOzB7t5IWdJ88sVJzFgYJ4Ut18ulbzmoTVrGeVoL2xRpp7SQPtiy25eC8ZK+ZA6eYyMHOKzqOjxSTk+fljen67NjqKe3wv9HT9E7Py28m9rguuCNmGwc9CcselTskCMysVUsvysVBI+h8qp+ifEixuQAH2yjh4ThHDDqNrkHj2z9aZq/bmCJSe9jjA/jkdc/ZQev6/SpIQUFSHZcssstUufovwZ+I/aAWtrLt5kwNo65diBGuPUsQfoK5xYWvdQxRfyIqk+pAAJ/Wtf/lsapOZQwMELZjjJ/MklII75x/CACQo+p46VItXrdFjpan3PN6qdvSJalNTWpTVfZE0KagphpZpePqFOTjFWl37BZOncYpt0/QytNWlLTFqhiUFLEroyuMqwKsPUHg1pS6OSRskb+LcXLOdxCqJF8QG9VUqMgjDHjk53y4UFicAAkn0A5Jobm8WNFfBbcQFVduSSM9WIHQE8mp8sISXmQ+EpLgVdJLG0a2yKsfO5VVAoJdfmGRtXaWOVBOQPod7UrQzRlA205U8glTtIO1gCCVOMEZHWvWs6uiSKcqyhlOMcEZFQ9/qkyXKwo6shUl2SJmaEF4x41wdzDOOD/pQSOOUzcYL2ew6Nt/A290aCC2Zyp71UIaVHZHYuQGLsGyUycncTgD2pmn6cklsHhBW4GEE5uJXJEbbWCSg5WJ1DAbR0YHHFTwNMjcEAggjyIORQvFGwtTIu906V7WOA+OUlR329h3R5Pe7sh229B5txnqaz2N02W2gWOWFfEquJwSJCRgd1KrHOVHCkeHao6HrMLTVpcsVyUr4O1OqDjUAYAAHoBgUxaWKYtGcUDS5L+4R5Bfug7x1CCFGwFYgc1u/hL//ALyf/wAiOtLSVvLdHj/ASv8AmSMGDoAQzEjg1ufjbz/u2b/zI66HhaVqu/qdLxNTrj6AyWN8wKnU3IIII7iPkHg+dag0J7ZYpbN/+kxLtORhZ1zko4z19DnyHTAI3ZNQu1BY6dKAAST3kfAHJrUOuvOsUVombmVdwUnKxJnBeQ+3p/8AAJPwKf7/AGMXi2v2/wAFv7O67Fexb0ysinbLE3zxv5gj04OD5/XIDdf0wXVvNAceNSFJ8nHKH7MBSezmhR2UZUEvK53TTN80jevsOTgf3JNQel9r3iuZrXUNsTAkwy7diMuTjJzjkcg9OCDzSLpU+46t7ibPw3vmlslR895AzQsD18OCo+wYL/s1PapfpbwyTSHCRqWPv6Ae5OAPc1z+w7V21jc6kwbvEklR4VQghmIcyEN0AyRzVa7Wds5r8CPaI4Qc92G3Fj5FmwM4+gpfiqMa7h+G3L2K5dTtI7yOcs7MzH1LEk/uatPwtUm/UjoI5C30wB/UiqhXUfhJpW2OW6Ycv+XFx/Cpy5+hbA/2DSMSuSG5HUWXVtPQyGRsn/CeQD/nypF9bIitKrCPYCzN0XAGTkenFSRqt/EGUrp9wV6nap+jOoP7VTLDBRe3v9fkRHNPUt/b6B9l+zE/aBDcXMrw6fkrDFHgPOVOGdicgAEY6HkEDpk9L0nQbDRbe4kgi7uNUMs7bmd2Eak8liTwM4AwOT61L6FaLDbW8SDCxxRoo9lQAfXpUV2m7YWFg8cF5OqtMDhCjONhO0l8AhV6jJ64Poaibb5KUkuCidlte0vtFeTRTaUgkWMuszMGZ0V1Q7yoBVvGuOW8+fW7Wfw70mFiyWEJJGPGplH6SEit7s/2WsrDvDaW6xlzlyNxJ5zjLEkLz0HFTlYace+I3w/t4ALuwK20+flDYjfjO3ZzjOPIY9RzmqzomsG4jyUxKh2Sp/K4649j/wC48q7B2s0m3de+eJTNlVD89OuCM4PA865FqMSw6tIiABZrdJGUDA3qxQcfRT+tNwSyatKlSYGVQ06mraNs7j6CllfentSmr010cP8A1b+W/wAED6qa/TS+EvyKNDkUTUFHHosUf0pr4bFy6vI+afykeWmrSVpi1WyVEbf3kckj28kDSKP5eW5UHdjjauGwGz1yK14ZJpZY7eS3ldEd1UFYwZZEUHY+5gm5A2SATkgHAwRUrfd9s3QybHUFgO7D7iBlRyeOasFzaRvp3dR7BIIwybpOUn+bvN/XeHJbd1Jz61BnU09vx9iyM0kv5XuRlhM7q3eRtG6uylGHI2njnoeMcjI9+K2o4UB3BFDeLBwB8xBbkepAJ+lKjDjO+RpGJPjZVUn6hABTi+AT6AngZPFOS23MvfYgm1FxG0V6j5lAWPCxgM7DDRqwYoAD034yOuaTpGrMImtokP4uTe2d0exWYtmRtvCbcA7dvPGM5JornfqQCoqpEhBZmkVi++PlBtDBMpJ83JUkYHFe0Cxmt4opnRWtY2nKRRuDKjMSjSHwAyKApG3JbBzzgAQTm1JVx6lO1b8ll0eOVI8TMC+5seLfhfIFtq7j15wOMdetN1WV0hkaMuHAGzZGJG3ZGBsPBBPB6cE8jqIm41t22taoZFyQ2YpM7sRsieWwMr7hIwK8D1qwg1QqapC91uytdjppjhbpmiYGfuYlQd1Kwkk73MmW3MrbgE8OAoPi61bRSYgFG1QAuS2AMDcxJY4HmSSSfc0wGhjHSqOu3YwUQoAayDWnA3cZeORB1ZGUZ6ZIIFRnZbs7HYQ7E8UjYMsmOXP9lHkP71L5rOaHSrsK3VGa1r2xinULNGkijkB0DYPqM9DWxXs11GHFviTpqW94FjjWOJo0KBVwPMN98g/tVSrpHxkTx2jeqyj9Ch/4qrdx2cA02G+UsWaRlkXjaF3MqsOM9VwevzCockfM6LIS8qs0uz2hTXswiiHHBdyPCi+p/sPOu56fZpBFHDGMIihVH08z7k8n3NV34ZyKbBNoAIeQOQACTuyCcdTtIH2FWkmqsGNJX6k+Wbbowag+2YU2FzvxjYcZ/mBG3/exUxLIFBZiAoBLMTgADkk+1QejdmJ+0BMsrtBpasRHtH5twy5G4bhgKDnkg9MYJyQWWajHczHFyZ0v4da0t7ptpKrAsI1jlx5SIArgjy5GfoRUN26+GUOrXcNzLcOgRAkkaoDvRWZhtYnwHxtk4by6ecT2f7Aaho94rafcJLYyuv4iGY4YIDy3hGGcDOGGOSAQRVh+KtpqMtkE0xnE3eKZO7cRuY8NkK2RjxbScEHA+x84sLmowMDoOlFVf7DQ3iWFst+xa7CnvSSGb52KBiOCwTaCfUHk9akb6ScEd0isPMlsEH6ccVxxFdq7lcImRkEswz044z+pri/4xb3UZrmLmGKMQxv5O2dzEe3LfsfOuzQ9nXdiZ2BDZ3qOS2eoJIxXMu3fZVdFkF3ag/gJWCzwZLdw54EiE5O0+h8+PMbW4JRjkTlwLypuLSFtSmog4YBlIIIBBHQg9CKBq95HjsW1BRNQUxCmeWmLSlpimuZyHKaYtJU01TQMaiN7S3MiRN3b+IpJ+XtJZlC+JwV5TYOcnj9q3dLuGSLNwzLIoBlEqd2Ez0CnoyccNk588HimyRB0dG6MrI2ODtYbWGfoabexd8u12b+EqwIypQgoRxjggHpipZQnr1J7VwUKS00OVFZCFOFYHDJgfMPmBHnznNI0XTBboy5UhiOFj2LwoX5cnxHGSfM020hEaKi9FGBnr9azd3yRBd2SWJCqqliSFLHj2VSftWtLlnJvhGxY2ccK7IkCrnOB64A8/YAfQAeVbamq3r2op3MUiXBjLtGUKHBeNyqudpBzhXJ6cMF862l1+Lvo4UIcMFw4kBJ3A4wP4sAZY5GAynnNK1RToZpb3J4GjBpINGDWswcDWQaWDRA1hozNZzS81nNYcHmvZoM17NdRxQfjBGDDbN5iRwPoygn/ANIraisgdB2Ecdw0n3DGUfuKjfirMZZbS1TlyS233cqifuGqzdpyttpsyD5UhES/cCIf1qevNJ+w+/LFEP8ACU/9El/8Zv8A+cdXUmqn8MbYx2AY/wCkkdx9OE/4KtRNNxLyIVkfmZD9ooDcta2KsQbqdEcg4YQr45WH0UfvXZ7W3SJEjjULGihURRgKoGAAPIACuP6fj/l3SM/y3WPr3Df5/SuzVJ1DuZThXlM16vV6kDT1er1erjj1RfaOxSe2mjkUMhU5U+YxyP0yPvUpWrqL7YpT6I364OK44+ddE3QSXFk5JMD/AJbHqYm5T9iD/te1SzVqayB/yxNj/wDHTd9crj9sVssa9vo5OWNWeV1SSm6AahrLUGatREzCmmKaUDRg1rMTCmuFjUu5woxk4Jx5ZOOg96VpuprMF2gkkZcrlkQ+Sl8Y3H06+1O2K2AxcJkb9jbWK58QDeWRkcevlTrS2jt4u7hlbY2/vIcExf8AWFo3Xfyj7QAccH7ZMuRzU0ktu5RHTp35NeWzdplkEhCjblct5bsgDO0htwzkfw8e0mpqNm1BEbu+TJjIUKcE4Yhd2MAnacAnypVlqbFWZ13DOFMUbtyE3yKR1yg6/UcA8ULlCL5GJSaNtbeb8R3neflfy7j02bdmzGPn8W/OfLGKdqjRbFWWPvAzYSMJvJbax4H+qG+2ay9yFjaRQXAQuoXqwC7gB7n+9JsZ0u4zvjUqGxw29GIAIZHwM9cZwMEMKFpcLuMTfJXNV093D3EERigkWLHdlFdvzUKsybwADuDAjLAqM7QTVhsVnshHFLboGldigjmGEYqSVcNnacIxyGfJzzTtVs3eJYotqgFfBnYCi9FBCnZghTwP4cedSEAbaneEM4A3PjGWxgsB5ZOf1qZYGp6kxjyWjbBowaSDRA1Q0LHg0QNJDUQNDRo3NZzSs1nNZRozNYZwASSABySTgADqTQZqjfFO4nWOJULCFi3elScE8bVbHl148/tQTlpjYUVqdC+zsDX+oy37D8iJisJPQlRtTA9h4j6Ein/ETUhMI9PhIeaSRe8UHO3Hyq3ockH2C1YOyiKtlahBgd0hOP5iMsfruJqjWOlGw1aASPmNy5jkbqd6OoDH+bcQD9QfOkyTUUvXn6jk05P24Oj6baLBFFEpysaKoPrgYJ+55+9OJrBNCTVSRM2ROqTi3vdLuycLFciOQ+QSYbWJ+gH713KuIa9py3UEkLHG4Da3owOVP0yP0zVu+H3btZ9lhenutQRQvjPhuABjfG3QscZK/XGcHEPVQalZXgknGjoVer1eqUeer1er1ccYqB7T3gCiEfM2C3sAcj9SP2rZ1TWUiyq4aT08l/1j/auVdt+1pi3QQt3l9LkAAg91kfO3oQOQPv0rkrO4K5C4mvdQuB0MgiQ+0ShSR7HArcY1r6ZZiCJIwckfM38zHlj+tOY19D0+PRjUTxc89c2wWoKJjQZqhErZgGjBpQNGDWsGLHKaYppINGDQNDUzQ1SaFJFaRCSEZy6z9y42fLsP8UmX4HuR54I2k4QzPfstxtkdVVbtU7tyhd84CKxdUZd2fEyMmOTUngEqSASpypI6EdCPQ06wcwf9WT8oQbjvAUMzgKGztG5iePb0FQ5umlKVporhmSjX8/Yk9T2B17tdoKKdmNu3I4GPI4xxWuGpJkLEknJPJPrRKaeo0qFpmwpowa1w1MDVjQaY8NRg0gNRhqBoKx4asg0kNRBqyjbHBqzupO6s7qyjbG7qje0duJbS4jIzmNyo/wASjcv7gVvbqFwGBB6EEH6GscbVGp0yt/De8MlkEPWN2QfQ4cf+oj7UHxG05prdZUGXgYsSOoQjxEfQhT9jUBa2moabM6QRtJCxyPBuVh5E7eVbHB/uMVfNOuZJIkeSPupDndGW3Y5IHPuOfvU8FqjpfI6b0y1IrHZ/t3EYlW6crKvBfazBx5N4QcH1/wAgW6GdZFV0OUYBlYeYIyDUR/zXsd5f8Om4+XO37JnaP0qVUBQFUAADAAGAAOgA8hTscZraQubi/wBIZNR+raXFcqFkTJHyOOHQ+qt5f04rbLUJamuKapitVboHTe2uqaaAkqG/thgBs7bhBwMEgHvPqQSfMip+3+NOnMPzFkiccFXRiR/+isKrxalvg+Q/SpZdFFvyuh8eqa5RZ5vjLp2PBLz6mKY/sEH9ahb/AOLEUnEQnlJ6JFEVH3JwcfrUcQPQfpQs1cv+P9ZfY19Z7Ghf6vqV3lU22cR9DvlI+o+X7bTStN0mO33FMs7fNIxy7eZ5+tSDGlk1Xh6WEN0tyTL1E57PgwxpZNZJoCarSJWzBNBmsk0GaNCmzANGDSloxWtARY0GmA0kUYoGOTHA0YNJFGKFoYmPBowaSKMUDQaY4NRhqSKYKFoNMaGow1IFGKBoKxwaiDUoVkVlBWNDVndSqzWUdY3dWN1Lr1dR1jN1YLUusGuo6wy1CWrBoDW0ZYRagLVg0BokjGzJagJrBoDRJANniaAmvGgNGkC2YJoCayaA0SQtswTQE1k0Bo0LbME0GayaCjSEy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9725" y="1698477"/>
            <a:ext cx="11887199" cy="4836547"/>
          </a:xfrm>
        </p:spPr>
        <p:txBody>
          <a:bodyPr>
            <a:normAutofit/>
          </a:bodyPr>
          <a:lstStyle/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Wingdings" panose="05000000000000000000" pitchFamily="2" charset="2"/>
              <a:buChar char="ü"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27" y="2430825"/>
            <a:ext cx="5210175" cy="3371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09" y="1998552"/>
            <a:ext cx="3484554" cy="44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7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218072"/>
            <a:ext cx="11887199" cy="1188720"/>
          </a:xfrm>
        </p:spPr>
        <p:txBody>
          <a:bodyPr>
            <a:normAutofit/>
          </a:bodyPr>
          <a:lstStyle/>
          <a:p>
            <a:pPr lvl="1" algn="ctr" rtl="1">
              <a:buSzPct val="115000"/>
            </a:pP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شناسایی روابط علت و معلولی با شبکه های بازگشتی و بازنمایی </a:t>
            </a:r>
            <a:r>
              <a:rPr lang="en-US" sz="28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FastText</a:t>
            </a:r>
            <a:endParaRPr lang="fa-IR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AutoShape 2" descr="data:image/jpeg;base64,/9j/4AAQSkZJRgABAQAAAQABAAD/2wCEAAkGBxEQEREREREWFhEWFxYXEREXERcWFxYWGRcXGBYYGRkZHiwiGRsmHBYZIjMiKSwtMjAwGCA1OjUvOSovMC0BCgoKDw4PHBERGy8mICgyLy8tNDMvLS8wLS8vOS8vLy8xMi8vLy8vLy8vLy8vLy8vLzEvLy8vLy8vLS8vLy8vLf/AABEIALwBDAMBIgACEQEDEQH/xAAcAAACAgMBAQAAAAAAAAAAAAACAwUGAQQHAAj/xABFEAACAQMDAQYEBAQCBQwDAAABAgMABBEFEiExBhMiQVFhBzJxgRQjkaFCUrHBYvBDcoKiwhUWJDNTVXOTstHh8VSSs//EABoBAAMBAQEBAAAAAAAAAAAAAAIDBAEABQb/xAAuEQACAgEDAgUDBAIDAAAAAAAAAQIRAxIhMQRBEyJRYXGBobEy4fDxwdEFI0L/2gAMAwEAAhEDEQA/AIBRRgVgCjAr6ts+WijIFGBXgKMChbHJHgKYBWAKJmCgsxAUAkknAAHUmgbGJBAUYFVK77borERxF1H8TNtz9Bg8fWrBoGp/iou82bPEVK7t3THngetTx6iM5aYvce8M4q2iQAowtZApgWjbMSBC0QWjC0QWhbCoELWQtMC0QWhs2he2vbabtrO2ss2hW2vba09W1u3tdomkCs3KqAWYj1wBwPc07TNRiuU3wyB1zg8EEH0IPIrNaur3N0urobtrG2nbap+t9t/w88kP4ffsIG7vducgHpsOOvrWTyRgrkbGDlsi0laErUJofadbiK4laIosI3MN+8sMMTjwjHy/vUf2a1q+vJhJtUWu5lfAXwnaSoyTuJ5Xkcc+VZ48dq7m+FLe+xaCtCVqpWfaG7u7ki2QdwjjfwudhbG4lj1IBOB+9XFlo8eVT4AnjceRBWgIp5FARTUxTQgilkUGo6hFbhWlfaGOFO1jk/7INNVgwDDoQCD7HkUSkroFxdWKIoCKcRQEUxMW0JIoCKaRQEUSYpoURQYppFBijTFSQYFGBWAKNRQsbFBAUYFYUUxRQNjUjKioTtu7LaNt6M6hvpyf6gVPKKXfWSTxvG/ysMcdQeoI9weaRlTlBpDsTUZJshexFlELZJAoLuW3tjJ4YgD2GADj3rd169WxgeSNFDO+FXGF3sOWIHspPuarSaJqNmzLbsWQ+alcH3KP0P8AnNTMegz3Fi8VwcXBkMiMzBsHAABK5wCMjjpn7VHCT06VFppFkox1anK02RUE2q/h2uxKCmC207d23nxhduBjr18ulbuma1cPptzO0hMqPhX2rwPyuMYx/Ef1rVh07Vu5a12gRgMMlkyV/kDZ6H+/UCpTQuzswsLi1lXY7uxXxKw+WPaSVJ4ytKjrva+Hz6jHpreue3oO0jUpX02WdnJlCykPgcFc7eMY8qT2d1ydrC5uHbvJY2bblR0CoRkLjgEk1FwafqsNu9msIMbbhuypOG+ba27AB9xnnyqwaNo11Z2DxxBGuWYvgkbRnaMAngnavnxk1qlNtc7Lf5McYq+OSC7M6rNPIhfUQjFxugZANy5HCnG3J6Yrc7U9pZFuvwsUwhRcCSYruOSu4+ROACBx5+eK027N3l3NGXtYrdVPjkj2pnnJOAxy3pj9alu0XZ24W8F9axpKTy8T467dh4JAII98g0C16e/IXk1f0aWh9pXW7S3a5FzDJtVZdhRlY8DgjPXjHPUH2q/7aq+iW99LOJJoYoIV52COMsxHQA8kc8549qtuKfiutxWSr2OadsL5YtQSeHEskS/nIVLKmMjkj2f7ED6VIdg5rePJM6G4uTv7pQQF2lvB04OWPH6ZHJCXSL+zuriW2iSaOYvkNjozFsMCwPBOPQj9k9nuyV7Bcw3BWJQWYyIMN3akHIx5Z+UbScZGfOkLUp3Xcc9LjVl/21yrWZ5Y9XkeBN8wfwJtLZPdgHgEE8ZrrW2uc632e1D8fJdW0X8QMcm+L+QKfC7fXqKb1FtKvUXhpN36Gzf3WoXFhcGWMROp8QKMm6HY28DdnJzj0qG7G2l88TtbSqke5wVOM79i4PynjlfPyqz2NrqMlreR3Yy7ptgXMQySrA8x8Dnb1pvYbSprW3kjmTY5lZgNyt4SiDOVJHUGlqLlJPfgJySi1sUvsLBdPI5t5AqAxmYH+Jdx4HhPkG9Otb172llnuZIxci2gUsFbYWLbTjyGcnr5AD95fsDoVxamczps3BNnjRs4LZ+UnHUVpz6BdWdzJNbwpNFJu8Dbcrk7sYJHIPQjPFYoyjBVfvya5Rcnx7DOyuvSSTPbyyLIAC0cwXbkDrkYHlz08j1qPh1S9v5XFtIIo05GeMDPh3EAksfTpxVi7PWt2XeS6SKNSCEiSNA3Pqy8gY4xnJzz7wKaHfWMztaKskTdASvTPAYEg5Geo/8AimPXpjd139fYDy26q/sanbeG4VbcysCu0BgMcyjO5unQjH/tVm7PQzrCO/cMxwYyPJNq7R0HPWtDtPpd1c29uAgaUcyjcigEqM9Tjr6VYbaMrHGp6hVBHuAAadig1kct+wrJL/rS27gsKWwp7ClsKtTI2hLClsKcwpbCjTFtCiKDFNIoMUaFNBqKNRQqKYooWGkEopiihUU1aBjUglFMUVFJqTSE/h4jIoJHes+xCRwdpwS/1Ax70bahNFzNB+X/ABSRv3m33ZCobHuM0h5IlCxMl1FKur2KEAySImem5gM/Qedal5qBPdx25V5pRuRuqJH5ytjy5wB5mpHs72aBc7BvlPMlxJy33P8ACOOFHpS5T9A4x9RFpq1vK21JkLeS7gGP0B5NSQFSOt9hWmC7J1YDAeGWJWjdc+Igjxo+DwQT0HHnVd0tzHK1uZe9iMaz2k2STJAxKkEnklWGOeeRmlRzpug3jpWSgFGBWQKMCmWCYAogKyBRAUNmg4rO2jxWcVlnAbaxtpmK9ius4XtoSKbisEVtnCiKAinEUJFbZgkigIpxFARWpmCGFKfABJ4A6k9AK2GFU3tizGeGOViLRh5cK0gJwrn0xggf5GZMmiOo2ENTo27jtCGO22jMpzgyZ2RjnB8Z+b7A1qSy3UgJaUR/4IkH7u+SfsBTVUAAAYA4AAwAKzXnT6mcu9FkcEY9h3Z2Z5LWF3JZypyx6nxED9sVvMKjuy5xB3fnE8kZ+zEr/ustSbCvYwyuCfseblVSYhhS2FOYUthT0IaEsKDFNYUBo0KaCWmqKBaYtCw0GorT1sExd2DjvHjiJHkruFb/AHc1uitPR9Kk1GSNwzAb1eCPJCqqMD3knqSB9g3HNT5peWinCt7Lb2Q0VJSdy4iiCgIOAT/CPoAP6VP9pp47eFI4reOSaZxDbw7QqlyCSzEDKoqqWJHp71vaFpf4aMpu3EtuJ248gMdfb963JbWN3jkaNWkj3d05UFk3Da20nlcjg46ivNzTcpbPbsV440tyiWXwzMSyOt9Ilw/LMkUXcg5JAEbAttyx43DOc1ZOyMcscLRTw7Jo3Ku68pNwCssZPO0ggYPQgipyte/vY4I2llbagwCdpYksQqqFUEsxYgAAEkkUq3VWHybIrl972fuoHi7tVjWJbw94yGSPu5btXhj8LDDbTu68c10ixvI541libdG3ynBHQkEEEAqQQQQQCCCDTmUHgjI9DXLZpnexyqz1Z1cJN3ZUv3QmiJ2iX/s5EbmMnyOSDkeoqdAoO2mkRLFqtypjwYIRsU+NLiMsUZgOjEPDjzOB7VszRbWZT1UkH7HFU48mq0LnGhYFEBWQKICmAmMV7FFis4rjgcV7FFivYrDQMVgijxWCK0wWRQkU0ihIrThJFAwpxFLIokYJYVq3lokqNHIoZGGGU/54PvW6wqE7XX/cWkr5wzLsjwedz+EY9wMn7V0mkm2ZFNvYo41ZbZpoCxk7pysbkgZUcYY+oPFNhXUbjmKFgh6HAjX65k5I+lbNpY2ulKsk/wCdesAUhGDsPlj0/wBY+nAqfNpeTjdLctEpGRFAu0rn1kYbicewry445TeyL5TUVuzQ0XQtQgMjHuW7wqWV5ZMggEZyEPlj9K3YLx+9a3mi7uUJ3i7X3o6Z27gcAjnjBHlQf831HW5umPqblv7U2z0qOFmdS7SMAGkkkLtgc4yfKvQwY8sWk3sSZp45JtLcewpbCnNSmr0EQMS1Aaa1BTEKYS0xaWtNWhYSCKZBB6EEH71MfCi4UNJbuQJ44wmzzKKQA6+qkbT/APVRS0m606KbHeICR8rZKsPoykEfrU2fG5rYpxSUeTpU3aqwR5Y3vIFeLIlVpVG0g4I56kHggcg1r9ku08eofiNhGI5cR+FlLwsAYpMNzhiHGcD5a5/a6esQTLb4YjJJFDKqPHGz43v41JY8Z8RODk9alJZpJJo7lJu7uFUKk3dhlaInPdyIMb4z9ip5HofPfTzW5X4kDplVDtB2rtO+FhcxON7MJEZX3bFBaKWIRBi+51XbtIZSCTgritiz7TzBfz7GU4/0tri5jb3CjEqfRkqv6ppsFxK8tppkwnbO6WaI2cSMX3mYucS78nqgyQMZGaRKxhY7vWY7J4LK2tpJnMbymKN13xx7hmRzKwJLO55JyTuJ5rS1LX7meMxw2WoQuSPzEitunmAzyFRn+bFay3MWnRXE7yma7lw1zchcDyVI4x5KMgKOnOSfSsXWrzSmE2rlVkYxAflHbOGYlZgcnZsRiNh5x15FMWN1uZe+xPWGiyqqC5QQ26SCc2xm766urgHKyXMwwMAhTtXjIx5CpB2LEsepJJ+p5NRenaxFPJJGhJKZJJHDAOyEg56bkYc46elSgp+OCithUpNvcyBWQK8KIUZh6vYrNZrDjGK9is16uOBxXO/iH2wlgl/DWzbGUAyyYBbLAFVGRxwQc+/tXRa4l8S4GTUZiRw4jZD6jYq5/VSPtSs8mo7DMSTluSfZv4hzRuEuz3kROC+0b09+PmHqOv8ASp1BcatOsqO8VhEwKHlWmYHlgPTjGT0+ucclrs/wxuTJp6Kf9G8iD6ZD/wDHSsUnN02MyRUVaLQ1AwphqN13V47OJpZDx0VR8zt5KP8APFW2luyarM6jeRwRtJK4VF6k/wBAPM+1U1LdtUY3FzmKxjyYot20uB1dz5DA6/YeZOvo1lNq8v4q6yLVD+XECQrEfwr7fzN59PLi1XFh+NvbPTF4hbMt1tO3EEfROOgZht46cUiU9St8fkbGFOlz+BXZTs5Pf5/ARrZ2GcNdtFmWbHXulbkjy3H7cgirsnwlsduJJruR/wDtWum3Z9gBgfp+tb3xL0+/l08Q6X4Zd6KypIsTdyAwKoxIC87OMjjI9qq+pds5+z9vp2nyRtd3rR7pi0rE+ORtqK20lznKD0CDg5FRvI2UqCRG9sOx9zpKfi4LiS4s0I7+KXa0qKSF3q4A3AEjjAx7jJCQwYBlOQQCD6g8g113tPEJLK5Rl4eGRCp/xKV/vXFOz5zaW/8A4SfsMVd0WSTbiyTqoJJNG01KanNSmr0kQMU1BTGoKYhTMrTFpa01axhIYtKl1BUcIVY8oGYAbU7xtqbsnPLccA488Vi7AMbgttGxsuDgoMHxA+3Wq+0ixGAxKko3szv+HmQQDu5CFdGzvC4aZQDnKN6g1F1OfQVYYaia1WI3MZFs+6UFk3JKAqEjxBwM7s4A24JyR06022tZbCDfcKGmcopbvOWB2rHu3ACIKXIx0GCec8no9jFHkxvI+FSJhJGI2XuwSoKjzIkByc9R71KYz15z1zzS4pzqaYeqvL2ILVtXjltS0ZYuY+92IC+AmSRKUOAhKkHJGcHGa3LXW444VSV5O8jjXas4YPJxgbM535OB4c9RUNMSrXohDm6LSiSEJuiaAxjDyZIEeEbIYHJbjDVJWiLL+CaWRnv++hURMCndRFSZO7QHBjMQJ7zncVHIIwEvI9XuMdJV/P6JGzvy9vLJcxbVUNvUow3oEDN+XIM+bLg9dvoaq+rJDd9zKFS0j70Q70w0kgXCySN3Z7vuk3KoJzndjIBq/VH3P4WSATGMPHGhmRVXxbCN/C8fNtHB4JUZ6VubG5JKzYv0NCyv5Le6WzeCAMSqs8OULpsYpIE24CqE2t4uCcCrSK0dI1FbiPvFGPEVPiVwSPNWUkMOeo/rW+KKCqPNgsIVkVgUQojjNepV3IUjkcdVVmGemQCRUb2X7QxX0PeR8OuBLETyjf3U+R8/qCANq6NrayYrBYZxkZ8hnn9KKuW/E7SWjuorsyOsUjKjPyxhZcfKAQcbQWA9Q3rQzlpV0FGNujqFVntv2VGoRqUYLPHnu2PRgeqNjy8wfL71ELYa1bAGC5S6jwCgcgsQeQcvz+j1Gah2n1yPh7bZ/iW3Zh+uSKCU01Ukw4xd2mVuTsPqIbb+GY/4g6FT77s4rq3ZHRTZWqRMQXJLyEdNzY4HsAAM+1cuuO3eoldhm2kE7mEaKx9jgcY9sVrS65qN8RCZZJd3HdqAN3+sEAz9TSoTjF2kxkoykt6Ola/23tbXKq3eyj+BCCAefmfoOR0GT7VVNL0a61eUXN2StuPkHQMM/LGPJfVv6npt6N2MFqgluxG8jFcQkBgoHJyehPQccD1Oav8Abzo65Q8Dy6Y9seVbDJ4k3GW1dvUGUNEU49+4pbZUVUQbUUBVVeAAOgArX0t+81KOzB7t5IWdJ88sVJzFgYJ4Ut18ulbzmoTVrGeVoL2xRpp7SQPtiy25eC8ZK+ZA6eYyMHOKzqOjxSTk+fljen67NjqKe3wv9HT9E7Py28m9rguuCNmGwc9CcselTskCMysVUsvysVBI+h8qp+ifEixuQAH2yjh4ThHDDqNrkHj2z9aZq/bmCJSe9jjA/jkdc/ZQev6/SpIQUFSHZcssstUufovwZ+I/aAWtrLt5kwNo65diBGuPUsQfoK5xYWvdQxRfyIqk+pAAJ/Wtf/lsapOZQwMELZjjJ/MklII75x/CACQo+p46VItXrdFjpan3PN6qdvSJalNTWpTVfZE0KagphpZpePqFOTjFWl37BZOncYpt0/QytNWlLTFqhiUFLEroyuMqwKsPUHg1pS6OSRskb+LcXLOdxCqJF8QG9VUqMgjDHjk53y4UFicAAkn0A5Jobm8WNFfBbcQFVduSSM9WIHQE8mp8sISXmQ+EpLgVdJLG0a2yKsfO5VVAoJdfmGRtXaWOVBOQPod7UrQzRlA205U8glTtIO1gCCVOMEZHWvWs6uiSKcqyhlOMcEZFQ9/qkyXKwo6shUl2SJmaEF4x41wdzDOOD/pQSOOUzcYL2ew6Nt/A290aCC2Zyp71UIaVHZHYuQGLsGyUycncTgD2pmn6cklsHhBW4GEE5uJXJEbbWCSg5WJ1DAbR0YHHFTwNMjcEAggjyIORQvFGwtTIu906V7WOA+OUlR329h3R5Pe7sh229B5txnqaz2N02W2gWOWFfEquJwSJCRgd1KrHOVHCkeHao6HrMLTVpcsVyUr4O1OqDjUAYAAHoBgUxaWKYtGcUDS5L+4R5Bfug7x1CCFGwFYgc1u/hL//ALyf/wAiOtLSVvLdHj/ASv8AmSMGDoAQzEjg1ufjbz/u2b/zI66HhaVqu/qdLxNTrj6AyWN8wKnU3IIII7iPkHg+dag0J7ZYpbN/+kxLtORhZ1zko4z19DnyHTAI3ZNQu1BY6dKAAST3kfAHJrUOuvOsUVombmVdwUnKxJnBeQ+3p/8AAJPwKf7/AGMXi2v2/wAFv7O67Fexb0ysinbLE3zxv5gj04OD5/XIDdf0wXVvNAceNSFJ8nHKH7MBSezmhR2UZUEvK53TTN80jevsOTgf3JNQel9r3iuZrXUNsTAkwy7diMuTjJzjkcg9OCDzSLpU+46t7ibPw3vmlslR895AzQsD18OCo+wYL/s1PapfpbwyTSHCRqWPv6Ae5OAPc1z+w7V21jc6kwbvEklR4VQghmIcyEN0AyRzVa7Wds5r8CPaI4Qc92G3Fj5FmwM4+gpfiqMa7h+G3L2K5dTtI7yOcs7MzH1LEk/uatPwtUm/UjoI5C30wB/UiqhXUfhJpW2OW6Ycv+XFx/Cpy5+hbA/2DSMSuSG5HUWXVtPQyGRsn/CeQD/nypF9bIitKrCPYCzN0XAGTkenFSRqt/EGUrp9wV6nap+jOoP7VTLDBRe3v9fkRHNPUt/b6B9l+zE/aBDcXMrw6fkrDFHgPOVOGdicgAEY6HkEDpk9L0nQbDRbe4kgi7uNUMs7bmd2Eak8liTwM4AwOT61L6FaLDbW8SDCxxRoo9lQAfXpUV2m7YWFg8cF5OqtMDhCjONhO0l8AhV6jJ64Poaibb5KUkuCidlte0vtFeTRTaUgkWMuszMGZ0V1Q7yoBVvGuOW8+fW7Wfw70mFiyWEJJGPGplH6SEit7s/2WsrDvDaW6xlzlyNxJ5zjLEkLz0HFTlYace+I3w/t4ALuwK20+flDYjfjO3ZzjOPIY9RzmqzomsG4jyUxKh2Sp/K4649j/wC48q7B2s0m3de+eJTNlVD89OuCM4PA865FqMSw6tIiABZrdJGUDA3qxQcfRT+tNwSyatKlSYGVQ06mraNs7j6CllfentSmr010cP8A1b+W/wAED6qa/TS+EvyKNDkUTUFHHosUf0pr4bFy6vI+afykeWmrSVpi1WyVEbf3kckj28kDSKP5eW5UHdjjauGwGz1yK14ZJpZY7eS3ldEd1UFYwZZEUHY+5gm5A2SATkgHAwRUrfd9s3QybHUFgO7D7iBlRyeOasFzaRvp3dR7BIIwybpOUn+bvN/XeHJbd1Jz61BnU09vx9iyM0kv5XuRlhM7q3eRtG6uylGHI2njnoeMcjI9+K2o4UB3BFDeLBwB8xBbkepAJ+lKjDjO+RpGJPjZVUn6hABTi+AT6AngZPFOS23MvfYgm1FxG0V6j5lAWPCxgM7DDRqwYoAD034yOuaTpGrMImtokP4uTe2d0exWYtmRtvCbcA7dvPGM5JornfqQCoqpEhBZmkVi++PlBtDBMpJ83JUkYHFe0Cxmt4opnRWtY2nKRRuDKjMSjSHwAyKApG3JbBzzgAQTm1JVx6lO1b8ll0eOVI8TMC+5seLfhfIFtq7j15wOMdetN1WV0hkaMuHAGzZGJG3ZGBsPBBPB6cE8jqIm41t22taoZFyQ2YpM7sRsieWwMr7hIwK8D1qwg1QqapC91uytdjppjhbpmiYGfuYlQd1Kwkk73MmW3MrbgE8OAoPi61bRSYgFG1QAuS2AMDcxJY4HmSSSfc0wGhjHSqOu3YwUQoAayDWnA3cZeORB1ZGUZ6ZIIFRnZbs7HYQ7E8UjYMsmOXP9lHkP71L5rOaHSrsK3VGa1r2xinULNGkijkB0DYPqM9DWxXs11GHFviTpqW94FjjWOJo0KBVwPMN98g/tVSrpHxkTx2jeqyj9Ch/4qrdx2cA02G+UsWaRlkXjaF3MqsOM9VwevzCockfM6LIS8qs0uz2hTXswiiHHBdyPCi+p/sPOu56fZpBFHDGMIihVH08z7k8n3NV34ZyKbBNoAIeQOQACTuyCcdTtIH2FWkmqsGNJX6k+Wbbowag+2YU2FzvxjYcZ/mBG3/exUxLIFBZiAoBLMTgADkk+1QejdmJ+0BMsrtBpasRHtH5twy5G4bhgKDnkg9MYJyQWWajHczHFyZ0v4da0t7ptpKrAsI1jlx5SIArgjy5GfoRUN26+GUOrXcNzLcOgRAkkaoDvRWZhtYnwHxtk4by6ecT2f7Aaho94rafcJLYyuv4iGY4YIDy3hGGcDOGGOSAQRVh+KtpqMtkE0xnE3eKZO7cRuY8NkK2RjxbScEHA+x84sLmowMDoOlFVf7DQ3iWFst+xa7CnvSSGb52KBiOCwTaCfUHk9akb6ScEd0isPMlsEH6ccVxxFdq7lcImRkEswz044z+pri/4xb3UZrmLmGKMQxv5O2dzEe3LfsfOuzQ9nXdiZ2BDZ3qOS2eoJIxXMu3fZVdFkF3ag/gJWCzwZLdw54EiE5O0+h8+PMbW4JRjkTlwLypuLSFtSmog4YBlIIIBBHQg9CKBq95HjsW1BRNQUxCmeWmLSlpimuZyHKaYtJU01TQMaiN7S3MiRN3b+IpJ+XtJZlC+JwV5TYOcnj9q3dLuGSLNwzLIoBlEqd2Ez0CnoyccNk588HimyRB0dG6MrI2ODtYbWGfoabexd8u12b+EqwIypQgoRxjggHpipZQnr1J7VwUKS00OVFZCFOFYHDJgfMPmBHnznNI0XTBboy5UhiOFj2LwoX5cnxHGSfM020hEaKi9FGBnr9azd3yRBd2SWJCqqliSFLHj2VSftWtLlnJvhGxY2ccK7IkCrnOB64A8/YAfQAeVbamq3r2op3MUiXBjLtGUKHBeNyqudpBzhXJ6cMF862l1+Lvo4UIcMFw4kBJ3A4wP4sAZY5GAynnNK1RToZpb3J4GjBpINGDWswcDWQaWDRA1hozNZzS81nNYcHmvZoM17NdRxQfjBGDDbN5iRwPoygn/ANIraisgdB2Ecdw0n3DGUfuKjfirMZZbS1TlyS233cqifuGqzdpyttpsyD5UhES/cCIf1qevNJ+w+/LFEP8ACU/9El/8Zv8A+cdXUmqn8MbYx2AY/wCkkdx9OE/4KtRNNxLyIVkfmZD9ooDcta2KsQbqdEcg4YQr45WH0UfvXZ7W3SJEjjULGihURRgKoGAAPIACuP6fj/l3SM/y3WPr3Df5/SuzVJ1DuZThXlM16vV6kDT1er1erjj1RfaOxSe2mjkUMhU5U+YxyP0yPvUpWrqL7YpT6I364OK44+ddE3QSXFk5JMD/AJbHqYm5T9iD/te1SzVqayB/yxNj/wDHTd9crj9sVssa9vo5OWNWeV1SSm6AahrLUGatREzCmmKaUDRg1rMTCmuFjUu5woxk4Jx5ZOOg96VpuprMF2gkkZcrlkQ+Sl8Y3H06+1O2K2AxcJkb9jbWK58QDeWRkcevlTrS2jt4u7hlbY2/vIcExf8AWFo3Xfyj7QAccH7ZMuRzU0ktu5RHTp35NeWzdplkEhCjblct5bsgDO0htwzkfw8e0mpqNm1BEbu+TJjIUKcE4Yhd2MAnacAnypVlqbFWZ13DOFMUbtyE3yKR1yg6/UcA8ULlCL5GJSaNtbeb8R3neflfy7j02bdmzGPn8W/OfLGKdqjRbFWWPvAzYSMJvJbax4H+qG+2ay9yFjaRQXAQuoXqwC7gB7n+9JsZ0u4zvjUqGxw29GIAIZHwM9cZwMEMKFpcLuMTfJXNV093D3EERigkWLHdlFdvzUKsybwADuDAjLAqM7QTVhsVnshHFLboGldigjmGEYqSVcNnacIxyGfJzzTtVs3eJYotqgFfBnYCi9FBCnZghTwP4cedSEAbaneEM4A3PjGWxgsB5ZOf1qZYGp6kxjyWjbBowaSDRA1Q0LHg0QNJDUQNDRo3NZzSs1nNZRozNYZwASSABySTgADqTQZqjfFO4nWOJULCFi3elScE8bVbHl148/tQTlpjYUVqdC+zsDX+oy37D8iJisJPQlRtTA9h4j6Ein/ETUhMI9PhIeaSRe8UHO3Hyq3ockH2C1YOyiKtlahBgd0hOP5iMsfruJqjWOlGw1aASPmNy5jkbqd6OoDH+bcQD9QfOkyTUUvXn6jk05P24Oj6baLBFFEpysaKoPrgYJ+55+9OJrBNCTVSRM2ROqTi3vdLuycLFciOQ+QSYbWJ+gH713KuIa9py3UEkLHG4Da3owOVP0yP0zVu+H3btZ9lhenutQRQvjPhuABjfG3QscZK/XGcHEPVQalZXgknGjoVer1eqUeer1er1ccYqB7T3gCiEfM2C3sAcj9SP2rZ1TWUiyq4aT08l/1j/auVdt+1pi3QQt3l9LkAAg91kfO3oQOQPv0rkrO4K5C4mvdQuB0MgiQ+0ShSR7HArcY1r6ZZiCJIwckfM38zHlj+tOY19D0+PRjUTxc89c2wWoKJjQZqhErZgGjBpQNGDWsGLHKaYppINGDQNDUzQ1SaFJFaRCSEZy6z9y42fLsP8UmX4HuR54I2k4QzPfstxtkdVVbtU7tyhd84CKxdUZd2fEyMmOTUngEqSASpypI6EdCPQ06wcwf9WT8oQbjvAUMzgKGztG5iePb0FQ5umlKVporhmSjX8/Yk9T2B17tdoKKdmNu3I4GPI4xxWuGpJkLEknJPJPrRKaeo0qFpmwpowa1w1MDVjQaY8NRg0gNRhqBoKx4asg0kNRBqyjbHBqzupO6s7qyjbG7qje0duJbS4jIzmNyo/wASjcv7gVvbqFwGBB6EEH6GscbVGp0yt/De8MlkEPWN2QfQ4cf+oj7UHxG05prdZUGXgYsSOoQjxEfQhT9jUBa2moabM6QRtJCxyPBuVh5E7eVbHB/uMVfNOuZJIkeSPupDndGW3Y5IHPuOfvU8FqjpfI6b0y1IrHZ/t3EYlW6crKvBfazBx5N4QcH1/wAgW6GdZFV0OUYBlYeYIyDUR/zXsd5f8Om4+XO37JnaP0qVUBQFUAADAAGAAOgA8hTscZraQubi/wBIZNR+raXFcqFkTJHyOOHQ+qt5f04rbLUJamuKapitVboHTe2uqaaAkqG/thgBs7bhBwMEgHvPqQSfMip+3+NOnMPzFkiccFXRiR/+isKrxalvg+Q/SpZdFFvyuh8eqa5RZ5vjLp2PBLz6mKY/sEH9ahb/AOLEUnEQnlJ6JFEVH3JwcfrUcQPQfpQs1cv+P9ZfY19Z7Ghf6vqV3lU22cR9DvlI+o+X7bTStN0mO33FMs7fNIxy7eZ5+tSDGlk1Xh6WEN0tyTL1E57PgwxpZNZJoCarSJWzBNBmsk0GaNCmzANGDSloxWtARY0GmA0kUYoGOTHA0YNJFGKFoYmPBowaSKMUDQaY4NRhqSKYKFoNMaGow1IFGKBoKxwaiDUoVkVlBWNDVndSqzWUdY3dWN1Lr1dR1jN1YLUusGuo6wy1CWrBoDW0ZYRagLVg0BokjGzJagJrBoDRJANniaAmvGgNGkC2YJoCayaA0SQtswTQE1k0Bo0LbME0GayaCjSEy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9725" y="1698477"/>
            <a:ext cx="11887199" cy="4836547"/>
          </a:xfrm>
        </p:spPr>
        <p:txBody>
          <a:bodyPr>
            <a:normAutofit/>
          </a:bodyPr>
          <a:lstStyle/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Wingdings" panose="05000000000000000000" pitchFamily="2" charset="2"/>
              <a:buChar char="ü"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9725" y="1747133"/>
            <a:ext cx="11887199" cy="4836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SzPct val="115000"/>
              <a:buFont typeface="Courier New" panose="02070309020205020404" pitchFamily="49" charset="0"/>
              <a:buChar char="o"/>
            </a:pPr>
            <a:r>
              <a:rPr lang="fa-IR" sz="2800" b="1" dirty="0">
                <a:cs typeface="B Nazanin" panose="00000400000000000000" pitchFamily="2" charset="-78"/>
              </a:rPr>
              <a:t> معماری شبکه</a:t>
            </a:r>
          </a:p>
          <a:p>
            <a:pPr lvl="1" algn="just" rtl="1">
              <a:buSzPct val="115000"/>
              <a:buFont typeface="Courier New" panose="02070309020205020404" pitchFamily="49" charset="0"/>
              <a:buChar char="o"/>
            </a:pPr>
            <a:r>
              <a:rPr lang="fa-IR" sz="2600" b="1" dirty="0">
                <a:cs typeface="B Nazanin" panose="00000400000000000000" pitchFamily="2" charset="-78"/>
              </a:rPr>
              <a:t>بازنمایی پایه </a:t>
            </a:r>
            <a:r>
              <a:rPr lang="en-US" sz="2600" b="1" dirty="0" err="1">
                <a:cs typeface="B Nazanin" panose="00000400000000000000" pitchFamily="2" charset="-78"/>
              </a:rPr>
              <a:t>FastText</a:t>
            </a:r>
            <a:r>
              <a:rPr lang="fa-IR" sz="2600" b="1" dirty="0">
                <a:cs typeface="B Nazanin" panose="00000400000000000000" pitchFamily="2" charset="-78"/>
              </a:rPr>
              <a:t> فارسی</a:t>
            </a:r>
          </a:p>
          <a:p>
            <a:pPr lvl="1" algn="just" rtl="1">
              <a:buSzPct val="115000"/>
              <a:buFont typeface="Courier New" panose="02070309020205020404" pitchFamily="49" charset="0"/>
              <a:buChar char="o"/>
            </a:pPr>
            <a:r>
              <a:rPr lang="fa-IR" sz="2600" b="1" dirty="0">
                <a:cs typeface="B Nazanin" panose="00000400000000000000" pitchFamily="2" charset="-78"/>
              </a:rPr>
              <a:t>شبکه </a:t>
            </a:r>
            <a:r>
              <a:rPr lang="en-US" sz="2600" b="1" dirty="0">
                <a:cs typeface="B Nazanin" panose="00000400000000000000" pitchFamily="2" charset="-78"/>
              </a:rPr>
              <a:t>LSTM</a:t>
            </a:r>
            <a:r>
              <a:rPr lang="fa-IR" sz="2600" b="1" dirty="0">
                <a:cs typeface="B Nazanin" panose="00000400000000000000" pitchFamily="2" charset="-78"/>
              </a:rPr>
              <a:t> با ابعاد 300 </a:t>
            </a:r>
          </a:p>
          <a:p>
            <a:pPr lvl="1" algn="just" rtl="1">
              <a:buSzPct val="115000"/>
              <a:buFont typeface="Courier New" panose="02070309020205020404" pitchFamily="49" charset="0"/>
              <a:buChar char="o"/>
            </a:pPr>
            <a:r>
              <a:rPr lang="fa-IR" sz="2600" b="1" dirty="0">
                <a:cs typeface="B Nazanin" panose="00000400000000000000" pitchFamily="2" charset="-78"/>
              </a:rPr>
              <a:t> یک لایه </a:t>
            </a:r>
            <a:r>
              <a:rPr lang="en-US" sz="2600" b="1" dirty="0">
                <a:cs typeface="B Nazanin" panose="00000400000000000000" pitchFamily="2" charset="-78"/>
              </a:rPr>
              <a:t>Fully Connected</a:t>
            </a:r>
            <a:r>
              <a:rPr lang="fa-IR" sz="2600" b="1" dirty="0">
                <a:cs typeface="B Nazanin" panose="00000400000000000000" pitchFamily="2" charset="-78"/>
              </a:rPr>
              <a:t> از 300 به 4 </a:t>
            </a:r>
          </a:p>
          <a:p>
            <a:pPr lvl="1" algn="just" rtl="1">
              <a:buSzPct val="115000"/>
              <a:buFont typeface="Courier New" panose="02070309020205020404" pitchFamily="49" charset="0"/>
              <a:buChar char="o"/>
            </a:pPr>
            <a:r>
              <a:rPr lang="fa-IR" sz="2600" b="1" dirty="0">
                <a:cs typeface="B Nazanin" panose="00000400000000000000" pitchFamily="2" charset="-78"/>
              </a:rPr>
              <a:t> دوحالت ( دو طرفه و دو لایه – یک طرفه و تک لایه)</a:t>
            </a: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endParaRPr lang="fa-IR" sz="2800" b="1" dirty="0">
              <a:cs typeface="B Nazanin" panose="00000400000000000000" pitchFamily="2" charset="-78"/>
            </a:endParaRP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r>
              <a:rPr lang="fa-IR" sz="2800" b="1" dirty="0">
                <a:cs typeface="B Nazanin" panose="00000400000000000000" pitchFamily="2" charset="-78"/>
              </a:rPr>
              <a:t>دقت حدود 6۵% با 30 ایپاک</a:t>
            </a:r>
            <a:endParaRPr lang="fa-IR" sz="2600" b="1" dirty="0">
              <a:cs typeface="B Nazanin" panose="00000400000000000000" pitchFamily="2" charset="-78"/>
            </a:endParaRPr>
          </a:p>
          <a:p>
            <a:pPr marL="0" indent="0" algn="just" rtl="1">
              <a:buSzPct val="115000"/>
              <a:buNone/>
            </a:pPr>
            <a:endParaRPr lang="fa-IR" sz="2800" b="1" dirty="0">
              <a:cs typeface="B Nazanin" panose="00000400000000000000" pitchFamily="2" charset="-78"/>
            </a:endParaRP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endParaRPr lang="fa-IR" sz="2800" b="1" dirty="0">
              <a:cs typeface="B Nazanin" panose="00000400000000000000" pitchFamily="2" charset="-78"/>
            </a:endParaRPr>
          </a:p>
          <a:p>
            <a:pPr marL="228600" lvl="1" indent="0" algn="just" rtl="1">
              <a:buSzPct val="115000"/>
              <a:buFont typeface="Arial" panose="020B0604020202020204" pitchFamily="34" charset="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Wingdings" panose="05000000000000000000" pitchFamily="2" charset="2"/>
              <a:buChar char="ü"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Font typeface="Arial" panose="020B0604020202020204" pitchFamily="34" charset="0"/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0452A-73C4-D5D0-25FA-B6A89484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06" y="2075497"/>
            <a:ext cx="1634498" cy="4542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013322-9B36-CA5B-8D97-A69495471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46" y="2075497"/>
            <a:ext cx="1634498" cy="45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2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218072"/>
            <a:ext cx="11887199" cy="1188720"/>
          </a:xfrm>
        </p:spPr>
        <p:txBody>
          <a:bodyPr>
            <a:normAutofit/>
          </a:bodyPr>
          <a:lstStyle/>
          <a:p>
            <a:pPr lvl="1" algn="ctr" rtl="1">
              <a:buSzPct val="115000"/>
            </a:pP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شناسایی روابط علت و معلولی با مدل زبانی </a:t>
            </a:r>
            <a:r>
              <a:rPr lang="en-US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BERT</a:t>
            </a:r>
            <a:endParaRPr lang="fa-IR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AutoShape 2" descr="data:image/jpeg;base64,/9j/4AAQSkZJRgABAQAAAQABAAD/2wCEAAkGBxEQEREREREWFhEWFxYXEREXERcWFxYWGRcXGBYYGRkZHiwiGRsmHBYZIjMiKSwtMjAwGCA1OjUvOSovMC0BCgoKDw4PHBERGy8mICgyLy8tNDMvLS8wLS8vOS8vLy8xMi8vLy8vLy8vLy8vLy8vLzEvLy8vLy8vLS8vLy8vLf/AABEIALwBDAMBIgACEQEDEQH/xAAcAAACAgMBAQAAAAAAAAAAAAACAwUGAQQHAAj/xABFEAACAQMDAQYEBAQCBQwDAAABAgMABBEFEiExBhMiQVFhBzJxgRQjkaFCUrHBYvBDcoKiwhUWJDNTVXOTstHh8VSSs//EABoBAAMBAQEBAAAAAAAAAAAAAAIDBAEABQb/xAAuEQACAgEDAgUDBAIDAAAAAAAAAQIRAxIhMQRBEyJRYXGBobEy4fDxwdEFI0L/2gAMAwEAAhEDEQA/AIBRRgVgCjAr6ts+WijIFGBXgKMChbHJHgKYBWAKJmCgsxAUAkknAAHUmgbGJBAUYFVK77borERxF1H8TNtz9Bg8fWrBoGp/iou82bPEVK7t3THngetTx6iM5aYvce8M4q2iQAowtZApgWjbMSBC0QWjC0QWhbCoELWQtMC0QWhs2he2vbabtrO2ss2hW2vba09W1u3tdomkCs3KqAWYj1wBwPc07TNRiuU3wyB1zg8EEH0IPIrNaur3N0urobtrG2nbap+t9t/w88kP4ffsIG7vducgHpsOOvrWTyRgrkbGDlsi0laErUJofadbiK4laIosI3MN+8sMMTjwjHy/vUf2a1q+vJhJtUWu5lfAXwnaSoyTuJ5Xkcc+VZ48dq7m+FLe+xaCtCVqpWfaG7u7ki2QdwjjfwudhbG4lj1IBOB+9XFlo8eVT4AnjceRBWgIp5FARTUxTQgilkUGo6hFbhWlfaGOFO1jk/7INNVgwDDoQCD7HkUSkroFxdWKIoCKcRQEUxMW0JIoCKaRQEUSYpoURQYppFBijTFSQYFGBWAKNRQsbFBAUYFYUUxRQNjUjKioTtu7LaNt6M6hvpyf6gVPKKXfWSTxvG/ysMcdQeoI9weaRlTlBpDsTUZJshexFlELZJAoLuW3tjJ4YgD2GADj3rd169WxgeSNFDO+FXGF3sOWIHspPuarSaJqNmzLbsWQ+alcH3KP0P8AnNTMegz3Fi8VwcXBkMiMzBsHAABK5wCMjjpn7VHCT06VFppFkox1anK02RUE2q/h2uxKCmC207d23nxhduBjr18ulbuma1cPptzO0hMqPhX2rwPyuMYx/Ef1rVh07Vu5a12gRgMMlkyV/kDZ6H+/UCpTQuzswsLi1lXY7uxXxKw+WPaSVJ4ytKjrva+Hz6jHpreue3oO0jUpX02WdnJlCykPgcFc7eMY8qT2d1ydrC5uHbvJY2bblR0CoRkLjgEk1FwafqsNu9msIMbbhuypOG+ba27AB9xnnyqwaNo11Z2DxxBGuWYvgkbRnaMAngnavnxk1qlNtc7Lf5McYq+OSC7M6rNPIhfUQjFxugZANy5HCnG3J6Yrc7U9pZFuvwsUwhRcCSYruOSu4+ROACBx5+eK027N3l3NGXtYrdVPjkj2pnnJOAxy3pj9alu0XZ24W8F9axpKTy8T467dh4JAII98g0C16e/IXk1f0aWh9pXW7S3a5FzDJtVZdhRlY8DgjPXjHPUH2q/7aq+iW99LOJJoYoIV52COMsxHQA8kc8549qtuKfiutxWSr2OadsL5YtQSeHEskS/nIVLKmMjkj2f7ED6VIdg5rePJM6G4uTv7pQQF2lvB04OWPH6ZHJCXSL+zuriW2iSaOYvkNjozFsMCwPBOPQj9k9nuyV7Bcw3BWJQWYyIMN3akHIx5Z+UbScZGfOkLUp3Xcc9LjVl/21yrWZ5Y9XkeBN8wfwJtLZPdgHgEE8ZrrW2uc632e1D8fJdW0X8QMcm+L+QKfC7fXqKb1FtKvUXhpN36Gzf3WoXFhcGWMROp8QKMm6HY28DdnJzj0qG7G2l88TtbSqke5wVOM79i4PynjlfPyqz2NrqMlreR3Yy7ptgXMQySrA8x8Dnb1pvYbSprW3kjmTY5lZgNyt4SiDOVJHUGlqLlJPfgJySi1sUvsLBdPI5t5AqAxmYH+Jdx4HhPkG9Otb172llnuZIxci2gUsFbYWLbTjyGcnr5AD95fsDoVxamczps3BNnjRs4LZ+UnHUVpz6BdWdzJNbwpNFJu8Dbcrk7sYJHIPQjPFYoyjBVfvya5Rcnx7DOyuvSSTPbyyLIAC0cwXbkDrkYHlz08j1qPh1S9v5XFtIIo05GeMDPh3EAksfTpxVi7PWt2XeS6SKNSCEiSNA3Pqy8gY4xnJzz7wKaHfWMztaKskTdASvTPAYEg5Geo/8AimPXpjd139fYDy26q/sanbeG4VbcysCu0BgMcyjO5unQjH/tVm7PQzrCO/cMxwYyPJNq7R0HPWtDtPpd1c29uAgaUcyjcigEqM9Tjr6VYbaMrHGp6hVBHuAAadig1kct+wrJL/rS27gsKWwp7ClsKtTI2hLClsKcwpbCjTFtCiKDFNIoMUaFNBqKNRQqKYooWGkEopiihUU1aBjUglFMUVFJqTSE/h4jIoJHes+xCRwdpwS/1Ax70bahNFzNB+X/ABSRv3m33ZCobHuM0h5IlCxMl1FKur2KEAySImem5gM/Qedal5qBPdx25V5pRuRuqJH5ytjy5wB5mpHs72aBc7BvlPMlxJy33P8ACOOFHpS5T9A4x9RFpq1vK21JkLeS7gGP0B5NSQFSOt9hWmC7J1YDAeGWJWjdc+Igjxo+DwQT0HHnVd0tzHK1uZe9iMaz2k2STJAxKkEnklWGOeeRmlRzpug3jpWSgFGBWQKMCmWCYAogKyBRAUNmg4rO2jxWcVlnAbaxtpmK9ius4XtoSKbisEVtnCiKAinEUJFbZgkigIpxFARWpmCGFKfABJ4A6k9AK2GFU3tizGeGOViLRh5cK0gJwrn0xggf5GZMmiOo2ENTo27jtCGO22jMpzgyZ2RjnB8Z+b7A1qSy3UgJaUR/4IkH7u+SfsBTVUAAAYA4AAwAKzXnT6mcu9FkcEY9h3Z2Z5LWF3JZypyx6nxED9sVvMKjuy5xB3fnE8kZ+zEr/ustSbCvYwyuCfseblVSYhhS2FOYUthT0IaEsKDFNYUBo0KaCWmqKBaYtCw0GorT1sExd2DjvHjiJHkruFb/AHc1uitPR9Kk1GSNwzAb1eCPJCqqMD3knqSB9g3HNT5peWinCt7Lb2Q0VJSdy4iiCgIOAT/CPoAP6VP9pp47eFI4reOSaZxDbw7QqlyCSzEDKoqqWJHp71vaFpf4aMpu3EtuJ248gMdfb963JbWN3jkaNWkj3d05UFk3Da20nlcjg46ivNzTcpbPbsV440tyiWXwzMSyOt9Ilw/LMkUXcg5JAEbAttyx43DOc1ZOyMcscLRTw7Jo3Ku68pNwCssZPO0ggYPQgipyte/vY4I2llbagwCdpYksQqqFUEsxYgAAEkkUq3VWHybIrl972fuoHi7tVjWJbw94yGSPu5btXhj8LDDbTu68c10ixvI541libdG3ynBHQkEEEAqQQQQQCCCDTmUHgjI9DXLZpnexyqz1Z1cJN3ZUv3QmiJ2iX/s5EbmMnyOSDkeoqdAoO2mkRLFqtypjwYIRsU+NLiMsUZgOjEPDjzOB7VszRbWZT1UkH7HFU48mq0LnGhYFEBWQKICmAmMV7FFis4rjgcV7FFivYrDQMVgijxWCK0wWRQkU0ihIrThJFAwpxFLIokYJYVq3lokqNHIoZGGGU/54PvW6wqE7XX/cWkr5wzLsjwedz+EY9wMn7V0mkm2ZFNvYo41ZbZpoCxk7pysbkgZUcYY+oPFNhXUbjmKFgh6HAjX65k5I+lbNpY2ulKsk/wCdesAUhGDsPlj0/wBY+nAqfNpeTjdLctEpGRFAu0rn1kYbicewry445TeyL5TUVuzQ0XQtQgMjHuW7wqWV5ZMggEZyEPlj9K3YLx+9a3mi7uUJ3i7X3o6Z27gcAjnjBHlQf831HW5umPqblv7U2z0qOFmdS7SMAGkkkLtgc4yfKvQwY8sWk3sSZp45JtLcewpbCnNSmr0EQMS1Aaa1BTEKYS0xaWtNWhYSCKZBB6EEH71MfCi4UNJbuQJ44wmzzKKQA6+qkbT/APVRS0m606KbHeICR8rZKsPoykEfrU2fG5rYpxSUeTpU3aqwR5Y3vIFeLIlVpVG0g4I56kHggcg1r9ku08eofiNhGI5cR+FlLwsAYpMNzhiHGcD5a5/a6esQTLb4YjJJFDKqPHGz43v41JY8Z8RODk9alJZpJJo7lJu7uFUKk3dhlaInPdyIMb4z9ip5HofPfTzW5X4kDplVDtB2rtO+FhcxON7MJEZX3bFBaKWIRBi+51XbtIZSCTgritiz7TzBfz7GU4/0tri5jb3CjEqfRkqv6ppsFxK8tppkwnbO6WaI2cSMX3mYucS78nqgyQMZGaRKxhY7vWY7J4LK2tpJnMbymKN13xx7hmRzKwJLO55JyTuJ5rS1LX7meMxw2WoQuSPzEitunmAzyFRn+bFay3MWnRXE7yma7lw1zchcDyVI4x5KMgKOnOSfSsXWrzSmE2rlVkYxAflHbOGYlZgcnZsRiNh5x15FMWN1uZe+xPWGiyqqC5QQ26SCc2xm766urgHKyXMwwMAhTtXjIx5CpB2LEsepJJ+p5NRenaxFPJJGhJKZJJHDAOyEg56bkYc46elSgp+OCithUpNvcyBWQK8KIUZh6vYrNZrDjGK9is16uOBxXO/iH2wlgl/DWzbGUAyyYBbLAFVGRxwQc+/tXRa4l8S4GTUZiRw4jZD6jYq5/VSPtSs8mo7DMSTluSfZv4hzRuEuz3kROC+0b09+PmHqOv8ASp1BcatOsqO8VhEwKHlWmYHlgPTjGT0+ucclrs/wxuTJp6Kf9G8iD6ZD/wDHSsUnN02MyRUVaLQ1AwphqN13V47OJpZDx0VR8zt5KP8APFW2luyarM6jeRwRtJK4VF6k/wBAPM+1U1LdtUY3FzmKxjyYot20uB1dz5DA6/YeZOvo1lNq8v4q6yLVD+XECQrEfwr7fzN59PLi1XFh+NvbPTF4hbMt1tO3EEfROOgZht46cUiU9St8fkbGFOlz+BXZTs5Pf5/ARrZ2GcNdtFmWbHXulbkjy3H7cgirsnwlsduJJruR/wDtWum3Z9gBgfp+tb3xL0+/l08Q6X4Zd6KypIsTdyAwKoxIC87OMjjI9qq+pds5+z9vp2nyRtd3rR7pi0rE+ORtqK20lznKD0CDg5FRvI2UqCRG9sOx9zpKfi4LiS4s0I7+KXa0qKSF3q4A3AEjjAx7jJCQwYBlOQQCD6g8g113tPEJLK5Rl4eGRCp/xKV/vXFOz5zaW/8A4SfsMVd0WSTbiyTqoJJNG01KanNSmr0kQMU1BTGoKYhTMrTFpa01axhIYtKl1BUcIVY8oGYAbU7xtqbsnPLccA488Vi7AMbgttGxsuDgoMHxA+3Wq+0ixGAxKko3szv+HmQQDu5CFdGzvC4aZQDnKN6g1F1OfQVYYaia1WI3MZFs+6UFk3JKAqEjxBwM7s4A24JyR06022tZbCDfcKGmcopbvOWB2rHu3ACIKXIx0GCec8no9jFHkxvI+FSJhJGI2XuwSoKjzIkByc9R71KYz15z1zzS4pzqaYeqvL2ILVtXjltS0ZYuY+92IC+AmSRKUOAhKkHJGcHGa3LXW444VSV5O8jjXas4YPJxgbM535OB4c9RUNMSrXohDm6LSiSEJuiaAxjDyZIEeEbIYHJbjDVJWiLL+CaWRnv++hURMCndRFSZO7QHBjMQJ7zncVHIIwEvI9XuMdJV/P6JGzvy9vLJcxbVUNvUow3oEDN+XIM+bLg9dvoaq+rJDd9zKFS0j70Q70w0kgXCySN3Z7vuk3KoJzndjIBq/VH3P4WSATGMPHGhmRVXxbCN/C8fNtHB4JUZ6VubG5JKzYv0NCyv5Le6WzeCAMSqs8OULpsYpIE24CqE2t4uCcCrSK0dI1FbiPvFGPEVPiVwSPNWUkMOeo/rW+KKCqPNgsIVkVgUQojjNepV3IUjkcdVVmGemQCRUb2X7QxX0PeR8OuBLETyjf3U+R8/qCANq6NrayYrBYZxkZ8hnn9KKuW/E7SWjuorsyOsUjKjPyxhZcfKAQcbQWA9Q3rQzlpV0FGNujqFVntv2VGoRqUYLPHnu2PRgeqNjy8wfL71ELYa1bAGC5S6jwCgcgsQeQcvz+j1Gah2n1yPh7bZ/iW3Zh+uSKCU01Ukw4xd2mVuTsPqIbb+GY/4g6FT77s4rq3ZHRTZWqRMQXJLyEdNzY4HsAAM+1cuuO3eoldhm2kE7mEaKx9jgcY9sVrS65qN8RCZZJd3HdqAN3+sEAz9TSoTjF2kxkoykt6Ola/23tbXKq3eyj+BCCAefmfoOR0GT7VVNL0a61eUXN2StuPkHQMM/LGPJfVv6npt6N2MFqgluxG8jFcQkBgoHJyehPQccD1Oav8Abzo65Q8Dy6Y9seVbDJ4k3GW1dvUGUNEU49+4pbZUVUQbUUBVVeAAOgArX0t+81KOzB7t5IWdJ88sVJzFgYJ4Ut18ulbzmoTVrGeVoL2xRpp7SQPtiy25eC8ZK+ZA6eYyMHOKzqOjxSTk+fljen67NjqKe3wv9HT9E7Py28m9rguuCNmGwc9CcselTskCMysVUsvysVBI+h8qp+ifEixuQAH2yjh4ThHDDqNrkHj2z9aZq/bmCJSe9jjA/jkdc/ZQev6/SpIQUFSHZcssstUufovwZ+I/aAWtrLt5kwNo65diBGuPUsQfoK5xYWvdQxRfyIqk+pAAJ/Wtf/lsapOZQwMELZjjJ/MklII75x/CACQo+p46VItXrdFjpan3PN6qdvSJalNTWpTVfZE0KagphpZpePqFOTjFWl37BZOncYpt0/QytNWlLTFqhiUFLEroyuMqwKsPUHg1pS6OSRskb+LcXLOdxCqJF8QG9VUqMgjDHjk53y4UFicAAkn0A5Jobm8WNFfBbcQFVduSSM9WIHQE8mp8sISXmQ+EpLgVdJLG0a2yKsfO5VVAoJdfmGRtXaWOVBOQPod7UrQzRlA205U8glTtIO1gCCVOMEZHWvWs6uiSKcqyhlOMcEZFQ9/qkyXKwo6shUl2SJmaEF4x41wdzDOOD/pQSOOUzcYL2ew6Nt/A290aCC2Zyp71UIaVHZHYuQGLsGyUycncTgD2pmn6cklsHhBW4GEE5uJXJEbbWCSg5WJ1DAbR0YHHFTwNMjcEAggjyIORQvFGwtTIu906V7WOA+OUlR329h3R5Pe7sh229B5txnqaz2N02W2gWOWFfEquJwSJCRgd1KrHOVHCkeHao6HrMLTVpcsVyUr4O1OqDjUAYAAHoBgUxaWKYtGcUDS5L+4R5Bfug7x1CCFGwFYgc1u/hL//ALyf/wAiOtLSVvLdHj/ASv8AmSMGDoAQzEjg1ufjbz/u2b/zI66HhaVqu/qdLxNTrj6AyWN8wKnU3IIII7iPkHg+dag0J7ZYpbN/+kxLtORhZ1zko4z19DnyHTAI3ZNQu1BY6dKAAST3kfAHJrUOuvOsUVombmVdwUnKxJnBeQ+3p/8AAJPwKf7/AGMXi2v2/wAFv7O67Fexb0ysinbLE3zxv5gj04OD5/XIDdf0wXVvNAceNSFJ8nHKH7MBSezmhR2UZUEvK53TTN80jevsOTgf3JNQel9r3iuZrXUNsTAkwy7diMuTjJzjkcg9OCDzSLpU+46t7ibPw3vmlslR895AzQsD18OCo+wYL/s1PapfpbwyTSHCRqWPv6Ae5OAPc1z+w7V21jc6kwbvEklR4VQghmIcyEN0AyRzVa7Wds5r8CPaI4Qc92G3Fj5FmwM4+gpfiqMa7h+G3L2K5dTtI7yOcs7MzH1LEk/uatPwtUm/UjoI5C30wB/UiqhXUfhJpW2OW6Ycv+XFx/Cpy5+hbA/2DSMSuSG5HUWXVtPQyGRsn/CeQD/nypF9bIitKrCPYCzN0XAGTkenFSRqt/EGUrp9wV6nap+jOoP7VTLDBRe3v9fkRHNPUt/b6B9l+zE/aBDcXMrw6fkrDFHgPOVOGdicgAEY6HkEDpk9L0nQbDRbe4kgi7uNUMs7bmd2Eak8liTwM4AwOT61L6FaLDbW8SDCxxRoo9lQAfXpUV2m7YWFg8cF5OqtMDhCjONhO0l8AhV6jJ64Poaibb5KUkuCidlte0vtFeTRTaUgkWMuszMGZ0V1Q7yoBVvGuOW8+fW7Wfw70mFiyWEJJGPGplH6SEit7s/2WsrDvDaW6xlzlyNxJ5zjLEkLz0HFTlYace+I3w/t4ALuwK20+flDYjfjO3ZzjOPIY9RzmqzomsG4jyUxKh2Sp/K4649j/wC48q7B2s0m3de+eJTNlVD89OuCM4PA865FqMSw6tIiABZrdJGUDA3qxQcfRT+tNwSyatKlSYGVQ06mraNs7j6CllfentSmr010cP8A1b+W/wAED6qa/TS+EvyKNDkUTUFHHosUf0pr4bFy6vI+afykeWmrSVpi1WyVEbf3kckj28kDSKP5eW5UHdjjauGwGz1yK14ZJpZY7eS3ldEd1UFYwZZEUHY+5gm5A2SATkgHAwRUrfd9s3QybHUFgO7D7iBlRyeOasFzaRvp3dR7BIIwybpOUn+bvN/XeHJbd1Jz61BnU09vx9iyM0kv5XuRlhM7q3eRtG6uylGHI2njnoeMcjI9+K2o4UB3BFDeLBwB8xBbkepAJ+lKjDjO+RpGJPjZVUn6hABTi+AT6AngZPFOS23MvfYgm1FxG0V6j5lAWPCxgM7DDRqwYoAD034yOuaTpGrMImtokP4uTe2d0exWYtmRtvCbcA7dvPGM5JornfqQCoqpEhBZmkVi++PlBtDBMpJ83JUkYHFe0Cxmt4opnRWtY2nKRRuDKjMSjSHwAyKApG3JbBzzgAQTm1JVx6lO1b8ll0eOVI8TMC+5seLfhfIFtq7j15wOMdetN1WV0hkaMuHAGzZGJG3ZGBsPBBPB6cE8jqIm41t22taoZFyQ2YpM7sRsieWwMr7hIwK8D1qwg1QqapC91uytdjppjhbpmiYGfuYlQd1Kwkk73MmW3MrbgE8OAoPi61bRSYgFG1QAuS2AMDcxJY4HmSSSfc0wGhjHSqOu3YwUQoAayDWnA3cZeORB1ZGUZ6ZIIFRnZbs7HYQ7E8UjYMsmOXP9lHkP71L5rOaHSrsK3VGa1r2xinULNGkijkB0DYPqM9DWxXs11GHFviTpqW94FjjWOJo0KBVwPMN98g/tVSrpHxkTx2jeqyj9Ch/4qrdx2cA02G+UsWaRlkXjaF3MqsOM9VwevzCockfM6LIS8qs0uz2hTXswiiHHBdyPCi+p/sPOu56fZpBFHDGMIihVH08z7k8n3NV34ZyKbBNoAIeQOQACTuyCcdTtIH2FWkmqsGNJX6k+Wbbowag+2YU2FzvxjYcZ/mBG3/exUxLIFBZiAoBLMTgADkk+1QejdmJ+0BMsrtBpasRHtH5twy5G4bhgKDnkg9MYJyQWWajHczHFyZ0v4da0t7ptpKrAsI1jlx5SIArgjy5GfoRUN26+GUOrXcNzLcOgRAkkaoDvRWZhtYnwHxtk4by6ecT2f7Aaho94rafcJLYyuv4iGY4YIDy3hGGcDOGGOSAQRVh+KtpqMtkE0xnE3eKZO7cRuY8NkK2RjxbScEHA+x84sLmowMDoOlFVf7DQ3iWFst+xa7CnvSSGb52KBiOCwTaCfUHk9akb6ScEd0isPMlsEH6ccVxxFdq7lcImRkEswz044z+pri/4xb3UZrmLmGKMQxv5O2dzEe3LfsfOuzQ9nXdiZ2BDZ3qOS2eoJIxXMu3fZVdFkF3ag/gJWCzwZLdw54EiE5O0+h8+PMbW4JRjkTlwLypuLSFtSmog4YBlIIIBBHQg9CKBq95HjsW1BRNQUxCmeWmLSlpimuZyHKaYtJU01TQMaiN7S3MiRN3b+IpJ+XtJZlC+JwV5TYOcnj9q3dLuGSLNwzLIoBlEqd2Ez0CnoyccNk588HimyRB0dG6MrI2ODtYbWGfoabexd8u12b+EqwIypQgoRxjggHpipZQnr1J7VwUKS00OVFZCFOFYHDJgfMPmBHnznNI0XTBboy5UhiOFj2LwoX5cnxHGSfM020hEaKi9FGBnr9azd3yRBd2SWJCqqliSFLHj2VSftWtLlnJvhGxY2ccK7IkCrnOB64A8/YAfQAeVbamq3r2op3MUiXBjLtGUKHBeNyqudpBzhXJ6cMF862l1+Lvo4UIcMFw4kBJ3A4wP4sAZY5GAynnNK1RToZpb3J4GjBpINGDWswcDWQaWDRA1hozNZzS81nNYcHmvZoM17NdRxQfjBGDDbN5iRwPoygn/ANIraisgdB2Ecdw0n3DGUfuKjfirMZZbS1TlyS233cqifuGqzdpyttpsyD5UhES/cCIf1qevNJ+w+/LFEP8ACU/9El/8Zv8A+cdXUmqn8MbYx2AY/wCkkdx9OE/4KtRNNxLyIVkfmZD9ooDcta2KsQbqdEcg4YQr45WH0UfvXZ7W3SJEjjULGihURRgKoGAAPIACuP6fj/l3SM/y3WPr3Df5/SuzVJ1DuZThXlM16vV6kDT1er1erjj1RfaOxSe2mjkUMhU5U+YxyP0yPvUpWrqL7YpT6I364OK44+ddE3QSXFk5JMD/AJbHqYm5T9iD/te1SzVqayB/yxNj/wDHTd9crj9sVssa9vo5OWNWeV1SSm6AahrLUGatREzCmmKaUDRg1rMTCmuFjUu5woxk4Jx5ZOOg96VpuprMF2gkkZcrlkQ+Sl8Y3H06+1O2K2AxcJkb9jbWK58QDeWRkcevlTrS2jt4u7hlbY2/vIcExf8AWFo3Xfyj7QAccH7ZMuRzU0ktu5RHTp35NeWzdplkEhCjblct5bsgDO0htwzkfw8e0mpqNm1BEbu+TJjIUKcE4Yhd2MAnacAnypVlqbFWZ13DOFMUbtyE3yKR1yg6/UcA8ULlCL5GJSaNtbeb8R3neflfy7j02bdmzGPn8W/OfLGKdqjRbFWWPvAzYSMJvJbax4H+qG+2ay9yFjaRQXAQuoXqwC7gB7n+9JsZ0u4zvjUqGxw29GIAIZHwM9cZwMEMKFpcLuMTfJXNV093D3EERigkWLHdlFdvzUKsybwADuDAjLAqM7QTVhsVnshHFLboGldigjmGEYqSVcNnacIxyGfJzzTtVs3eJYotqgFfBnYCi9FBCnZghTwP4cedSEAbaneEM4A3PjGWxgsB5ZOf1qZYGp6kxjyWjbBowaSDRA1Q0LHg0QNJDUQNDRo3NZzSs1nNZRozNYZwASSABySTgADqTQZqjfFO4nWOJULCFi3elScE8bVbHl148/tQTlpjYUVqdC+zsDX+oy37D8iJisJPQlRtTA9h4j6Ein/ETUhMI9PhIeaSRe8UHO3Hyq3ockH2C1YOyiKtlahBgd0hOP5iMsfruJqjWOlGw1aASPmNy5jkbqd6OoDH+bcQD9QfOkyTUUvXn6jk05P24Oj6baLBFFEpysaKoPrgYJ+55+9OJrBNCTVSRM2ROqTi3vdLuycLFciOQ+QSYbWJ+gH713KuIa9py3UEkLHG4Da3owOVP0yP0zVu+H3btZ9lhenutQRQvjPhuABjfG3QscZK/XGcHEPVQalZXgknGjoVer1eqUeer1er1ccYqB7T3gCiEfM2C3sAcj9SP2rZ1TWUiyq4aT08l/1j/auVdt+1pi3QQt3l9LkAAg91kfO3oQOQPv0rkrO4K5C4mvdQuB0MgiQ+0ShSR7HArcY1r6ZZiCJIwckfM38zHlj+tOY19D0+PRjUTxc89c2wWoKJjQZqhErZgGjBpQNGDWsGLHKaYppINGDQNDUzQ1SaFJFaRCSEZy6z9y42fLsP8UmX4HuR54I2k4QzPfstxtkdVVbtU7tyhd84CKxdUZd2fEyMmOTUngEqSASpypI6EdCPQ06wcwf9WT8oQbjvAUMzgKGztG5iePb0FQ5umlKVporhmSjX8/Yk9T2B17tdoKKdmNu3I4GPI4xxWuGpJkLEknJPJPrRKaeo0qFpmwpowa1w1MDVjQaY8NRg0gNRhqBoKx4asg0kNRBqyjbHBqzupO6s7qyjbG7qje0duJbS4jIzmNyo/wASjcv7gVvbqFwGBB6EEH6GscbVGp0yt/De8MlkEPWN2QfQ4cf+oj7UHxG05prdZUGXgYsSOoQjxEfQhT9jUBa2moabM6QRtJCxyPBuVh5E7eVbHB/uMVfNOuZJIkeSPupDndGW3Y5IHPuOfvU8FqjpfI6b0y1IrHZ/t3EYlW6crKvBfazBx5N4QcH1/wAgW6GdZFV0OUYBlYeYIyDUR/zXsd5f8Om4+XO37JnaP0qVUBQFUAADAAGAAOgA8hTscZraQubi/wBIZNR+raXFcqFkTJHyOOHQ+qt5f04rbLUJamuKapitVboHTe2uqaaAkqG/thgBs7bhBwMEgHvPqQSfMip+3+NOnMPzFkiccFXRiR/+isKrxalvg+Q/SpZdFFvyuh8eqa5RZ5vjLp2PBLz6mKY/sEH9ahb/AOLEUnEQnlJ6JFEVH3JwcfrUcQPQfpQs1cv+P9ZfY19Z7Ghf6vqV3lU22cR9DvlI+o+X7bTStN0mO33FMs7fNIxy7eZ5+tSDGlk1Xh6WEN0tyTL1E57PgwxpZNZJoCarSJWzBNBmsk0GaNCmzANGDSloxWtARY0GmA0kUYoGOTHA0YNJFGKFoYmPBowaSKMUDQaY4NRhqSKYKFoNMaGow1IFGKBoKxwaiDUoVkVlBWNDVndSqzWUdY3dWN1Lr1dR1jN1YLUusGuo6wy1CWrBoDW0ZYRagLVg0BokjGzJagJrBoDRJANniaAmvGgNGkC2YJoCayaA0SQtswTQE1k0Bo0LbME0GayaCjSEy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9725" y="1698477"/>
            <a:ext cx="11887199" cy="4836547"/>
          </a:xfrm>
        </p:spPr>
        <p:txBody>
          <a:bodyPr>
            <a:normAutofit/>
          </a:bodyPr>
          <a:lstStyle/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Wingdings" panose="05000000000000000000" pitchFamily="2" charset="2"/>
              <a:buChar char="ü"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9725" y="1747133"/>
            <a:ext cx="11887199" cy="4836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SzPct val="115000"/>
              <a:buFont typeface="Courier New" panose="02070309020205020404" pitchFamily="49" charset="0"/>
              <a:buChar char="o"/>
            </a:pPr>
            <a:r>
              <a:rPr lang="en-US" sz="2800" dirty="0" err="1"/>
              <a:t>BertForTokenClassification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just" rtl="1">
              <a:buSzPct val="115000"/>
              <a:buFont typeface="Courier New" panose="02070309020205020404" pitchFamily="49" charset="0"/>
              <a:buChar char="o"/>
            </a:pPr>
            <a:r>
              <a:rPr lang="fa-IR" sz="2800" b="1" dirty="0">
                <a:cs typeface="B Nazanin" panose="00000400000000000000" pitchFamily="2" charset="-78"/>
              </a:rPr>
              <a:t>12 لایه - هرلایه به شرح زیر</a:t>
            </a:r>
          </a:p>
          <a:p>
            <a:pPr lvl="1" algn="just" rtl="1">
              <a:buSzPct val="115000"/>
              <a:buFont typeface="Courier New" panose="02070309020205020404" pitchFamily="49" charset="0"/>
              <a:buChar char="o"/>
            </a:pPr>
            <a:r>
              <a:rPr lang="en-US" sz="2400" dirty="0" err="1"/>
              <a:t>BertAttention</a:t>
            </a:r>
            <a:endParaRPr lang="en-US" sz="2400" dirty="0"/>
          </a:p>
          <a:p>
            <a:pPr lvl="1" algn="just" rtl="1">
              <a:buSzPct val="115000"/>
              <a:buFont typeface="Courier New" panose="02070309020205020404" pitchFamily="49" charset="0"/>
              <a:buChar char="o"/>
            </a:pPr>
            <a:r>
              <a:rPr lang="en-US" sz="2400" dirty="0" err="1"/>
              <a:t>BertSelfOutput</a:t>
            </a:r>
            <a:endParaRPr lang="en-US" sz="2400" dirty="0"/>
          </a:p>
          <a:p>
            <a:pPr lvl="1" algn="just" rtl="1">
              <a:buSzPct val="115000"/>
              <a:buFont typeface="Courier New" panose="02070309020205020404" pitchFamily="49" charset="0"/>
              <a:buChar char="o"/>
            </a:pPr>
            <a:r>
              <a:rPr lang="en-US" sz="2400" dirty="0" err="1"/>
              <a:t>BertIntermediate</a:t>
            </a:r>
            <a:endParaRPr lang="en-US" sz="2400" dirty="0"/>
          </a:p>
          <a:p>
            <a:pPr lvl="1" algn="just" rtl="1">
              <a:buSzPct val="115000"/>
              <a:buFont typeface="Courier New" panose="02070309020205020404" pitchFamily="49" charset="0"/>
              <a:buChar char="o"/>
            </a:pPr>
            <a:r>
              <a:rPr lang="en-US" sz="2400" dirty="0" err="1"/>
              <a:t>BertOutput</a:t>
            </a:r>
            <a:endParaRPr lang="fa-IR" sz="2800" b="1" dirty="0">
              <a:cs typeface="B Nazanin" panose="00000400000000000000" pitchFamily="2" charset="-78"/>
            </a:endParaRPr>
          </a:p>
          <a:p>
            <a:pPr marL="228600" lvl="1" indent="0" algn="just" rtl="1">
              <a:buSzPct val="115000"/>
              <a:buFont typeface="Arial" panose="020B0604020202020204" pitchFamily="34" charset="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Wingdings" panose="05000000000000000000" pitchFamily="2" charset="2"/>
              <a:buChar char="ü"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Font typeface="Arial" panose="020B0604020202020204" pitchFamily="34" charset="0"/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57" y="2819272"/>
            <a:ext cx="6212874" cy="162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22" y="4953874"/>
            <a:ext cx="3105150" cy="15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9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218072"/>
            <a:ext cx="11887199" cy="1188720"/>
          </a:xfrm>
        </p:spPr>
        <p:txBody>
          <a:bodyPr>
            <a:normAutofit/>
          </a:bodyPr>
          <a:lstStyle/>
          <a:p>
            <a:pPr lvl="1" algn="ctr" rtl="1">
              <a:buSzPct val="115000"/>
            </a:pP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شناسایی روابط علت و معلولی با مدل </a:t>
            </a:r>
            <a:r>
              <a:rPr lang="fa-IR" sz="28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پرسش‌وپاسخ</a:t>
            </a: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استخراجی</a:t>
            </a: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 (داده)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AutoShape 2" descr="data:image/jpeg;base64,/9j/4AAQSkZJRgABAQAAAQABAAD/2wCEAAkGBxEQEREREREWFhEWFxYXEREXERcWFxYWGRcXGBYYGRkZHiwiGRsmHBYZIjMiKSwtMjAwGCA1OjUvOSovMC0BCgoKDw4PHBERGy8mICgyLy8tNDMvLS8wLS8vOS8vLy8xMi8vLy8vLy8vLy8vLy8vLzEvLy8vLy8vLS8vLy8vLf/AABEIALwBDAMBIgACEQEDEQH/xAAcAAACAgMBAQAAAAAAAAAAAAACAwUGAQQHAAj/xABFEAACAQMDAQYEBAQCBQwDAAABAgMABBEFEiExBhMiQVFhBzJxgRQjkaFCUrHBYvBDcoKiwhUWJDNTVXOTstHh8VSSs//EABoBAAMBAQEBAAAAAAAAAAAAAAIDBAEABQb/xAAuEQACAgEDAgUDBAIDAAAAAAAAAQIRAxIhMQRBEyJRYXGBobEy4fDxwdEFI0L/2gAMAwEAAhEDEQA/AIBRRgVgCjAr6ts+WijIFGBXgKMChbHJHgKYBWAKJmCgsxAUAkknAAHUmgbGJBAUYFVK77borERxF1H8TNtz9Bg8fWrBoGp/iou82bPEVK7t3THngetTx6iM5aYvce8M4q2iQAowtZApgWjbMSBC0QWjC0QWhbCoELWQtMC0QWhs2he2vbabtrO2ss2hW2vba09W1u3tdomkCs3KqAWYj1wBwPc07TNRiuU3wyB1zg8EEH0IPIrNaur3N0urobtrG2nbap+t9t/w88kP4ffsIG7vducgHpsOOvrWTyRgrkbGDlsi0laErUJofadbiK4laIosI3MN+8sMMTjwjHy/vUf2a1q+vJhJtUWu5lfAXwnaSoyTuJ5Xkcc+VZ48dq7m+FLe+xaCtCVqpWfaG7u7ki2QdwjjfwudhbG4lj1IBOB+9XFlo8eVT4AnjceRBWgIp5FARTUxTQgilkUGo6hFbhWlfaGOFO1jk/7INNVgwDDoQCD7HkUSkroFxdWKIoCKcRQEUxMW0JIoCKaRQEUSYpoURQYppFBijTFSQYFGBWAKNRQsbFBAUYFYUUxRQNjUjKioTtu7LaNt6M6hvpyf6gVPKKXfWSTxvG/ysMcdQeoI9weaRlTlBpDsTUZJshexFlELZJAoLuW3tjJ4YgD2GADj3rd169WxgeSNFDO+FXGF3sOWIHspPuarSaJqNmzLbsWQ+alcH3KP0P8AnNTMegz3Fi8VwcXBkMiMzBsHAABK5wCMjjpn7VHCT06VFppFkox1anK02RUE2q/h2uxKCmC207d23nxhduBjr18ulbuma1cPptzO0hMqPhX2rwPyuMYx/Ef1rVh07Vu5a12gRgMMlkyV/kDZ6H+/UCpTQuzswsLi1lXY7uxXxKw+WPaSVJ4ytKjrva+Hz6jHpreue3oO0jUpX02WdnJlCykPgcFc7eMY8qT2d1ydrC5uHbvJY2bblR0CoRkLjgEk1FwafqsNu9msIMbbhuypOG+ba27AB9xnnyqwaNo11Z2DxxBGuWYvgkbRnaMAngnavnxk1qlNtc7Lf5McYq+OSC7M6rNPIhfUQjFxugZANy5HCnG3J6Yrc7U9pZFuvwsUwhRcCSYruOSu4+ROACBx5+eK027N3l3NGXtYrdVPjkj2pnnJOAxy3pj9alu0XZ24W8F9axpKTy8T467dh4JAII98g0C16e/IXk1f0aWh9pXW7S3a5FzDJtVZdhRlY8DgjPXjHPUH2q/7aq+iW99LOJJoYoIV52COMsxHQA8kc8549qtuKfiutxWSr2OadsL5YtQSeHEskS/nIVLKmMjkj2f7ED6VIdg5rePJM6G4uTv7pQQF2lvB04OWPH6ZHJCXSL+zuriW2iSaOYvkNjozFsMCwPBOPQj9k9nuyV7Bcw3BWJQWYyIMN3akHIx5Z+UbScZGfOkLUp3Xcc9LjVl/21yrWZ5Y9XkeBN8wfwJtLZPdgHgEE8ZrrW2uc632e1D8fJdW0X8QMcm+L+QKfC7fXqKb1FtKvUXhpN36Gzf3WoXFhcGWMROp8QKMm6HY28DdnJzj0qG7G2l88TtbSqke5wVOM79i4PynjlfPyqz2NrqMlreR3Yy7ptgXMQySrA8x8Dnb1pvYbSprW3kjmTY5lZgNyt4SiDOVJHUGlqLlJPfgJySi1sUvsLBdPI5t5AqAxmYH+Jdx4HhPkG9Otb172llnuZIxci2gUsFbYWLbTjyGcnr5AD95fsDoVxamczps3BNnjRs4LZ+UnHUVpz6BdWdzJNbwpNFJu8Dbcrk7sYJHIPQjPFYoyjBVfvya5Rcnx7DOyuvSSTPbyyLIAC0cwXbkDrkYHlz08j1qPh1S9v5XFtIIo05GeMDPh3EAksfTpxVi7PWt2XeS6SKNSCEiSNA3Pqy8gY4xnJzz7wKaHfWMztaKskTdASvTPAYEg5Geo/8AimPXpjd139fYDy26q/sanbeG4VbcysCu0BgMcyjO5unQjH/tVm7PQzrCO/cMxwYyPJNq7R0HPWtDtPpd1c29uAgaUcyjcigEqM9Tjr6VYbaMrHGp6hVBHuAAadig1kct+wrJL/rS27gsKWwp7ClsKtTI2hLClsKcwpbCjTFtCiKDFNIoMUaFNBqKNRQqKYooWGkEopiihUU1aBjUglFMUVFJqTSE/h4jIoJHes+xCRwdpwS/1Ax70bahNFzNB+X/ABSRv3m33ZCobHuM0h5IlCxMl1FKur2KEAySImem5gM/Qedal5qBPdx25V5pRuRuqJH5ytjy5wB5mpHs72aBc7BvlPMlxJy33P8ACOOFHpS5T9A4x9RFpq1vK21JkLeS7gGP0B5NSQFSOt9hWmC7J1YDAeGWJWjdc+Igjxo+DwQT0HHnVd0tzHK1uZe9iMaz2k2STJAxKkEnklWGOeeRmlRzpug3jpWSgFGBWQKMCmWCYAogKyBRAUNmg4rO2jxWcVlnAbaxtpmK9ius4XtoSKbisEVtnCiKAinEUJFbZgkigIpxFARWpmCGFKfABJ4A6k9AK2GFU3tizGeGOViLRh5cK0gJwrn0xggf5GZMmiOo2ENTo27jtCGO22jMpzgyZ2RjnB8Z+b7A1qSy3UgJaUR/4IkH7u+SfsBTVUAAAYA4AAwAKzXnT6mcu9FkcEY9h3Z2Z5LWF3JZypyx6nxED9sVvMKjuy5xB3fnE8kZ+zEr/ustSbCvYwyuCfseblVSYhhS2FOYUthT0IaEsKDFNYUBo0KaCWmqKBaYtCw0GorT1sExd2DjvHjiJHkruFb/AHc1uitPR9Kk1GSNwzAb1eCPJCqqMD3knqSB9g3HNT5peWinCt7Lb2Q0VJSdy4iiCgIOAT/CPoAP6VP9pp47eFI4reOSaZxDbw7QqlyCSzEDKoqqWJHp71vaFpf4aMpu3EtuJ248gMdfb963JbWN3jkaNWkj3d05UFk3Da20nlcjg46ivNzTcpbPbsV440tyiWXwzMSyOt9Ilw/LMkUXcg5JAEbAttyx43DOc1ZOyMcscLRTw7Jo3Ku68pNwCssZPO0ggYPQgipyte/vY4I2llbagwCdpYksQqqFUEsxYgAAEkkUq3VWHybIrl972fuoHi7tVjWJbw94yGSPu5btXhj8LDDbTu68c10ixvI541libdG3ynBHQkEEEAqQQQQQCCCDTmUHgjI9DXLZpnexyqz1Z1cJN3ZUv3QmiJ2iX/s5EbmMnyOSDkeoqdAoO2mkRLFqtypjwYIRsU+NLiMsUZgOjEPDjzOB7VszRbWZT1UkH7HFU48mq0LnGhYFEBWQKICmAmMV7FFis4rjgcV7FFivYrDQMVgijxWCK0wWRQkU0ihIrThJFAwpxFLIokYJYVq3lokqNHIoZGGGU/54PvW6wqE7XX/cWkr5wzLsjwedz+EY9wMn7V0mkm2ZFNvYo41ZbZpoCxk7pysbkgZUcYY+oPFNhXUbjmKFgh6HAjX65k5I+lbNpY2ulKsk/wCdesAUhGDsPlj0/wBY+nAqfNpeTjdLctEpGRFAu0rn1kYbicewry445TeyL5TUVuzQ0XQtQgMjHuW7wqWV5ZMggEZyEPlj9K3YLx+9a3mi7uUJ3i7X3o6Z27gcAjnjBHlQf831HW5umPqblv7U2z0qOFmdS7SMAGkkkLtgc4yfKvQwY8sWk3sSZp45JtLcewpbCnNSmr0EQMS1Aaa1BTEKYS0xaWtNWhYSCKZBB6EEH71MfCi4UNJbuQJ44wmzzKKQA6+qkbT/APVRS0m606KbHeICR8rZKsPoykEfrU2fG5rYpxSUeTpU3aqwR5Y3vIFeLIlVpVG0g4I56kHggcg1r9ku08eofiNhGI5cR+FlLwsAYpMNzhiHGcD5a5/a6esQTLb4YjJJFDKqPHGz43v41JY8Z8RODk9alJZpJJo7lJu7uFUKk3dhlaInPdyIMb4z9ip5HofPfTzW5X4kDplVDtB2rtO+FhcxON7MJEZX3bFBaKWIRBi+51XbtIZSCTgritiz7TzBfz7GU4/0tri5jb3CjEqfRkqv6ppsFxK8tppkwnbO6WaI2cSMX3mYucS78nqgyQMZGaRKxhY7vWY7J4LK2tpJnMbymKN13xx7hmRzKwJLO55JyTuJ5rS1LX7meMxw2WoQuSPzEitunmAzyFRn+bFay3MWnRXE7yma7lw1zchcDyVI4x5KMgKOnOSfSsXWrzSmE2rlVkYxAflHbOGYlZgcnZsRiNh5x15FMWN1uZe+xPWGiyqqC5QQ26SCc2xm766urgHKyXMwwMAhTtXjIx5CpB2LEsepJJ+p5NRenaxFPJJGhJKZJJHDAOyEg56bkYc46elSgp+OCithUpNvcyBWQK8KIUZh6vYrNZrDjGK9is16uOBxXO/iH2wlgl/DWzbGUAyyYBbLAFVGRxwQc+/tXRa4l8S4GTUZiRw4jZD6jYq5/VSPtSs8mo7DMSTluSfZv4hzRuEuz3kROC+0b09+PmHqOv8ASp1BcatOsqO8VhEwKHlWmYHlgPTjGT0+ucclrs/wxuTJp6Kf9G8iD6ZD/wDHSsUnN02MyRUVaLQ1AwphqN13V47OJpZDx0VR8zt5KP8APFW2luyarM6jeRwRtJK4VF6k/wBAPM+1U1LdtUY3FzmKxjyYot20uB1dz5DA6/YeZOvo1lNq8v4q6yLVD+XECQrEfwr7fzN59PLi1XFh+NvbPTF4hbMt1tO3EEfROOgZht46cUiU9St8fkbGFOlz+BXZTs5Pf5/ARrZ2GcNdtFmWbHXulbkjy3H7cgirsnwlsduJJruR/wDtWum3Z9gBgfp+tb3xL0+/l08Q6X4Zd6KypIsTdyAwKoxIC87OMjjI9qq+pds5+z9vp2nyRtd3rR7pi0rE+ORtqK20lznKD0CDg5FRvI2UqCRG9sOx9zpKfi4LiS4s0I7+KXa0qKSF3q4A3AEjjAx7jJCQwYBlOQQCD6g8g113tPEJLK5Rl4eGRCp/xKV/vXFOz5zaW/8A4SfsMVd0WSTbiyTqoJJNG01KanNSmr0kQMU1BTGoKYhTMrTFpa01axhIYtKl1BUcIVY8oGYAbU7xtqbsnPLccA488Vi7AMbgttGxsuDgoMHxA+3Wq+0ixGAxKko3szv+HmQQDu5CFdGzvC4aZQDnKN6g1F1OfQVYYaia1WI3MZFs+6UFk3JKAqEjxBwM7s4A24JyR06022tZbCDfcKGmcopbvOWB2rHu3ACIKXIx0GCec8no9jFHkxvI+FSJhJGI2XuwSoKjzIkByc9R71KYz15z1zzS4pzqaYeqvL2ILVtXjltS0ZYuY+92IC+AmSRKUOAhKkHJGcHGa3LXW444VSV5O8jjXas4YPJxgbM535OB4c9RUNMSrXohDm6LSiSEJuiaAxjDyZIEeEbIYHJbjDVJWiLL+CaWRnv++hURMCndRFSZO7QHBjMQJ7zncVHIIwEvI9XuMdJV/P6JGzvy9vLJcxbVUNvUow3oEDN+XIM+bLg9dvoaq+rJDd9zKFS0j70Q70w0kgXCySN3Z7vuk3KoJzndjIBq/VH3P4WSATGMPHGhmRVXxbCN/C8fNtHB4JUZ6VubG5JKzYv0NCyv5Le6WzeCAMSqs8OULpsYpIE24CqE2t4uCcCrSK0dI1FbiPvFGPEVPiVwSPNWUkMOeo/rW+KKCqPNgsIVkVgUQojjNepV3IUjkcdVVmGemQCRUb2X7QxX0PeR8OuBLETyjf3U+R8/qCANq6NrayYrBYZxkZ8hnn9KKuW/E7SWjuorsyOsUjKjPyxhZcfKAQcbQWA9Q3rQzlpV0FGNujqFVntv2VGoRqUYLPHnu2PRgeqNjy8wfL71ELYa1bAGC5S6jwCgcgsQeQcvz+j1Gah2n1yPh7bZ/iW3Zh+uSKCU01Ukw4xd2mVuTsPqIbb+GY/4g6FT77s4rq3ZHRTZWqRMQXJLyEdNzY4HsAAM+1cuuO3eoldhm2kE7mEaKx9jgcY9sVrS65qN8RCZZJd3HdqAN3+sEAz9TSoTjF2kxkoykt6Ola/23tbXKq3eyj+BCCAefmfoOR0GT7VVNL0a61eUXN2StuPkHQMM/LGPJfVv6npt6N2MFqgluxG8jFcQkBgoHJyehPQccD1Oav8Abzo65Q8Dy6Y9seVbDJ4k3GW1dvUGUNEU49+4pbZUVUQbUUBVVeAAOgArX0t+81KOzB7t5IWdJ88sVJzFgYJ4Ut18ulbzmoTVrGeVoL2xRpp7SQPtiy25eC8ZK+ZA6eYyMHOKzqOjxSTk+fljen67NjqKe3wv9HT9E7Py28m9rguuCNmGwc9CcselTskCMysVUsvysVBI+h8qp+ifEixuQAH2yjh4ThHDDqNrkHj2z9aZq/bmCJSe9jjA/jkdc/ZQev6/SpIQUFSHZcssstUufovwZ+I/aAWtrLt5kwNo65diBGuPUsQfoK5xYWvdQxRfyIqk+pAAJ/Wtf/lsapOZQwMELZjjJ/MklII75x/CACQo+p46VItXrdFjpan3PN6qdvSJalNTWpTVfZE0KagphpZpePqFOTjFWl37BZOncYpt0/QytNWlLTFqhiUFLEroyuMqwKsPUHg1pS6OSRskb+LcXLOdxCqJF8QG9VUqMgjDHjk53y4UFicAAkn0A5Jobm8WNFfBbcQFVduSSM9WIHQE8mp8sISXmQ+EpLgVdJLG0a2yKsfO5VVAoJdfmGRtXaWOVBOQPod7UrQzRlA205U8glTtIO1gCCVOMEZHWvWs6uiSKcqyhlOMcEZFQ9/qkyXKwo6shUl2SJmaEF4x41wdzDOOD/pQSOOUzcYL2ew6Nt/A290aCC2Zyp71UIaVHZHYuQGLsGyUycncTgD2pmn6cklsHhBW4GEE5uJXJEbbWCSg5WJ1DAbR0YHHFTwNMjcEAggjyIORQvFGwtTIu906V7WOA+OUlR329h3R5Pe7sh229B5txnqaz2N02W2gWOWFfEquJwSJCRgd1KrHOVHCkeHao6HrMLTVpcsVyUr4O1OqDjUAYAAHoBgUxaWKYtGcUDS5L+4R5Bfug7x1CCFGwFYgc1u/hL//ALyf/wAiOtLSVvLdHj/ASv8AmSMGDoAQzEjg1ufjbz/u2b/zI66HhaVqu/qdLxNTrj6AyWN8wKnU3IIII7iPkHg+dag0J7ZYpbN/+kxLtORhZ1zko4z19DnyHTAI3ZNQu1BY6dKAAST3kfAHJrUOuvOsUVombmVdwUnKxJnBeQ+3p/8AAJPwKf7/AGMXi2v2/wAFv7O67Fexb0ysinbLE3zxv5gj04OD5/XIDdf0wXVvNAceNSFJ8nHKH7MBSezmhR2UZUEvK53TTN80jevsOTgf3JNQel9r3iuZrXUNsTAkwy7diMuTjJzjkcg9OCDzSLpU+46t7ibPw3vmlslR895AzQsD18OCo+wYL/s1PapfpbwyTSHCRqWPv6Ae5OAPc1z+w7V21jc6kwbvEklR4VQghmIcyEN0AyRzVa7Wds5r8CPaI4Qc92G3Fj5FmwM4+gpfiqMa7h+G3L2K5dTtI7yOcs7MzH1LEk/uatPwtUm/UjoI5C30wB/UiqhXUfhJpW2OW6Ycv+XFx/Cpy5+hbA/2DSMSuSG5HUWXVtPQyGRsn/CeQD/nypF9bIitKrCPYCzN0XAGTkenFSRqt/EGUrp9wV6nap+jOoP7VTLDBRe3v9fkRHNPUt/b6B9l+zE/aBDcXMrw6fkrDFHgPOVOGdicgAEY6HkEDpk9L0nQbDRbe4kgi7uNUMs7bmd2Eak8liTwM4AwOT61L6FaLDbW8SDCxxRoo9lQAfXpUV2m7YWFg8cF5OqtMDhCjONhO0l8AhV6jJ64Poaibb5KUkuCidlte0vtFeTRTaUgkWMuszMGZ0V1Q7yoBVvGuOW8+fW7Wfw70mFiyWEJJGPGplH6SEit7s/2WsrDvDaW6xlzlyNxJ5zjLEkLz0HFTlYace+I3w/t4ALuwK20+flDYjfjO3ZzjOPIY9RzmqzomsG4jyUxKh2Sp/K4649j/wC48q7B2s0m3de+eJTNlVD89OuCM4PA865FqMSw6tIiABZrdJGUDA3qxQcfRT+tNwSyatKlSYGVQ06mraNs7j6CllfentSmr010cP8A1b+W/wAED6qa/TS+EvyKNDkUTUFHHosUf0pr4bFy6vI+afykeWmrSVpi1WyVEbf3kckj28kDSKP5eW5UHdjjauGwGz1yK14ZJpZY7eS3ldEd1UFYwZZEUHY+5gm5A2SATkgHAwRUrfd9s3QybHUFgO7D7iBlRyeOasFzaRvp3dR7BIIwybpOUn+bvN/XeHJbd1Jz61BnU09vx9iyM0kv5XuRlhM7q3eRtG6uylGHI2njnoeMcjI9+K2o4UB3BFDeLBwB8xBbkepAJ+lKjDjO+RpGJPjZVUn6hABTi+AT6AngZPFOS23MvfYgm1FxG0V6j5lAWPCxgM7DDRqwYoAD034yOuaTpGrMImtokP4uTe2d0exWYtmRtvCbcA7dvPGM5JornfqQCoqpEhBZmkVi++PlBtDBMpJ83JUkYHFe0Cxmt4opnRWtY2nKRRuDKjMSjSHwAyKApG3JbBzzgAQTm1JVx6lO1b8ll0eOVI8TMC+5seLfhfIFtq7j15wOMdetN1WV0hkaMuHAGzZGJG3ZGBsPBBPB6cE8jqIm41t22taoZFyQ2YpM7sRsieWwMr7hIwK8D1qwg1QqapC91uytdjppjhbpmiYGfuYlQd1Kwkk73MmW3MrbgE8OAoPi61bRSYgFG1QAuS2AMDcxJY4HmSSSfc0wGhjHSqOu3YwUQoAayDWnA3cZeORB1ZGUZ6ZIIFRnZbs7HYQ7E8UjYMsmOXP9lHkP71L5rOaHSrsK3VGa1r2xinULNGkijkB0DYPqM9DWxXs11GHFviTpqW94FjjWOJo0KBVwPMN98g/tVSrpHxkTx2jeqyj9Ch/4qrdx2cA02G+UsWaRlkXjaF3MqsOM9VwevzCockfM6LIS8qs0uz2hTXswiiHHBdyPCi+p/sPOu56fZpBFHDGMIihVH08z7k8n3NV34ZyKbBNoAIeQOQACTuyCcdTtIH2FWkmqsGNJX6k+Wbbowag+2YU2FzvxjYcZ/mBG3/exUxLIFBZiAoBLMTgADkk+1QejdmJ+0BMsrtBpasRHtH5twy5G4bhgKDnkg9MYJyQWWajHczHFyZ0v4da0t7ptpKrAsI1jlx5SIArgjy5GfoRUN26+GUOrXcNzLcOgRAkkaoDvRWZhtYnwHxtk4by6ecT2f7Aaho94rafcJLYyuv4iGY4YIDy3hGGcDOGGOSAQRVh+KtpqMtkE0xnE3eKZO7cRuY8NkK2RjxbScEHA+x84sLmowMDoOlFVf7DQ3iWFst+xa7CnvSSGb52KBiOCwTaCfUHk9akb6ScEd0isPMlsEH6ccVxxFdq7lcImRkEswz044z+pri/4xb3UZrmLmGKMQxv5O2dzEe3LfsfOuzQ9nXdiZ2BDZ3qOS2eoJIxXMu3fZVdFkF3ag/gJWCzwZLdw54EiE5O0+h8+PMbW4JRjkTlwLypuLSFtSmog4YBlIIIBBHQg9CKBq95HjsW1BRNQUxCmeWmLSlpimuZyHKaYtJU01TQMaiN7S3MiRN3b+IpJ+XtJZlC+JwV5TYOcnj9q3dLuGSLNwzLIoBlEqd2Ez0CnoyccNk588HimyRB0dG6MrI2ODtYbWGfoabexd8u12b+EqwIypQgoRxjggHpipZQnr1J7VwUKS00OVFZCFOFYHDJgfMPmBHnznNI0XTBboy5UhiOFj2LwoX5cnxHGSfM020hEaKi9FGBnr9azd3yRBd2SWJCqqliSFLHj2VSftWtLlnJvhGxY2ccK7IkCrnOB64A8/YAfQAeVbamq3r2op3MUiXBjLtGUKHBeNyqudpBzhXJ6cMF862l1+Lvo4UIcMFw4kBJ3A4wP4sAZY5GAynnNK1RToZpb3J4GjBpINGDWswcDWQaWDRA1hozNZzS81nNYcHmvZoM17NdRxQfjBGDDbN5iRwPoygn/ANIraisgdB2Ecdw0n3DGUfuKjfirMZZbS1TlyS233cqifuGqzdpyttpsyD5UhES/cCIf1qevNJ+w+/LFEP8ACU/9El/8Zv8A+cdXUmqn8MbYx2AY/wCkkdx9OE/4KtRNNxLyIVkfmZD9ooDcta2KsQbqdEcg4YQr45WH0UfvXZ7W3SJEjjULGihURRgKoGAAPIACuP6fj/l3SM/y3WPr3Df5/SuzVJ1DuZThXlM16vV6kDT1er1erjj1RfaOxSe2mjkUMhU5U+YxyP0yPvUpWrqL7YpT6I364OK44+ddE3QSXFk5JMD/AJbHqYm5T9iD/te1SzVqayB/yxNj/wDHTd9crj9sVssa9vo5OWNWeV1SSm6AahrLUGatREzCmmKaUDRg1rMTCmuFjUu5woxk4Jx5ZOOg96VpuprMF2gkkZcrlkQ+Sl8Y3H06+1O2K2AxcJkb9jbWK58QDeWRkcevlTrS2jt4u7hlbY2/vIcExf8AWFo3Xfyj7QAccH7ZMuRzU0ktu5RHTp35NeWzdplkEhCjblct5bsgDO0htwzkfw8e0mpqNm1BEbu+TJjIUKcE4Yhd2MAnacAnypVlqbFWZ13DOFMUbtyE3yKR1yg6/UcA8ULlCL5GJSaNtbeb8R3neflfy7j02bdmzGPn8W/OfLGKdqjRbFWWPvAzYSMJvJbax4H+qG+2ay9yFjaRQXAQuoXqwC7gB7n+9JsZ0u4zvjUqGxw29GIAIZHwM9cZwMEMKFpcLuMTfJXNV093D3EERigkWLHdlFdvzUKsybwADuDAjLAqM7QTVhsVnshHFLboGldigjmGEYqSVcNnacIxyGfJzzTtVs3eJYotqgFfBnYCi9FBCnZghTwP4cedSEAbaneEM4A3PjGWxgsB5ZOf1qZYGp6kxjyWjbBowaSDRA1Q0LHg0QNJDUQNDRo3NZzSs1nNZRozNYZwASSABySTgADqTQZqjfFO4nWOJULCFi3elScE8bVbHl148/tQTlpjYUVqdC+zsDX+oy37D8iJisJPQlRtTA9h4j6Ein/ETUhMI9PhIeaSRe8UHO3Hyq3ockH2C1YOyiKtlahBgd0hOP5iMsfruJqjWOlGw1aASPmNy5jkbqd6OoDH+bcQD9QfOkyTUUvXn6jk05P24Oj6baLBFFEpysaKoPrgYJ+55+9OJrBNCTVSRM2ROqTi3vdLuycLFciOQ+QSYbWJ+gH713KuIa9py3UEkLHG4Da3owOVP0yP0zVu+H3btZ9lhenutQRQvjPhuABjfG3QscZK/XGcHEPVQalZXgknGjoVer1eqUeer1er1ccYqB7T3gCiEfM2C3sAcj9SP2rZ1TWUiyq4aT08l/1j/auVdt+1pi3QQt3l9LkAAg91kfO3oQOQPv0rkrO4K5C4mvdQuB0MgiQ+0ShSR7HArcY1r6ZZiCJIwckfM38zHlj+tOY19D0+PRjUTxc89c2wWoKJjQZqhErZgGjBpQNGDWsGLHKaYppINGDQNDUzQ1SaFJFaRCSEZy6z9y42fLsP8UmX4HuR54I2k4QzPfstxtkdVVbtU7tyhd84CKxdUZd2fEyMmOTUngEqSASpypI6EdCPQ06wcwf9WT8oQbjvAUMzgKGztG5iePb0FQ5umlKVporhmSjX8/Yk9T2B17tdoKKdmNu3I4GPI4xxWuGpJkLEknJPJPrRKaeo0qFpmwpowa1w1MDVjQaY8NRg0gNRhqBoKx4asg0kNRBqyjbHBqzupO6s7qyjbG7qje0duJbS4jIzmNyo/wASjcv7gVvbqFwGBB6EEH6GscbVGp0yt/De8MlkEPWN2QfQ4cf+oj7UHxG05prdZUGXgYsSOoQjxEfQhT9jUBa2moabM6QRtJCxyPBuVh5E7eVbHB/uMVfNOuZJIkeSPupDndGW3Y5IHPuOfvU8FqjpfI6b0y1IrHZ/t3EYlW6crKvBfazBx5N4QcH1/wAgW6GdZFV0OUYBlYeYIyDUR/zXsd5f8Om4+XO37JnaP0qVUBQFUAADAAGAAOgA8hTscZraQubi/wBIZNR+raXFcqFkTJHyOOHQ+qt5f04rbLUJamuKapitVboHTe2uqaaAkqG/thgBs7bhBwMEgHvPqQSfMip+3+NOnMPzFkiccFXRiR/+isKrxalvg+Q/SpZdFFvyuh8eqa5RZ5vjLp2PBLz6mKY/sEH9ahb/AOLEUnEQnlJ6JFEVH3JwcfrUcQPQfpQs1cv+P9ZfY19Z7Ghf6vqV3lU22cR9DvlI+o+X7bTStN0mO33FMs7fNIxy7eZ5+tSDGlk1Xh6WEN0tyTL1E57PgwxpZNZJoCarSJWzBNBmsk0GaNCmzANGDSloxWtARY0GmA0kUYoGOTHA0YNJFGKFoYmPBowaSKMUDQaY4NRhqSKYKFoNMaGow1IFGKBoKxwaiDUoVkVlBWNDVndSqzWUdY3dWN1Lr1dR1jN1YLUusGuo6wy1CWrBoDW0ZYRagLVg0BokjGzJagJrBoDRJANniaAmvGgNGkC2YJoCayaA0SQtswTQE1k0Bo0LbME0GayaCjSEy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9725" y="1698477"/>
            <a:ext cx="11887199" cy="4836547"/>
          </a:xfrm>
        </p:spPr>
        <p:txBody>
          <a:bodyPr>
            <a:normAutofit/>
          </a:bodyPr>
          <a:lstStyle/>
          <a:p>
            <a:pPr marL="228600" lvl="1" indent="0" algn="just" rtl="1">
              <a:buSzPct val="115000"/>
              <a:buNone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just" rtl="1">
              <a:buSzPct val="115000"/>
              <a:buFont typeface="Wingdings" panose="05000000000000000000" pitchFamily="2" charset="2"/>
              <a:buChar char="ü"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9725" y="1747133"/>
            <a:ext cx="11887199" cy="4836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rtl="1">
              <a:buSzPct val="115000"/>
            </a:pPr>
            <a:r>
              <a:rPr lang="fa-IR" sz="2600" b="1" dirty="0">
                <a:cs typeface="B Nazanin" panose="00000400000000000000" pitchFamily="2" charset="-78"/>
              </a:rPr>
              <a:t>تهیه داده (</a:t>
            </a:r>
            <a:r>
              <a:rPr lang="en-US" sz="2600" b="1" dirty="0" err="1">
                <a:cs typeface="B Nazanin" panose="00000400000000000000" pitchFamily="2" charset="-78"/>
              </a:rPr>
              <a:t>ChatGPT</a:t>
            </a:r>
            <a:r>
              <a:rPr lang="fa-IR" sz="2600" b="1" dirty="0">
                <a:cs typeface="B Nazanin" panose="00000400000000000000" pitchFamily="2" charset="-78"/>
              </a:rPr>
              <a:t>)</a:t>
            </a:r>
          </a:p>
          <a:p>
            <a:pPr lvl="1" algn="just" rtl="1">
              <a:buSzPct val="115000"/>
            </a:pPr>
            <a:r>
              <a:rPr lang="fa-IR" sz="2600" b="1" dirty="0">
                <a:cs typeface="B Nazanin" panose="00000400000000000000" pitchFamily="2" charset="-78"/>
              </a:rPr>
              <a:t>تقسیم به ۱۰ زمینه کلی (سیاست، اقتصاد، سلامت و ...)</a:t>
            </a:r>
          </a:p>
          <a:p>
            <a:pPr lvl="1" algn="just" rtl="1">
              <a:buSzPct val="115000"/>
            </a:pPr>
            <a:r>
              <a:rPr lang="fa-IR" sz="2600" b="1" dirty="0">
                <a:cs typeface="B Nazanin" panose="00000400000000000000" pitchFamily="2" charset="-78"/>
              </a:rPr>
              <a:t>۲۰ </a:t>
            </a:r>
            <a:r>
              <a:rPr lang="fa-IR" sz="2600" b="1" dirty="0" err="1">
                <a:cs typeface="B Nazanin" panose="00000400000000000000" pitchFamily="2" charset="-78"/>
              </a:rPr>
              <a:t>مهم‌ترین</a:t>
            </a:r>
            <a:r>
              <a:rPr lang="fa-IR" sz="2600" b="1" dirty="0">
                <a:cs typeface="B Nazanin" panose="00000400000000000000" pitchFamily="2" charset="-78"/>
              </a:rPr>
              <a:t> </a:t>
            </a:r>
            <a:r>
              <a:rPr lang="fa-IR" sz="2600" b="1" dirty="0" err="1">
                <a:cs typeface="B Nazanin" panose="00000400000000000000" pitchFamily="2" charset="-78"/>
              </a:rPr>
              <a:t>زیربخش</a:t>
            </a:r>
            <a:r>
              <a:rPr lang="fa-IR" sz="2600" b="1" dirty="0">
                <a:cs typeface="B Nazanin" panose="00000400000000000000" pitchFamily="2" charset="-78"/>
              </a:rPr>
              <a:t> از هر زمینه (</a:t>
            </a:r>
            <a:r>
              <a:rPr lang="fa-IR" sz="2600" b="1" dirty="0" err="1">
                <a:cs typeface="B Nazanin" panose="00000400000000000000" pitchFamily="2" charset="-78"/>
              </a:rPr>
              <a:t>سیاست‌های</a:t>
            </a:r>
            <a:r>
              <a:rPr lang="fa-IR" sz="2600" b="1" dirty="0">
                <a:cs typeface="B Nazanin" panose="00000400000000000000" pitchFamily="2" charset="-78"/>
              </a:rPr>
              <a:t> پولی، اقتصاد </a:t>
            </a:r>
            <a:r>
              <a:rPr lang="fa-IR" sz="2600" b="1" dirty="0" err="1">
                <a:cs typeface="B Nazanin" panose="00000400000000000000" pitchFamily="2" charset="-78"/>
              </a:rPr>
              <a:t>بین‌الملل</a:t>
            </a:r>
            <a:r>
              <a:rPr lang="fa-IR" sz="2600" b="1" dirty="0">
                <a:cs typeface="B Nazanin" panose="00000400000000000000" pitchFamily="2" charset="-78"/>
              </a:rPr>
              <a:t> و ...)</a:t>
            </a:r>
          </a:p>
          <a:p>
            <a:pPr lvl="1" algn="just" rtl="1">
              <a:buSzPct val="115000"/>
            </a:pPr>
            <a:r>
              <a:rPr lang="fa-IR" sz="2600" b="1" dirty="0">
                <a:cs typeface="B Nazanin" panose="00000400000000000000" pitchFamily="2" charset="-78"/>
              </a:rPr>
              <a:t>تولید جمله از هر </a:t>
            </a:r>
            <a:r>
              <a:rPr lang="fa-IR" sz="2600" b="1" dirty="0" err="1">
                <a:cs typeface="B Nazanin" panose="00000400000000000000" pitchFamily="2" charset="-78"/>
              </a:rPr>
              <a:t>زیربخش</a:t>
            </a:r>
            <a:r>
              <a:rPr lang="fa-IR" sz="2600" b="1" dirty="0">
                <a:cs typeface="B Nazanin" panose="00000400000000000000" pitchFamily="2" charset="-78"/>
              </a:rPr>
              <a:t> به تعداد ۳۰-۲۰ عدد</a:t>
            </a:r>
          </a:p>
          <a:p>
            <a:pPr lvl="1" algn="just" rtl="1">
              <a:buSzPct val="115000"/>
            </a:pPr>
            <a:r>
              <a:rPr lang="fa-IR" sz="2600" b="1" dirty="0">
                <a:cs typeface="B Nazanin" panose="00000400000000000000" pitchFamily="2" charset="-78"/>
              </a:rPr>
              <a:t>بازنویسی برخی جملات برای داشتن مارکرها و الگوهای متنوع</a:t>
            </a:r>
          </a:p>
          <a:p>
            <a:pPr lvl="1" algn="just" rtl="1">
              <a:buSzPct val="115000"/>
            </a:pPr>
            <a:r>
              <a:rPr lang="fa-IR" sz="2600" b="1" dirty="0">
                <a:cs typeface="B Nazanin" panose="00000400000000000000" pitchFamily="2" charset="-78"/>
              </a:rPr>
              <a:t>بیش از 100 نوع الگو</a:t>
            </a:r>
          </a:p>
          <a:p>
            <a:pPr lvl="1" algn="just" rtl="1">
              <a:buSzPct val="115000"/>
            </a:pPr>
            <a:endParaRPr lang="fa-IR" sz="2600" b="1" dirty="0"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§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just" rtl="1">
              <a:buSzPct val="115000"/>
              <a:buFont typeface="Wingdings" panose="05000000000000000000" pitchFamily="2" charset="2"/>
              <a:buChar char="Ø"/>
            </a:pP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228600" lvl="1" indent="0" algn="just" rtl="1">
              <a:buSzPct val="115000"/>
              <a:buNone/>
            </a:pP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just" rtl="1">
              <a:buFont typeface="Arial" panose="020B0604020202020204" pitchFamily="34" charset="0"/>
              <a:buNone/>
            </a:pPr>
            <a:endParaRPr lang="fa-IR" sz="2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92907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155</TotalTime>
  <Words>704</Words>
  <Application>Microsoft Office PowerPoint</Application>
  <PresentationFormat>Widescreen</PresentationFormat>
  <Paragraphs>186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 Nazanin</vt:lpstr>
      <vt:lpstr>Calibri</vt:lpstr>
      <vt:lpstr>Courier New</vt:lpstr>
      <vt:lpstr>Gill Sans MT</vt:lpstr>
      <vt:lpstr>Wingdings</vt:lpstr>
      <vt:lpstr>Parcel</vt:lpstr>
      <vt:lpstr>کشف روابط علّی در متون فارسی با تکنیک‌های یادگیری ژرف</vt:lpstr>
      <vt:lpstr>فهرست مطالب</vt:lpstr>
      <vt:lpstr>تعریف مسئله</vt:lpstr>
      <vt:lpstr>مرور ادبیات</vt:lpstr>
      <vt:lpstr>دادگان</vt:lpstr>
      <vt:lpstr>شناسایی روابط علت و معلولی با شبکه های بازگشتی </vt:lpstr>
      <vt:lpstr>شناسایی روابط علت و معلولی با شبکه های بازگشتی و بازنمایی FastText</vt:lpstr>
      <vt:lpstr>شناسایی روابط علت و معلولی با مدل زبانی BERT</vt:lpstr>
      <vt:lpstr>شناسایی روابط علت و معلولی با مدل پرسش‌وپاسخ استخراجی (داده)</vt:lpstr>
      <vt:lpstr>شناسایی روابط علت و معلولی با مدل پرسش‌وپاسخ استخراجی</vt:lpstr>
      <vt:lpstr>شناسایی روابط علت و معلولی با مدل پرسش‌وپاسخ استخراجی</vt:lpstr>
      <vt:lpstr>شناسایی روابط علت و معلولی با مدل پرسش‌وپاسخ استخراجی</vt:lpstr>
      <vt:lpstr>شناسایی روابط علت و معلولی با مدل پرسش‌وپاسخ استخراجی</vt:lpstr>
      <vt:lpstr>شناسایی روابط علت و معلولی با مدل پرسش‌وپاسخ استخراجی</vt:lpstr>
      <vt:lpstr>نتیجه گیری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کشف روابط علّی در متون فارسی با تکنیک‌های یادگیری ژرف</dc:title>
  <dc:creator>RePack by Diakov</dc:creator>
  <cp:lastModifiedBy>mahdi farahbakhsh</cp:lastModifiedBy>
  <cp:revision>52</cp:revision>
  <dcterms:created xsi:type="dcterms:W3CDTF">2023-03-02T15:22:25Z</dcterms:created>
  <dcterms:modified xsi:type="dcterms:W3CDTF">2023-03-15T04:13:37Z</dcterms:modified>
</cp:coreProperties>
</file>