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embeddedFontLst>
    <p:embeddedFont>
      <p:font typeface="Bauman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h1CA1liuvDsx/ML5yDPMUT3Od8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49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c53033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7c530331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8032fe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8032fe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c530331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c530331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sz="8625" b="0" i="0" u="none" strike="noStrike" cap="non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sz="33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1437704" y="1455215"/>
            <a:ext cx="6386014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Baumans"/>
              <a:buNone/>
            </a:pPr>
            <a:r>
              <a:rPr lang="es-MX" sz="4400" dirty="0"/>
              <a:t>DQL </a:t>
            </a:r>
            <a:br>
              <a:rPr lang="es-MX" sz="4400" dirty="0"/>
            </a:br>
            <a:r>
              <a:rPr lang="es-MX" sz="4400" dirty="0"/>
              <a:t>(Data </a:t>
            </a:r>
            <a:r>
              <a:rPr lang="es-MX" sz="4400" dirty="0" err="1"/>
              <a:t>Query</a:t>
            </a:r>
            <a:r>
              <a:rPr lang="es-MX" sz="4400" dirty="0"/>
              <a:t> </a:t>
            </a:r>
            <a:r>
              <a:rPr lang="es-MX" sz="4400" dirty="0" err="1"/>
              <a:t>Language</a:t>
            </a:r>
            <a:r>
              <a:rPr lang="es-MX" sz="4400" dirty="0"/>
              <a:t>)</a:t>
            </a:r>
            <a:endParaRPr sz="4400" dirty="0"/>
          </a:p>
        </p:txBody>
      </p:sp>
      <p:sp>
        <p:nvSpPr>
          <p:cNvPr id="44" name="Google Shape;44;p1"/>
          <p:cNvSpPr/>
          <p:nvPr/>
        </p:nvSpPr>
        <p:spPr>
          <a:xfrm>
            <a:off x="2288440" y="3747178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6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Intersemestral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I</a:t>
            </a:r>
            <a:endParaRPr sz="2600" b="0" i="0" u="none" strike="noStrike" cap="none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c5303315a_0_0"/>
          <p:cNvSpPr txBox="1">
            <a:spLocks noGrp="1"/>
          </p:cNvSpPr>
          <p:nvPr>
            <p:ph type="title"/>
          </p:nvPr>
        </p:nvSpPr>
        <p:spPr>
          <a:xfrm>
            <a:off x="2526904" y="455940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Sintaxis SQL Estándar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D5133-1AA1-4C00-8F06-99C83C77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54" y="1947183"/>
            <a:ext cx="7582094" cy="3805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032fe00_0_0"/>
          <p:cNvSpPr txBox="1">
            <a:spLocks noGrp="1"/>
          </p:cNvSpPr>
          <p:nvPr>
            <p:ph type="title"/>
          </p:nvPr>
        </p:nvSpPr>
        <p:spPr>
          <a:xfrm>
            <a:off x="2430599" y="416740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Tablas </a:t>
            </a:r>
            <a:r>
              <a:rPr lang="es-MX" dirty="0" err="1"/>
              <a:t>dummy</a:t>
            </a:r>
            <a:endParaRPr dirty="0"/>
          </a:p>
        </p:txBody>
      </p:sp>
      <p:sp>
        <p:nvSpPr>
          <p:cNvPr id="62" name="Google Shape;62;g6d8032fe00_0_0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dirty="0"/>
              <a:t>Se emplean principalmente cuando la sentencia </a:t>
            </a:r>
            <a:r>
              <a:rPr lang="es-MX" b="1" dirty="0" err="1">
                <a:latin typeface="Hasklig" panose="020B0509030403020204" pitchFamily="49" charset="0"/>
                <a:ea typeface="Hasklig" panose="020B0509030403020204" pitchFamily="49" charset="0"/>
              </a:rPr>
              <a:t>select</a:t>
            </a:r>
            <a:r>
              <a:rPr lang="es-MX" dirty="0"/>
              <a:t> obtiene algún resultado que no existe almacenado, si no que este se obtiene al vuelo, tal vez proporcionando por una función o por algún cálculo en donde no requiere la asociación con alguna tabla.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dirty="0"/>
              <a:t>En Oracle se emplea la tabla </a:t>
            </a:r>
            <a:r>
              <a:rPr lang="es-MX" dirty="0" err="1"/>
              <a:t>dummy</a:t>
            </a:r>
            <a:r>
              <a:rPr lang="es-MX" dirty="0"/>
              <a:t> </a:t>
            </a:r>
            <a:r>
              <a:rPr lang="es-MX" dirty="0">
                <a:latin typeface="Hasklig" panose="020B0509030403020204" pitchFamily="49" charset="0"/>
                <a:ea typeface="Hasklig" panose="020B0509030403020204" pitchFamily="49" charset="0"/>
              </a:rPr>
              <a:t>DUAL</a:t>
            </a:r>
            <a:r>
              <a:rPr lang="es-MX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c5303315a_0_5"/>
          <p:cNvSpPr txBox="1">
            <a:spLocks noGrp="1"/>
          </p:cNvSpPr>
          <p:nvPr>
            <p:ph type="title"/>
          </p:nvPr>
        </p:nvSpPr>
        <p:spPr>
          <a:xfrm>
            <a:off x="2595504" y="475540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Álgebra Relacional</a:t>
            </a:r>
          </a:p>
        </p:txBody>
      </p:sp>
      <p:sp>
        <p:nvSpPr>
          <p:cNvPr id="56" name="Google Shape;56;g7c5303315a_0_5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700" cy="44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dirty="0"/>
              <a:t>Es un lenguaje formal integrado principalmente por una serie de operadores unarios y binarios que se aplican sobre una o varias relaciones.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MX" b="1" dirty="0"/>
              <a:t>Operadores relacionales básicos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84856A-B0AE-4D78-A9E3-79AC0191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0" y="3891201"/>
            <a:ext cx="8094896" cy="17389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5322-C5AC-4967-BC42-7F9F3D29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329" y="522514"/>
            <a:ext cx="6246056" cy="616970"/>
          </a:xfrm>
        </p:spPr>
        <p:txBody>
          <a:bodyPr/>
          <a:lstStyle/>
          <a:p>
            <a:r>
              <a:rPr lang="es-MX" dirty="0"/>
              <a:t>Operadores de 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0FA11-600B-43D2-9D10-6F602FF8C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También conocidos como relacionales vinculan un campo con un valor para que Oracle compare cada registro con el valor dado.</a:t>
            </a:r>
          </a:p>
          <a:p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CA9F07-42BB-4C3D-8028-6CA010814184}"/>
              </a:ext>
            </a:extLst>
          </p:cNvPr>
          <p:cNvSpPr/>
          <p:nvPr/>
        </p:nvSpPr>
        <p:spPr>
          <a:xfrm>
            <a:off x="2889331" y="3182576"/>
            <a:ext cx="5384051" cy="27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SzPts val="2100"/>
            </a:pPr>
            <a:r>
              <a:rPr lang="es-MX" sz="2100" b="1" dirty="0">
                <a:solidFill>
                  <a:srgbClr val="595959"/>
                </a:solidFill>
                <a:latin typeface="Century Gothic"/>
                <a:sym typeface="Century Gothic"/>
              </a:rPr>
              <a:t>Operador</a:t>
            </a:r>
            <a:r>
              <a:rPr lang="es-MX" sz="2100" dirty="0">
                <a:solidFill>
                  <a:srgbClr val="595959"/>
                </a:solidFill>
                <a:latin typeface="Century Gothic"/>
                <a:sym typeface="Century Gothic"/>
              </a:rPr>
              <a:t>		</a:t>
            </a:r>
            <a:r>
              <a:rPr lang="es-MX" sz="2100" b="1" dirty="0">
                <a:solidFill>
                  <a:srgbClr val="595959"/>
                </a:solidFill>
                <a:latin typeface="Century Gothic"/>
                <a:sym typeface="Century Gothic"/>
              </a:rPr>
              <a:t>Significado</a:t>
            </a:r>
          </a:p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SzPts val="2100"/>
            </a:pPr>
            <a:r>
              <a:rPr lang="es-MX" sz="2100" dirty="0">
                <a:solidFill>
                  <a:srgbClr val="595959"/>
                </a:solidFill>
                <a:latin typeface="Century Gothic"/>
                <a:sym typeface="Century Gothic"/>
              </a:rPr>
              <a:t>       =                             Igual</a:t>
            </a:r>
          </a:p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SzPts val="2100"/>
            </a:pPr>
            <a:r>
              <a:rPr lang="es-MX" sz="2100" dirty="0">
                <a:solidFill>
                  <a:srgbClr val="595959"/>
                </a:solidFill>
                <a:latin typeface="Century Gothic"/>
                <a:sym typeface="Century Gothic"/>
              </a:rPr>
              <a:t>    &lt;&gt;, !=                       Distinto</a:t>
            </a:r>
          </a:p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SzPts val="2100"/>
            </a:pPr>
            <a:r>
              <a:rPr lang="es-MX" sz="2100" dirty="0">
                <a:solidFill>
                  <a:srgbClr val="595959"/>
                </a:solidFill>
                <a:latin typeface="Century Gothic"/>
                <a:sym typeface="Century Gothic"/>
              </a:rPr>
              <a:t>       &gt;                            Mayor</a:t>
            </a:r>
          </a:p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SzPts val="2100"/>
            </a:pPr>
            <a:r>
              <a:rPr lang="es-MX" sz="2100" dirty="0">
                <a:solidFill>
                  <a:srgbClr val="595959"/>
                </a:solidFill>
                <a:latin typeface="Century Gothic"/>
                <a:sym typeface="Century Gothic"/>
              </a:rPr>
              <a:t>	    &lt;                            Menor</a:t>
            </a:r>
          </a:p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SzPts val="2100"/>
            </a:pPr>
            <a:r>
              <a:rPr lang="es-MX" sz="2100" dirty="0">
                <a:solidFill>
                  <a:srgbClr val="595959"/>
                </a:solidFill>
                <a:latin typeface="Century Gothic"/>
                <a:sym typeface="Century Gothic"/>
              </a:rPr>
              <a:t>       &gt;=                      Mayor o igual</a:t>
            </a:r>
          </a:p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SzPts val="2100"/>
            </a:pPr>
            <a:r>
              <a:rPr lang="es-MX" sz="2100" dirty="0">
                <a:solidFill>
                  <a:srgbClr val="595959"/>
                </a:solidFill>
                <a:latin typeface="Century Gothic"/>
                <a:sym typeface="Century Gothic"/>
              </a:rPr>
              <a:t>       &lt;=                      Menor o igual</a:t>
            </a:r>
          </a:p>
        </p:txBody>
      </p:sp>
    </p:spTree>
    <p:extLst>
      <p:ext uri="{BB962C8B-B14F-4D97-AF65-F5344CB8AC3E}">
        <p14:creationId xmlns:p14="http://schemas.microsoft.com/office/powerpoint/2010/main" val="195916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E0F8-D50B-4AC7-9162-E6DAD0F2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329" y="517849"/>
            <a:ext cx="6246056" cy="621635"/>
          </a:xfrm>
        </p:spPr>
        <p:txBody>
          <a:bodyPr/>
          <a:lstStyle/>
          <a:p>
            <a:pPr algn="r"/>
            <a:r>
              <a:rPr lang="es-MX" dirty="0"/>
              <a:t>Operadores Lógicos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A042C2-BCA8-48E3-B3CB-AEF20B25D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operadores lógicos soportados por SQL son los siguientes:</a:t>
            </a:r>
          </a:p>
          <a:p>
            <a:endParaRPr lang="es-MX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s-MX" dirty="0"/>
              <a:t>AND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s-MX" dirty="0"/>
              <a:t>OR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s-MX" dirty="0"/>
              <a:t>NOT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228600" indent="0"/>
            <a:r>
              <a:rPr lang="es-MX" dirty="0" err="1"/>
              <a:t>Sintáxis</a:t>
            </a:r>
            <a:r>
              <a:rPr lang="es-MX" dirty="0"/>
              <a:t>:</a:t>
            </a:r>
          </a:p>
          <a:p>
            <a:pPr marL="228600" indent="0"/>
            <a:r>
              <a:rPr lang="es-MX" dirty="0">
                <a:latin typeface="Hasklig" panose="020B0509030403020204" pitchFamily="49" charset="0"/>
                <a:ea typeface="Hasklig" panose="020B0509030403020204" pitchFamily="49" charset="0"/>
              </a:rPr>
              <a:t>&lt;expresión 1&gt; operador &lt;expresión 2&gt;</a:t>
            </a:r>
          </a:p>
        </p:txBody>
      </p:sp>
    </p:spTree>
    <p:extLst>
      <p:ext uri="{BB962C8B-B14F-4D97-AF65-F5344CB8AC3E}">
        <p14:creationId xmlns:p14="http://schemas.microsoft.com/office/powerpoint/2010/main" val="420984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C558F-8EC2-4FB4-9BF6-D5FBDCA0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653" y="522514"/>
            <a:ext cx="5228732" cy="616970"/>
          </a:xfrm>
        </p:spPr>
        <p:txBody>
          <a:bodyPr/>
          <a:lstStyle/>
          <a:p>
            <a:r>
              <a:rPr lang="es-MX" dirty="0"/>
              <a:t>Operadores aritméticos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B5260C-9CA1-4D39-99C4-F4E0477DD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operadores aritméticos por defecto en Oracle son:</a:t>
            </a:r>
          </a:p>
          <a:p>
            <a:endParaRPr lang="es-MX" dirty="0"/>
          </a:p>
          <a:p>
            <a:r>
              <a:rPr lang="es-MX" dirty="0"/>
              <a:t>Suma: +</a:t>
            </a:r>
          </a:p>
          <a:p>
            <a:r>
              <a:rPr lang="es-MX" dirty="0"/>
              <a:t>Resta: -</a:t>
            </a:r>
          </a:p>
          <a:p>
            <a:r>
              <a:rPr lang="es-MX" dirty="0"/>
              <a:t>Multiplicación: *</a:t>
            </a:r>
          </a:p>
          <a:p>
            <a:r>
              <a:rPr lang="es-MX" dirty="0"/>
              <a:t>División: /</a:t>
            </a:r>
          </a:p>
          <a:p>
            <a:r>
              <a:rPr lang="es-MX" dirty="0"/>
              <a:t>Módulo: %</a:t>
            </a:r>
          </a:p>
        </p:txBody>
      </p:sp>
    </p:spTree>
    <p:extLst>
      <p:ext uri="{BB962C8B-B14F-4D97-AF65-F5344CB8AC3E}">
        <p14:creationId xmlns:p14="http://schemas.microsoft.com/office/powerpoint/2010/main" val="26193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F2989-AEEA-4E4D-86FF-6192CDB2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53" y="527180"/>
            <a:ext cx="3857132" cy="612304"/>
          </a:xfrm>
        </p:spPr>
        <p:txBody>
          <a:bodyPr/>
          <a:lstStyle/>
          <a:p>
            <a:r>
              <a:rPr lang="es-MX" dirty="0"/>
              <a:t>Otros operadores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BDAEA9-9BDE-4D73-8C54-D89120EA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64" y="1507767"/>
            <a:ext cx="7466988" cy="25977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234787-0AAC-4D5C-8B9B-FBA98C029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7" b="14235"/>
          <a:stretch/>
        </p:blipFill>
        <p:spPr>
          <a:xfrm>
            <a:off x="1259802" y="5011704"/>
            <a:ext cx="7444583" cy="810597"/>
          </a:xfrm>
          <a:prstGeom prst="rect">
            <a:avLst/>
          </a:prstGeom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E47705D-4692-41E9-A25B-A577172D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802" y="4422710"/>
            <a:ext cx="6773593" cy="732454"/>
          </a:xfrm>
        </p:spPr>
        <p:txBody>
          <a:bodyPr/>
          <a:lstStyle/>
          <a:p>
            <a:r>
              <a:rPr lang="es-MX" dirty="0"/>
              <a:t>Uso de </a:t>
            </a:r>
            <a:r>
              <a:rPr lang="es-MX" b="1" dirty="0"/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1453734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206</Words>
  <Application>Microsoft Office PowerPoint</Application>
  <PresentationFormat>Presentación en pantalla (4:3)</PresentationFormat>
  <Paragraphs>40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Century Gothic</vt:lpstr>
      <vt:lpstr>Hasklig</vt:lpstr>
      <vt:lpstr>Baumans</vt:lpstr>
      <vt:lpstr>Arial</vt:lpstr>
      <vt:lpstr>Calibri</vt:lpstr>
      <vt:lpstr>Tema de Office</vt:lpstr>
      <vt:lpstr>DQL  (Data Query Language)</vt:lpstr>
      <vt:lpstr>Sintaxis SQL Estándar</vt:lpstr>
      <vt:lpstr>Tablas dummy</vt:lpstr>
      <vt:lpstr>Álgebra Relacional</vt:lpstr>
      <vt:lpstr>Operadores de comparación</vt:lpstr>
      <vt:lpstr>Operadores Lógicos</vt:lpstr>
      <vt:lpstr>Operadores aritméticos</vt:lpstr>
      <vt:lpstr>Otros operadores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DQL  (Data Query Language)</dc:title>
  <cp:lastModifiedBy>Emanuel Flores</cp:lastModifiedBy>
  <cp:revision>7</cp:revision>
  <dcterms:modified xsi:type="dcterms:W3CDTF">2020-01-14T08:58:47Z</dcterms:modified>
</cp:coreProperties>
</file>