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9144000"/>
  <p:notesSz cx="6858000" cy="9144000"/>
  <p:embeddedFontLst>
    <p:embeddedFont>
      <p:font typeface="Baumans"/>
      <p:regular r:id="rId44"/>
    </p:embeddedFont>
    <p:embeddedFont>
      <p:font typeface="Century Gothic"/>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h1CA1liuvDsx/ML5yDPMUT3Od8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Baumans-regular.fntdata"/><Relationship Id="rId43" Type="http://schemas.openxmlformats.org/officeDocument/2006/relationships/slide" Target="slides/slide39.xml"/><Relationship Id="rId46" Type="http://schemas.openxmlformats.org/officeDocument/2006/relationships/font" Target="fonts/CenturyGothic-bold.fntdata"/><Relationship Id="rId45"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enturyGothic-boldItalic.fntdata"/><Relationship Id="rId47" Type="http://schemas.openxmlformats.org/officeDocument/2006/relationships/font" Target="fonts/CenturyGothic-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c332600b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332600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c5303315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c530331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c332600b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c332600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c332600b5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332600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d8032fe0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d8032fe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Este comando no lo veremos, sin embargo es importante que sepan que existe. Ya que algunos Manejadores lo emplean.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c5303315a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5303315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c5303315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530331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c332600b5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c332600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c332600b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c332600b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c5303315a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c5303315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7c530331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7c530331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d8032fe0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d8032fe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Además de que es útil cuando se quiere modificar </a:t>
            </a:r>
            <a:r>
              <a:rPr lang="es-MX"/>
              <a:t>varios</a:t>
            </a:r>
            <a:r>
              <a:rPr lang="es-MX"/>
              <a:t> registros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d8032fe0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d8032fe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d8032fe00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d8032fe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c5303315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c530331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c5303315a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c5303315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d8032fe0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d8032fe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d8032fe00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d8032fe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c596021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c59602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c596021b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c596021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c596021b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c596021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7c5303315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7c530331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c596021b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c596021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c596021ba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c596021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c596021b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c596021b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d8032fe00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d8032fe0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Que se verán el martes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c596021ba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c596021b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c596021b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c596021b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c596021b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c596021b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c596021ba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c596021b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750"/>
              </a:spcBef>
              <a:spcAft>
                <a:spcPts val="0"/>
              </a:spcAft>
              <a:buClr>
                <a:schemeClr val="dk1"/>
              </a:buClr>
              <a:buSzPts val="1100"/>
              <a:buFont typeface="Arial"/>
              <a:buNone/>
            </a:pPr>
            <a:r>
              <a:rPr lang="es-MX" sz="1400">
                <a:solidFill>
                  <a:srgbClr val="595959"/>
                </a:solidFill>
                <a:latin typeface="Century Gothic"/>
                <a:ea typeface="Century Gothic"/>
                <a:cs typeface="Century Gothic"/>
                <a:sym typeface="Century Gothic"/>
              </a:rPr>
              <a:t>En ocasiones con la integridad de entidad, referencial y de dominio no basta para salvaguardar los datos.</a:t>
            </a:r>
            <a:endParaRPr sz="1400">
              <a:solidFill>
                <a:srgbClr val="595959"/>
              </a:solidFill>
              <a:latin typeface="Century Gothic"/>
              <a:ea typeface="Century Gothic"/>
              <a:cs typeface="Century Gothic"/>
              <a:sym typeface="Century Gothic"/>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c596021ba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c596021b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c596021ba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c596021b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d8032fe0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d8032fe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5303315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530331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5303315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530331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5303315a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5303315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5303315a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530331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c5303315a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c5303315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5"/>
          <p:cNvSpPr txBox="1"/>
          <p:nvPr>
            <p:ph type="ctrTitle"/>
          </p:nvPr>
        </p:nvSpPr>
        <p:spPr>
          <a:xfrm>
            <a:off x="2152357" y="1463039"/>
            <a:ext cx="5275385" cy="1589651"/>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8625"/>
              <a:buFont typeface="Baumans"/>
              <a:buNone/>
              <a:defRPr b="0" i="0" sz="8625" u="none" cap="none" strike="noStrike">
                <a:solidFill>
                  <a:schemeClr val="lt1"/>
                </a:solidFill>
                <a:latin typeface="Baumans"/>
                <a:ea typeface="Baumans"/>
                <a:cs typeface="Baumans"/>
                <a:sym typeface="Baum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subTitle"/>
          </p:nvPr>
        </p:nvSpPr>
        <p:spPr>
          <a:xfrm>
            <a:off x="2278967" y="3193366"/>
            <a:ext cx="4684542" cy="1420837"/>
          </a:xfrm>
          <a:prstGeom prst="rect">
            <a:avLst/>
          </a:prstGeom>
          <a:noFill/>
          <a:ln>
            <a:noFill/>
          </a:ln>
        </p:spPr>
        <p:txBody>
          <a:bodyPr anchorCtr="0" anchor="t" bIns="45700" lIns="91425" spcFirstLastPara="1" rIns="91425" wrap="square" tIns="45700">
            <a:noAutofit/>
          </a:bodyPr>
          <a:lstStyle>
            <a:lvl1pPr lvl="0" marR="0" rtl="0" algn="r">
              <a:lnSpc>
                <a:spcPct val="90000"/>
              </a:lnSpc>
              <a:spcBef>
                <a:spcPts val="750"/>
              </a:spcBef>
              <a:spcAft>
                <a:spcPts val="0"/>
              </a:spcAft>
              <a:buClr>
                <a:srgbClr val="7F7F7F"/>
              </a:buClr>
              <a:buSzPts val="2400"/>
              <a:buFont typeface="Arial"/>
              <a:buNone/>
              <a:defRPr b="0" i="0" sz="2400" u="none" cap="none" strike="noStrike">
                <a:solidFill>
                  <a:srgbClr val="7F7F7F"/>
                </a:solidFill>
                <a:latin typeface="Century Gothic"/>
                <a:ea typeface="Century Gothic"/>
                <a:cs typeface="Century Gothic"/>
                <a:sym typeface="Century Gothic"/>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1430508" y="5991226"/>
            <a:ext cx="294806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500">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6"/>
          <p:cNvSpPr txBox="1"/>
          <p:nvPr>
            <p:ph type="title"/>
          </p:nvPr>
        </p:nvSpPr>
        <p:spPr>
          <a:xfrm>
            <a:off x="2458329" y="211015"/>
            <a:ext cx="6246056" cy="92846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4"/>
              </a:buClr>
              <a:buSzPts val="3300"/>
              <a:buFont typeface="Century Gothic"/>
              <a:buNone/>
              <a:defRPr b="0" i="0" sz="3300" u="none" cap="none" strike="noStrike">
                <a:solidFill>
                  <a:schemeClr val="accent4"/>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6"/>
          <p:cNvSpPr txBox="1"/>
          <p:nvPr>
            <p:ph idx="1" type="body"/>
          </p:nvPr>
        </p:nvSpPr>
        <p:spPr>
          <a:xfrm>
            <a:off x="1645920" y="1786597"/>
            <a:ext cx="6773593" cy="444539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595959"/>
              </a:buClr>
              <a:buSzPts val="2100"/>
              <a:buFont typeface="Arial"/>
              <a:buNone/>
              <a:defRPr b="0" i="0" sz="2100" u="none" cap="none" strike="noStrike">
                <a:solidFill>
                  <a:srgbClr val="595959"/>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 name="Google Shape;16;p6"/>
          <p:cNvSpPr txBox="1"/>
          <p:nvPr>
            <p:ph idx="11" type="ftr"/>
          </p:nvPr>
        </p:nvSpPr>
        <p:spPr>
          <a:xfrm>
            <a:off x="102870" y="211015"/>
            <a:ext cx="2186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375"/>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20" name="Google Shape;20;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0"/>
          <p:cNvSpPr txBox="1"/>
          <p:nvPr>
            <p:ph type="title"/>
          </p:nvPr>
        </p:nvSpPr>
        <p:spPr>
          <a:xfrm>
            <a:off x="2131256" y="1324610"/>
            <a:ext cx="5317588" cy="167180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 name="Google Shape;26;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1"/>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3" name="Google Shape;33;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 name="Google Shape;34;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5" name="Google Shape;35;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Google Shape;3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
          <p:cNvSpPr txBox="1"/>
          <p:nvPr>
            <p:ph type="ctrTitle"/>
          </p:nvPr>
        </p:nvSpPr>
        <p:spPr>
          <a:xfrm>
            <a:off x="1983545" y="1515865"/>
            <a:ext cx="5275500" cy="1192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8600"/>
              <a:buFont typeface="Baumans"/>
              <a:buNone/>
            </a:pPr>
            <a:r>
              <a:rPr lang="es-MX" sz="6000"/>
              <a:t>SQL 1</a:t>
            </a:r>
            <a:endParaRPr sz="6000"/>
          </a:p>
        </p:txBody>
      </p:sp>
      <p:sp>
        <p:nvSpPr>
          <p:cNvPr id="44" name="Google Shape;44;p1"/>
          <p:cNvSpPr/>
          <p:nvPr/>
        </p:nvSpPr>
        <p:spPr>
          <a:xfrm>
            <a:off x="2405966" y="3443933"/>
            <a:ext cx="4684542" cy="1420837"/>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1100"/>
              <a:buFont typeface="Arial"/>
              <a:buNone/>
            </a:pPr>
            <a:r>
              <a:rPr lang="es-MX" sz="2600">
                <a:solidFill>
                  <a:srgbClr val="7F7F7F"/>
                </a:solidFill>
                <a:latin typeface="Century Gothic"/>
                <a:ea typeface="Century Gothic"/>
                <a:cs typeface="Century Gothic"/>
                <a:sym typeface="Century Gothic"/>
              </a:rPr>
              <a:t>Base de Datos</a:t>
            </a:r>
            <a:r>
              <a:rPr b="0" i="0" lang="es-MX" sz="2600" u="none" cap="none" strike="noStrike">
                <a:solidFill>
                  <a:srgbClr val="7F7F7F"/>
                </a:solidFill>
                <a:latin typeface="Century Gothic"/>
                <a:ea typeface="Century Gothic"/>
                <a:cs typeface="Century Gothic"/>
                <a:sym typeface="Century Gothic"/>
              </a:rPr>
              <a:t> - 2020</a:t>
            </a:r>
            <a:endParaRPr b="0" i="0" sz="2600" u="none" cap="none" strike="noStrike">
              <a:solidFill>
                <a:srgbClr val="7F7F7F"/>
              </a:solidFill>
              <a:latin typeface="Century Gothic"/>
              <a:ea typeface="Century Gothic"/>
              <a:cs typeface="Century Gothic"/>
              <a:sym typeface="Century Gothic"/>
            </a:endParaRPr>
          </a:p>
          <a:p>
            <a:pPr indent="0" lvl="0" marL="0" marR="0" rtl="0" algn="r">
              <a:lnSpc>
                <a:spcPct val="90000"/>
              </a:lnSpc>
              <a:spcBef>
                <a:spcPts val="0"/>
              </a:spcBef>
              <a:spcAft>
                <a:spcPts val="0"/>
              </a:spcAft>
              <a:buClr>
                <a:srgbClr val="7F7F7F"/>
              </a:buClr>
              <a:buSzPts val="3200"/>
              <a:buFont typeface="Arial"/>
              <a:buNone/>
            </a:pPr>
            <a:r>
              <a:t/>
            </a:r>
            <a:endParaRPr b="0" i="0" sz="3200" u="none" cap="none" strike="noStrike">
              <a:solidFill>
                <a:srgbClr val="7F7F7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g7c332600b5_0_2"/>
          <p:cNvSpPr txBox="1"/>
          <p:nvPr>
            <p:ph type="title"/>
          </p:nvPr>
        </p:nvSpPr>
        <p:spPr>
          <a:xfrm>
            <a:off x="2468104" y="426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98" name="Google Shape;98;g7c332600b5_0_2"/>
          <p:cNvSpPr txBox="1"/>
          <p:nvPr>
            <p:ph idx="1" type="body"/>
          </p:nvPr>
        </p:nvSpPr>
        <p:spPr>
          <a:xfrm>
            <a:off x="3086100" y="3905900"/>
            <a:ext cx="1391100" cy="72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Caja </a:t>
            </a:r>
            <a:r>
              <a:rPr lang="es-MX"/>
              <a:t>→ </a:t>
            </a:r>
            <a:endParaRPr/>
          </a:p>
        </p:txBody>
      </p:sp>
      <p:sp>
        <p:nvSpPr>
          <p:cNvPr id="99" name="Google Shape;99;g7c332600b5_0_2"/>
          <p:cNvSpPr/>
          <p:nvPr/>
        </p:nvSpPr>
        <p:spPr>
          <a:xfrm>
            <a:off x="4555675" y="2566850"/>
            <a:ext cx="1587000" cy="33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7c332600b5_0_2"/>
          <p:cNvSpPr txBox="1"/>
          <p:nvPr/>
        </p:nvSpPr>
        <p:spPr>
          <a:xfrm>
            <a:off x="1969225" y="1841875"/>
            <a:ext cx="58194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a:t>INSERT </a:t>
            </a:r>
            <a:r>
              <a:rPr lang="es-MX"/>
              <a:t>le proporciona contenido a la caja.</a:t>
            </a:r>
            <a:endParaRPr/>
          </a:p>
        </p:txBody>
      </p:sp>
      <p:sp>
        <p:nvSpPr>
          <p:cNvPr id="101" name="Google Shape;101;g7c332600b5_0_2"/>
          <p:cNvSpPr/>
          <p:nvPr/>
        </p:nvSpPr>
        <p:spPr>
          <a:xfrm>
            <a:off x="4805425" y="4849600"/>
            <a:ext cx="1087500" cy="999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7c332600b5_0_2"/>
          <p:cNvSpPr/>
          <p:nvPr/>
        </p:nvSpPr>
        <p:spPr>
          <a:xfrm>
            <a:off x="4805425" y="3850300"/>
            <a:ext cx="1087500" cy="9993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7c332600b5_0_2"/>
          <p:cNvSpPr/>
          <p:nvPr/>
        </p:nvSpPr>
        <p:spPr>
          <a:xfrm>
            <a:off x="4805425" y="2851000"/>
            <a:ext cx="1087500" cy="9993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04" name="Google Shape;104;g7c332600b5_0_2"/>
          <p:cNvSpPr txBox="1"/>
          <p:nvPr>
            <p:ph idx="1" type="body"/>
          </p:nvPr>
        </p:nvSpPr>
        <p:spPr>
          <a:xfrm>
            <a:off x="6246225" y="2851000"/>
            <a:ext cx="1587000" cy="72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 Pelotas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ppt_w</p:attrName>
                                        </p:attrNameLst>
                                      </p:cBhvr>
                                      <p:tavLst>
                                        <p:tav fmla="" tm="0">
                                          <p:val>
                                            <p:strVal val="0"/>
                                          </p:val>
                                        </p:tav>
                                        <p:tav fmla="" tm="100000">
                                          <p:val>
                                            <p:strVal val="#ppt_w"/>
                                          </p:val>
                                        </p:tav>
                                      </p:tavLst>
                                    </p:anim>
                                    <p:anim calcmode="lin" valueType="num">
                                      <p:cBhvr additive="base">
                                        <p:cTn dur="1000"/>
                                        <p:tgtEl>
                                          <p:spTgt spid="10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ppt_w</p:attrName>
                                        </p:attrNameLst>
                                      </p:cBhvr>
                                      <p:tavLst>
                                        <p:tav fmla="" tm="0">
                                          <p:val>
                                            <p:strVal val="0"/>
                                          </p:val>
                                        </p:tav>
                                        <p:tav fmla="" tm="100000">
                                          <p:val>
                                            <p:strVal val="#ppt_w"/>
                                          </p:val>
                                        </p:tav>
                                      </p:tavLst>
                                    </p:anim>
                                    <p:anim calcmode="lin" valueType="num">
                                      <p:cBhvr additive="base">
                                        <p:cTn dur="1000"/>
                                        <p:tgtEl>
                                          <p:spTgt spid="10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ppt_w</p:attrName>
                                        </p:attrNameLst>
                                      </p:cBhvr>
                                      <p:tavLst>
                                        <p:tav fmla="" tm="0">
                                          <p:val>
                                            <p:strVal val="0"/>
                                          </p:val>
                                        </p:tav>
                                        <p:tav fmla="" tm="100000">
                                          <p:val>
                                            <p:strVal val="#ppt_w"/>
                                          </p:val>
                                        </p:tav>
                                      </p:tavLst>
                                    </p:anim>
                                    <p:anim calcmode="lin" valueType="num">
                                      <p:cBhvr additive="base">
                                        <p:cTn dur="1000"/>
                                        <p:tgtEl>
                                          <p:spTgt spid="10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7c5303315a_0_49"/>
          <p:cNvSpPr txBox="1"/>
          <p:nvPr>
            <p:ph type="title"/>
          </p:nvPr>
        </p:nvSpPr>
        <p:spPr>
          <a:xfrm>
            <a:off x="2468104" y="426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110" name="Google Shape;110;g7c5303315a_0_49"/>
          <p:cNvSpPr txBox="1"/>
          <p:nvPr>
            <p:ph idx="1" type="body"/>
          </p:nvPr>
        </p:nvSpPr>
        <p:spPr>
          <a:xfrm>
            <a:off x="3086100" y="3905900"/>
            <a:ext cx="1391100" cy="72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Caja → </a:t>
            </a:r>
            <a:endParaRPr/>
          </a:p>
        </p:txBody>
      </p:sp>
      <p:sp>
        <p:nvSpPr>
          <p:cNvPr id="111" name="Google Shape;111;g7c5303315a_0_49"/>
          <p:cNvSpPr/>
          <p:nvPr/>
        </p:nvSpPr>
        <p:spPr>
          <a:xfrm>
            <a:off x="4555675" y="2566850"/>
            <a:ext cx="1587000" cy="33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7c5303315a_0_49"/>
          <p:cNvSpPr txBox="1"/>
          <p:nvPr/>
        </p:nvSpPr>
        <p:spPr>
          <a:xfrm>
            <a:off x="1969225" y="1841875"/>
            <a:ext cx="58194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a:t>SELECT </a:t>
            </a:r>
            <a:r>
              <a:rPr lang="es-MX"/>
              <a:t>nos muestra solamente la pelota que nosotros elijamos. Pero sólo nos va a mostrar esa pelota aunque nosotros sepamos que hay más.</a:t>
            </a:r>
            <a:endParaRPr/>
          </a:p>
        </p:txBody>
      </p:sp>
      <p:sp>
        <p:nvSpPr>
          <p:cNvPr id="113" name="Google Shape;113;g7c5303315a_0_49"/>
          <p:cNvSpPr txBox="1"/>
          <p:nvPr>
            <p:ph idx="1" type="body"/>
          </p:nvPr>
        </p:nvSpPr>
        <p:spPr>
          <a:xfrm>
            <a:off x="6246225" y="2851000"/>
            <a:ext cx="1587000" cy="72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 Pelotas</a:t>
            </a:r>
            <a:endParaRPr/>
          </a:p>
        </p:txBody>
      </p:sp>
      <p:sp>
        <p:nvSpPr>
          <p:cNvPr id="114" name="Google Shape;114;g7c5303315a_0_49"/>
          <p:cNvSpPr/>
          <p:nvPr/>
        </p:nvSpPr>
        <p:spPr>
          <a:xfrm>
            <a:off x="4805425" y="4849600"/>
            <a:ext cx="1087500" cy="999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7c5303315a_0_49"/>
          <p:cNvSpPr/>
          <p:nvPr/>
        </p:nvSpPr>
        <p:spPr>
          <a:xfrm>
            <a:off x="4805425" y="3850300"/>
            <a:ext cx="1087500" cy="9993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7c5303315a_0_49"/>
          <p:cNvSpPr/>
          <p:nvPr/>
        </p:nvSpPr>
        <p:spPr>
          <a:xfrm>
            <a:off x="4805425" y="2851000"/>
            <a:ext cx="1087500" cy="9993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15"/>
                                        </p:tgtEl>
                                        <p:attrNameLst>
                                          <p:attrName>ppt_w</p:attrName>
                                        </p:attrNameLst>
                                      </p:cBhvr>
                                      <p:tavLst>
                                        <p:tav fmla="" tm="0">
                                          <p:val>
                                            <p:strVal val="#ppt_w"/>
                                          </p:val>
                                        </p:tav>
                                        <p:tav fmla="" tm="100000">
                                          <p:val>
                                            <p:strVal val="0"/>
                                          </p:val>
                                        </p:tav>
                                      </p:tavLst>
                                    </p:anim>
                                    <p:anim calcmode="lin" valueType="num">
                                      <p:cBhvr additive="base">
                                        <p:cTn dur="1000"/>
                                        <p:tgtEl>
                                          <p:spTgt spid="115"/>
                                        </p:tgtEl>
                                        <p:attrNameLst>
                                          <p:attrName>ppt_h</p:attrName>
                                        </p:attrNameLst>
                                      </p:cBhvr>
                                      <p:tavLst>
                                        <p:tav fmla="" tm="0">
                                          <p:val>
                                            <p:strVal val="#ppt_h"/>
                                          </p:val>
                                        </p:tav>
                                        <p:tav fmla="" tm="100000">
                                          <p:val>
                                            <p:strVal val="0"/>
                                          </p:val>
                                        </p:tav>
                                      </p:tavLst>
                                    </p:anim>
                                    <p:set>
                                      <p:cBhvr>
                                        <p:cTn dur="1" fill="hold">
                                          <p:stCondLst>
                                            <p:cond delay="1000"/>
                                          </p:stCondLst>
                                        </p:cTn>
                                        <p:tgtEl>
                                          <p:spTgt spid="115"/>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116"/>
                                        </p:tgtEl>
                                        <p:attrNameLst>
                                          <p:attrName>ppt_w</p:attrName>
                                        </p:attrNameLst>
                                      </p:cBhvr>
                                      <p:tavLst>
                                        <p:tav fmla="" tm="0">
                                          <p:val>
                                            <p:strVal val="#ppt_w"/>
                                          </p:val>
                                        </p:tav>
                                        <p:tav fmla="" tm="100000">
                                          <p:val>
                                            <p:strVal val="0"/>
                                          </p:val>
                                        </p:tav>
                                      </p:tavLst>
                                    </p:anim>
                                    <p:anim calcmode="lin" valueType="num">
                                      <p:cBhvr additive="base">
                                        <p:cTn dur="1000"/>
                                        <p:tgtEl>
                                          <p:spTgt spid="116"/>
                                        </p:tgtEl>
                                        <p:attrNameLst>
                                          <p:attrName>ppt_h</p:attrName>
                                        </p:attrNameLst>
                                      </p:cBhvr>
                                      <p:tavLst>
                                        <p:tav fmla="" tm="0">
                                          <p:val>
                                            <p:strVal val="#ppt_h"/>
                                          </p:val>
                                        </p:tav>
                                        <p:tav fmla="" tm="100000">
                                          <p:val>
                                            <p:strVal val="0"/>
                                          </p:val>
                                        </p:tav>
                                      </p:tavLst>
                                    </p:anim>
                                    <p:set>
                                      <p:cBhvr>
                                        <p:cTn dur="1" fill="hold">
                                          <p:stCondLst>
                                            <p:cond delay="1000"/>
                                          </p:stCondLst>
                                        </p:cTn>
                                        <p:tgtEl>
                                          <p:spTgt spid="1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7c332600b5_0_17"/>
          <p:cNvSpPr txBox="1"/>
          <p:nvPr>
            <p:ph type="title"/>
          </p:nvPr>
        </p:nvSpPr>
        <p:spPr>
          <a:xfrm>
            <a:off x="2468104" y="426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122" name="Google Shape;122;g7c332600b5_0_17"/>
          <p:cNvSpPr txBox="1"/>
          <p:nvPr>
            <p:ph idx="1" type="body"/>
          </p:nvPr>
        </p:nvSpPr>
        <p:spPr>
          <a:xfrm>
            <a:off x="3086100" y="3905900"/>
            <a:ext cx="1391100" cy="72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Caja → </a:t>
            </a:r>
            <a:endParaRPr/>
          </a:p>
        </p:txBody>
      </p:sp>
      <p:sp>
        <p:nvSpPr>
          <p:cNvPr id="123" name="Google Shape;123;g7c332600b5_0_17"/>
          <p:cNvSpPr/>
          <p:nvPr/>
        </p:nvSpPr>
        <p:spPr>
          <a:xfrm>
            <a:off x="4555675" y="2566850"/>
            <a:ext cx="1587000" cy="33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7c332600b5_0_17"/>
          <p:cNvSpPr txBox="1"/>
          <p:nvPr/>
        </p:nvSpPr>
        <p:spPr>
          <a:xfrm>
            <a:off x="1969225" y="1841875"/>
            <a:ext cx="58194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a:t>UPDATE </a:t>
            </a:r>
            <a:r>
              <a:rPr lang="es-MX"/>
              <a:t>actualiza el contenido.</a:t>
            </a:r>
            <a:r>
              <a:rPr b="1" lang="es-MX"/>
              <a:t> </a:t>
            </a:r>
            <a:endParaRPr/>
          </a:p>
        </p:txBody>
      </p:sp>
      <p:sp>
        <p:nvSpPr>
          <p:cNvPr id="125" name="Google Shape;125;g7c332600b5_0_17"/>
          <p:cNvSpPr txBox="1"/>
          <p:nvPr>
            <p:ph idx="1" type="body"/>
          </p:nvPr>
        </p:nvSpPr>
        <p:spPr>
          <a:xfrm>
            <a:off x="6246225" y="2851000"/>
            <a:ext cx="1587000" cy="72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 Pelotas</a:t>
            </a:r>
            <a:endParaRPr/>
          </a:p>
        </p:txBody>
      </p:sp>
      <p:sp>
        <p:nvSpPr>
          <p:cNvPr id="126" name="Google Shape;126;g7c332600b5_0_17"/>
          <p:cNvSpPr/>
          <p:nvPr/>
        </p:nvSpPr>
        <p:spPr>
          <a:xfrm>
            <a:off x="4805425" y="4849600"/>
            <a:ext cx="1087500" cy="999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7c332600b5_0_17"/>
          <p:cNvSpPr/>
          <p:nvPr/>
        </p:nvSpPr>
        <p:spPr>
          <a:xfrm>
            <a:off x="4805425" y="3850300"/>
            <a:ext cx="1087500" cy="9993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7c332600b5_0_17"/>
          <p:cNvSpPr/>
          <p:nvPr/>
        </p:nvSpPr>
        <p:spPr>
          <a:xfrm>
            <a:off x="4805425" y="2800275"/>
            <a:ext cx="1087500" cy="9993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29" name="Google Shape;129;g7c332600b5_0_17"/>
          <p:cNvSpPr/>
          <p:nvPr/>
        </p:nvSpPr>
        <p:spPr>
          <a:xfrm>
            <a:off x="4805425" y="2800275"/>
            <a:ext cx="1087500" cy="9993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29"/>
                                        </p:tgtEl>
                                        <p:attrNameLst>
                                          <p:attrName>ppt_w</p:attrName>
                                        </p:attrNameLst>
                                      </p:cBhvr>
                                      <p:tavLst>
                                        <p:tav fmla="" tm="0">
                                          <p:val>
                                            <p:strVal val="#ppt_w"/>
                                          </p:val>
                                        </p:tav>
                                        <p:tav fmla="" tm="100000">
                                          <p:val>
                                            <p:strVal val="0"/>
                                          </p:val>
                                        </p:tav>
                                      </p:tavLst>
                                    </p:anim>
                                    <p:anim calcmode="lin" valueType="num">
                                      <p:cBhvr additive="base">
                                        <p:cTn dur="1000"/>
                                        <p:tgtEl>
                                          <p:spTgt spid="129"/>
                                        </p:tgtEl>
                                        <p:attrNameLst>
                                          <p:attrName>ppt_h</p:attrName>
                                        </p:attrNameLst>
                                      </p:cBhvr>
                                      <p:tavLst>
                                        <p:tav fmla="" tm="0">
                                          <p:val>
                                            <p:strVal val="#ppt_h"/>
                                          </p:val>
                                        </p:tav>
                                        <p:tav fmla="" tm="100000">
                                          <p:val>
                                            <p:strVal val="0"/>
                                          </p:val>
                                        </p:tav>
                                      </p:tavLst>
                                    </p:anim>
                                    <p:set>
                                      <p:cBhvr>
                                        <p:cTn dur="1" fill="hold">
                                          <p:stCondLst>
                                            <p:cond delay="1000"/>
                                          </p:stCondLst>
                                        </p:cTn>
                                        <p:tgtEl>
                                          <p:spTgt spid="1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7c332600b5_0_29"/>
          <p:cNvSpPr txBox="1"/>
          <p:nvPr>
            <p:ph type="title"/>
          </p:nvPr>
        </p:nvSpPr>
        <p:spPr>
          <a:xfrm>
            <a:off x="2468104" y="426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135" name="Google Shape;135;g7c332600b5_0_29"/>
          <p:cNvSpPr txBox="1"/>
          <p:nvPr>
            <p:ph idx="1" type="body"/>
          </p:nvPr>
        </p:nvSpPr>
        <p:spPr>
          <a:xfrm>
            <a:off x="3086100" y="3905900"/>
            <a:ext cx="1391100" cy="72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Caja → </a:t>
            </a:r>
            <a:endParaRPr/>
          </a:p>
        </p:txBody>
      </p:sp>
      <p:sp>
        <p:nvSpPr>
          <p:cNvPr id="136" name="Google Shape;136;g7c332600b5_0_29"/>
          <p:cNvSpPr/>
          <p:nvPr/>
        </p:nvSpPr>
        <p:spPr>
          <a:xfrm>
            <a:off x="4555675" y="2566850"/>
            <a:ext cx="1587000" cy="339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7c332600b5_0_29"/>
          <p:cNvSpPr txBox="1"/>
          <p:nvPr/>
        </p:nvSpPr>
        <p:spPr>
          <a:xfrm>
            <a:off x="1969225" y="1841875"/>
            <a:ext cx="58194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a:t>DELETE, </a:t>
            </a:r>
            <a:r>
              <a:rPr lang="es-MX"/>
              <a:t>nos permite </a:t>
            </a:r>
            <a:r>
              <a:rPr i="1" lang="es-MX"/>
              <a:t>eliminar </a:t>
            </a:r>
            <a:r>
              <a:rPr lang="es-MX"/>
              <a:t>un elemento.</a:t>
            </a:r>
            <a:endParaRPr/>
          </a:p>
        </p:txBody>
      </p:sp>
      <p:sp>
        <p:nvSpPr>
          <p:cNvPr id="138" name="Google Shape;138;g7c332600b5_0_29"/>
          <p:cNvSpPr txBox="1"/>
          <p:nvPr>
            <p:ph idx="1" type="body"/>
          </p:nvPr>
        </p:nvSpPr>
        <p:spPr>
          <a:xfrm>
            <a:off x="6246225" y="2851000"/>
            <a:ext cx="1587000" cy="7215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 Pelotas</a:t>
            </a:r>
            <a:endParaRPr/>
          </a:p>
        </p:txBody>
      </p:sp>
      <p:sp>
        <p:nvSpPr>
          <p:cNvPr id="139" name="Google Shape;139;g7c332600b5_0_29"/>
          <p:cNvSpPr/>
          <p:nvPr/>
        </p:nvSpPr>
        <p:spPr>
          <a:xfrm>
            <a:off x="4805425" y="4849600"/>
            <a:ext cx="1087500" cy="999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7c332600b5_0_29"/>
          <p:cNvSpPr/>
          <p:nvPr/>
        </p:nvSpPr>
        <p:spPr>
          <a:xfrm>
            <a:off x="4805425" y="3850300"/>
            <a:ext cx="1087500" cy="9993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7c332600b5_0_29"/>
          <p:cNvSpPr/>
          <p:nvPr/>
        </p:nvSpPr>
        <p:spPr>
          <a:xfrm>
            <a:off x="4805425" y="2800275"/>
            <a:ext cx="1087500" cy="9993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42" name="Google Shape;142;g7c332600b5_0_29"/>
          <p:cNvSpPr/>
          <p:nvPr/>
        </p:nvSpPr>
        <p:spPr>
          <a:xfrm>
            <a:off x="4805425" y="2800275"/>
            <a:ext cx="1087500" cy="9993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40"/>
                                        </p:tgtEl>
                                        <p:attrNameLst>
                                          <p:attrName>ppt_w</p:attrName>
                                        </p:attrNameLst>
                                      </p:cBhvr>
                                      <p:tavLst>
                                        <p:tav fmla="" tm="0">
                                          <p:val>
                                            <p:strVal val="#ppt_w"/>
                                          </p:val>
                                        </p:tav>
                                        <p:tav fmla="" tm="100000">
                                          <p:val>
                                            <p:strVal val="0"/>
                                          </p:val>
                                        </p:tav>
                                      </p:tavLst>
                                    </p:anim>
                                    <p:anim calcmode="lin" valueType="num">
                                      <p:cBhvr additive="base">
                                        <p:cTn dur="1000"/>
                                        <p:tgtEl>
                                          <p:spTgt spid="140"/>
                                        </p:tgtEl>
                                        <p:attrNameLst>
                                          <p:attrName>ppt_h</p:attrName>
                                        </p:attrNameLst>
                                      </p:cBhvr>
                                      <p:tavLst>
                                        <p:tav fmla="" tm="0">
                                          <p:val>
                                            <p:strVal val="#ppt_h"/>
                                          </p:val>
                                        </p:tav>
                                        <p:tav fmla="" tm="100000">
                                          <p:val>
                                            <p:strVal val="0"/>
                                          </p:val>
                                        </p:tav>
                                      </p:tavLst>
                                    </p:anim>
                                    <p:set>
                                      <p:cBhvr>
                                        <p:cTn dur="1" fill="hold">
                                          <p:stCondLst>
                                            <p:cond delay="1000"/>
                                          </p:stCondLst>
                                        </p:cTn>
                                        <p:tgtEl>
                                          <p:spTgt spid="1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g6d8032fe00_0_6"/>
          <p:cNvSpPr txBox="1"/>
          <p:nvPr>
            <p:ph type="title"/>
          </p:nvPr>
        </p:nvSpPr>
        <p:spPr>
          <a:xfrm>
            <a:off x="2517104" y="4265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148" name="Google Shape;148;g6d8032fe00_0_6"/>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Char char="●"/>
            </a:pPr>
            <a:r>
              <a:rPr b="1" lang="es-MX"/>
              <a:t>Replace </a:t>
            </a:r>
            <a:r>
              <a:rPr lang="es-MX"/>
              <a:t>→ S</a:t>
            </a:r>
            <a:r>
              <a:rPr lang="es-MX"/>
              <a:t>e utiliza cuando quieres añadir o cambiar (o reemplazar) datos nuevos o ya existentes.</a:t>
            </a:r>
            <a:endParaRPr/>
          </a:p>
          <a:p>
            <a:pPr indent="0" lvl="0" marL="0" rtl="0" algn="l">
              <a:spcBef>
                <a:spcPts val="75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7c5303315a_0_54"/>
          <p:cNvSpPr txBox="1"/>
          <p:nvPr>
            <p:ph type="title"/>
          </p:nvPr>
        </p:nvSpPr>
        <p:spPr>
          <a:xfrm>
            <a:off x="2477929" y="4167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154" name="Google Shape;154;g7c5303315a_0_54"/>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55" name="Google Shape;155;g7c5303315a_0_54"/>
          <p:cNvSpPr txBox="1"/>
          <p:nvPr>
            <p:ph type="title"/>
          </p:nvPr>
        </p:nvSpPr>
        <p:spPr>
          <a:xfrm>
            <a:off x="1909779" y="3498490"/>
            <a:ext cx="6246000" cy="928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MX"/>
              <a:t>Sintaxis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7c5303315a_0_59"/>
          <p:cNvSpPr txBox="1"/>
          <p:nvPr>
            <p:ph type="title"/>
          </p:nvPr>
        </p:nvSpPr>
        <p:spPr>
          <a:xfrm>
            <a:off x="2546504" y="426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 Sintaxis</a:t>
            </a:r>
            <a:endParaRPr/>
          </a:p>
        </p:txBody>
      </p:sp>
      <p:sp>
        <p:nvSpPr>
          <p:cNvPr id="161" name="Google Shape;161;g7c5303315a_0_59"/>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“Modo de combinarse y ordenarse las palabras y las expresiones dentro del discurso.”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g7c332600b5_0_43"/>
          <p:cNvSpPr txBox="1"/>
          <p:nvPr>
            <p:ph type="title"/>
          </p:nvPr>
        </p:nvSpPr>
        <p:spPr>
          <a:xfrm>
            <a:off x="2546504" y="426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 Sintaxis</a:t>
            </a:r>
            <a:endParaRPr/>
          </a:p>
        </p:txBody>
      </p:sp>
      <p:sp>
        <p:nvSpPr>
          <p:cNvPr id="167" name="Google Shape;167;g7c332600b5_0_43"/>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INSERT</a:t>
            </a:r>
            <a:endParaRPr/>
          </a:p>
          <a:p>
            <a:pPr indent="0" lvl="0" marL="0" rtl="0" algn="l">
              <a:spcBef>
                <a:spcPts val="750"/>
              </a:spcBef>
              <a:spcAft>
                <a:spcPts val="0"/>
              </a:spcAft>
              <a:buNone/>
            </a:pPr>
            <a:r>
              <a:t/>
            </a:r>
            <a:endParaRPr b="1"/>
          </a:p>
          <a:p>
            <a:pPr indent="0" lvl="0" marL="0" rtl="0" algn="l">
              <a:spcBef>
                <a:spcPts val="750"/>
              </a:spcBef>
              <a:spcAft>
                <a:spcPts val="0"/>
              </a:spcAft>
              <a:buNone/>
            </a:pPr>
            <a:r>
              <a:rPr b="1" lang="es-MX"/>
              <a:t>INSERT INTO </a:t>
            </a:r>
            <a:r>
              <a:rPr lang="es-MX"/>
              <a:t>[Nombre de la tabla]</a:t>
            </a:r>
            <a:endParaRPr/>
          </a:p>
          <a:p>
            <a:pPr indent="0" lvl="0" marL="0" rtl="0" algn="l">
              <a:spcBef>
                <a:spcPts val="750"/>
              </a:spcBef>
              <a:spcAft>
                <a:spcPts val="0"/>
              </a:spcAft>
              <a:buNone/>
            </a:pPr>
            <a:r>
              <a:rPr b="1" lang="es-MX"/>
              <a:t>VALUES</a:t>
            </a:r>
            <a:r>
              <a:rPr lang="es-MX"/>
              <a:t> [valor1, valor2, valor3...]</a:t>
            </a:r>
            <a:r>
              <a:rPr b="1" lang="es-MX"/>
              <a:t>;</a:t>
            </a:r>
            <a:endParaRPr b="1"/>
          </a:p>
          <a:p>
            <a:pPr indent="0" lvl="0" marL="0" rtl="0" algn="l">
              <a:spcBef>
                <a:spcPts val="750"/>
              </a:spcBef>
              <a:spcAft>
                <a:spcPts val="0"/>
              </a:spcAft>
              <a:buNone/>
            </a:pPr>
            <a:r>
              <a:t/>
            </a:r>
            <a:endParaRPr b="1"/>
          </a:p>
          <a:p>
            <a:pPr indent="0" lvl="0" marL="0" rtl="0" algn="l">
              <a:spcBef>
                <a:spcPts val="750"/>
              </a:spcBef>
              <a:spcAft>
                <a:spcPts val="0"/>
              </a:spcAft>
              <a:buNone/>
            </a:pPr>
            <a:r>
              <a:t/>
            </a:r>
            <a:endParaRPr b="1"/>
          </a:p>
          <a:p>
            <a:pPr indent="0" lvl="0" marL="0" rtl="0" algn="l">
              <a:spcBef>
                <a:spcPts val="750"/>
              </a:spcBef>
              <a:spcAft>
                <a:spcPts val="0"/>
              </a:spcAft>
              <a:buNone/>
            </a:pPr>
            <a:r>
              <a:t/>
            </a:r>
            <a:endParaRPr b="1"/>
          </a:p>
          <a:p>
            <a:pPr indent="0" lvl="0" marL="0" rtl="0" algn="l">
              <a:spcBef>
                <a:spcPts val="750"/>
              </a:spcBef>
              <a:spcAft>
                <a:spcPts val="0"/>
              </a:spcAft>
              <a:buNone/>
            </a:pPr>
            <a:r>
              <a:t/>
            </a:r>
            <a:endParaRPr b="1"/>
          </a:p>
          <a:p>
            <a:pPr indent="0" lvl="0" marL="0" rtl="0" algn="l">
              <a:spcBef>
                <a:spcPts val="750"/>
              </a:spcBef>
              <a:spcAft>
                <a:spcPts val="0"/>
              </a:spcAft>
              <a:buNone/>
            </a:pPr>
            <a:r>
              <a:t/>
            </a:r>
            <a:endParaRPr b="1"/>
          </a:p>
          <a:p>
            <a:pPr indent="0" lvl="0" marL="0" rtl="0" algn="l">
              <a:spcBef>
                <a:spcPts val="750"/>
              </a:spcBef>
              <a:spcAft>
                <a:spcPts val="0"/>
              </a:spcAft>
              <a:buNone/>
            </a:pPr>
            <a:r>
              <a:t/>
            </a:r>
            <a:endParaRPr b="1">
              <a:solidFill>
                <a:srgbClr val="888888"/>
              </a:solidFill>
            </a:endParaRPr>
          </a:p>
          <a:p>
            <a:pPr indent="0" lvl="0" marL="0" rtl="0" algn="l">
              <a:spcBef>
                <a:spcPts val="750"/>
              </a:spcBef>
              <a:spcAft>
                <a:spcPts val="0"/>
              </a:spcAft>
              <a:buNone/>
            </a:pPr>
            <a:r>
              <a:t/>
            </a:r>
            <a:endParaRPr>
              <a:solidFill>
                <a:srgbClr val="88888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g7c332600b5_0_48"/>
          <p:cNvSpPr txBox="1"/>
          <p:nvPr>
            <p:ph type="title"/>
          </p:nvPr>
        </p:nvSpPr>
        <p:spPr>
          <a:xfrm>
            <a:off x="2546504" y="426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Sintaxis: INSERT</a:t>
            </a:r>
            <a:endParaRPr/>
          </a:p>
        </p:txBody>
      </p:sp>
      <p:sp>
        <p:nvSpPr>
          <p:cNvPr id="173" name="Google Shape;173;g7c332600b5_0_48"/>
          <p:cNvSpPr txBox="1"/>
          <p:nvPr>
            <p:ph idx="1" type="body"/>
          </p:nvPr>
        </p:nvSpPr>
        <p:spPr>
          <a:xfrm>
            <a:off x="1645925" y="1551450"/>
            <a:ext cx="6773700" cy="4787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s-MX" sz="1800"/>
              <a:t>INSERT </a:t>
            </a:r>
            <a:r>
              <a:rPr lang="es-MX" sz="1800"/>
              <a:t>se escribe acompañado de </a:t>
            </a:r>
            <a:r>
              <a:rPr b="1" lang="es-MX" sz="1800"/>
              <a:t>INTO</a:t>
            </a:r>
            <a:endParaRPr b="1"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El nombre de la tabla </a:t>
            </a:r>
            <a:r>
              <a:rPr b="1" lang="es-MX" sz="1800"/>
              <a:t>NO debe</a:t>
            </a:r>
            <a:r>
              <a:rPr lang="es-MX" sz="1800"/>
              <a:t> coincidir con ninguno de sus columnas.</a:t>
            </a:r>
            <a:endParaRPr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Podemos no pasarle datos, pero nunca podremos pasarle más de los que acepta.</a:t>
            </a:r>
            <a:endParaRPr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Los valores tipo char/varchar </a:t>
            </a:r>
            <a:r>
              <a:rPr b="1" lang="es-MX" sz="1800"/>
              <a:t>se insertan entre comillas simples.</a:t>
            </a:r>
            <a:endParaRPr b="1"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Los valores de tipo </a:t>
            </a:r>
            <a:r>
              <a:rPr lang="es-MX" sz="1800"/>
              <a:t>numérico </a:t>
            </a:r>
            <a:r>
              <a:rPr b="1" lang="es-MX" sz="1800"/>
              <a:t>pueden o no</a:t>
            </a:r>
            <a:r>
              <a:rPr lang="es-MX" sz="1800"/>
              <a:t> llevar comillas simples.</a:t>
            </a:r>
            <a:endParaRPr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Finalizar cada sentencia con un </a:t>
            </a:r>
            <a:r>
              <a:rPr b="1" lang="es-MX" sz="1800"/>
              <a:t>punto y coma</a:t>
            </a:r>
            <a:r>
              <a:rPr lang="es-MX" sz="1800"/>
              <a:t> ( </a:t>
            </a:r>
            <a:r>
              <a:rPr b="1" lang="es-MX" sz="1800"/>
              <a:t>;</a:t>
            </a:r>
            <a:r>
              <a:rPr lang="es-MX" sz="1800"/>
              <a:t> )</a:t>
            </a:r>
            <a:endParaRPr sz="1800"/>
          </a:p>
          <a:p>
            <a:pPr indent="0" lvl="0" marL="0" rtl="0" algn="l">
              <a:spcBef>
                <a:spcPts val="750"/>
              </a:spcBef>
              <a:spcAft>
                <a:spcPts val="0"/>
              </a:spcAft>
              <a:buNone/>
            </a:pPr>
            <a:r>
              <a:rPr lang="es-MX" sz="1800"/>
              <a:t>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7c5303315a_0_69"/>
          <p:cNvSpPr txBox="1"/>
          <p:nvPr>
            <p:ph type="title"/>
          </p:nvPr>
        </p:nvSpPr>
        <p:spPr>
          <a:xfrm>
            <a:off x="2497529" y="4559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Sintaxis: UPDATE </a:t>
            </a:r>
            <a:endParaRPr/>
          </a:p>
        </p:txBody>
      </p:sp>
      <p:sp>
        <p:nvSpPr>
          <p:cNvPr id="179" name="Google Shape;179;g7c5303315a_0_69"/>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s-MX"/>
              <a:t>UPDATE </a:t>
            </a:r>
            <a:r>
              <a:rPr lang="es-MX"/>
              <a:t>"nombre_tabla"</a:t>
            </a:r>
            <a:endParaRPr/>
          </a:p>
          <a:p>
            <a:pPr indent="0" lvl="0" marL="0" rtl="0" algn="l">
              <a:spcBef>
                <a:spcPts val="750"/>
              </a:spcBef>
              <a:spcAft>
                <a:spcPts val="0"/>
              </a:spcAft>
              <a:buNone/>
            </a:pPr>
            <a:r>
              <a:rPr b="1" lang="es-MX"/>
              <a:t>SET </a:t>
            </a:r>
            <a:r>
              <a:rPr lang="es-MX"/>
              <a:t>"columna_1" = [‘nuevo valor’]</a:t>
            </a:r>
            <a:endParaRPr/>
          </a:p>
          <a:p>
            <a:pPr indent="0" lvl="0" marL="0" rtl="0" algn="l">
              <a:spcBef>
                <a:spcPts val="750"/>
              </a:spcBef>
              <a:spcAft>
                <a:spcPts val="0"/>
              </a:spcAft>
              <a:buNone/>
            </a:pPr>
            <a:r>
              <a:rPr lang="es-MX"/>
              <a:t>WHERE "condición";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g7c5303315a_0_0"/>
          <p:cNvSpPr txBox="1"/>
          <p:nvPr>
            <p:ph type="title"/>
          </p:nvPr>
        </p:nvSpPr>
        <p:spPr>
          <a:xfrm>
            <a:off x="2526904" y="4559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50" name="Google Shape;50;g7c5303315a_0_0"/>
          <p:cNvSpPr txBox="1"/>
          <p:nvPr>
            <p:ph type="title"/>
          </p:nvPr>
        </p:nvSpPr>
        <p:spPr>
          <a:xfrm>
            <a:off x="1448999" y="2964750"/>
            <a:ext cx="7221600" cy="928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MX"/>
              <a:t> Data Manipulation Language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6d8032fe00_0_22"/>
          <p:cNvSpPr txBox="1"/>
          <p:nvPr>
            <p:ph type="title"/>
          </p:nvPr>
        </p:nvSpPr>
        <p:spPr>
          <a:xfrm>
            <a:off x="2497529" y="4559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Sintaxis: UPDATE </a:t>
            </a:r>
            <a:endParaRPr/>
          </a:p>
        </p:txBody>
      </p:sp>
      <p:sp>
        <p:nvSpPr>
          <p:cNvPr id="185" name="Google Shape;185;g6d8032fe00_0_22"/>
          <p:cNvSpPr txBox="1"/>
          <p:nvPr>
            <p:ph idx="1" type="body"/>
          </p:nvPr>
        </p:nvSpPr>
        <p:spPr>
          <a:xfrm>
            <a:off x="1694920" y="1571072"/>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Clr>
                <a:schemeClr val="dk1"/>
              </a:buClr>
              <a:buSzPts val="1100"/>
              <a:buFont typeface="Arial"/>
              <a:buNone/>
            </a:pPr>
            <a:r>
              <a:rPr b="1" lang="es-MX" sz="1800"/>
              <a:t>UPDATE </a:t>
            </a:r>
            <a:r>
              <a:rPr lang="es-MX" sz="1800"/>
              <a:t>se escribe acompañado de </a:t>
            </a:r>
            <a:r>
              <a:rPr b="1" lang="es-MX" sz="1800"/>
              <a:t>SET</a:t>
            </a:r>
            <a:endParaRPr b="1" sz="1800"/>
          </a:p>
          <a:p>
            <a:pPr indent="0" lvl="0" marL="0" rtl="0" algn="l">
              <a:spcBef>
                <a:spcPts val="750"/>
              </a:spcBef>
              <a:spcAft>
                <a:spcPts val="0"/>
              </a:spcAft>
              <a:buClr>
                <a:schemeClr val="dk1"/>
              </a:buClr>
              <a:buSzPts val="1100"/>
              <a:buFont typeface="Arial"/>
              <a:buNone/>
            </a:pPr>
            <a:r>
              <a:t/>
            </a:r>
            <a:endParaRPr sz="1800"/>
          </a:p>
          <a:p>
            <a:pPr indent="0" lvl="0" marL="0" rtl="0" algn="l">
              <a:spcBef>
                <a:spcPts val="750"/>
              </a:spcBef>
              <a:spcAft>
                <a:spcPts val="0"/>
              </a:spcAft>
              <a:buClr>
                <a:schemeClr val="dk1"/>
              </a:buClr>
              <a:buSzPts val="1100"/>
              <a:buFont typeface="Arial"/>
              <a:buNone/>
            </a:pPr>
            <a:r>
              <a:rPr lang="es-MX" sz="1800"/>
              <a:t>Los valores que actualizamos </a:t>
            </a:r>
            <a:r>
              <a:rPr b="1" lang="es-MX" sz="1800"/>
              <a:t>deben corresponder</a:t>
            </a:r>
            <a:r>
              <a:rPr lang="es-MX" sz="1800"/>
              <a:t> con la </a:t>
            </a:r>
            <a:r>
              <a:rPr i="1" lang="es-MX" sz="1800"/>
              <a:t>naturaleza </a:t>
            </a:r>
            <a:r>
              <a:rPr lang="es-MX" sz="1800"/>
              <a:t>de nuestra tabla.</a:t>
            </a:r>
            <a:endParaRPr sz="1800"/>
          </a:p>
          <a:p>
            <a:pPr indent="0" lvl="0" marL="0" rtl="0" algn="l">
              <a:spcBef>
                <a:spcPts val="750"/>
              </a:spcBef>
              <a:spcAft>
                <a:spcPts val="0"/>
              </a:spcAft>
              <a:buClr>
                <a:schemeClr val="dk1"/>
              </a:buClr>
              <a:buSzPts val="1100"/>
              <a:buFont typeface="Arial"/>
              <a:buNone/>
            </a:pPr>
            <a:r>
              <a:t/>
            </a:r>
            <a:endParaRPr sz="1800"/>
          </a:p>
          <a:p>
            <a:pPr indent="0" lvl="0" marL="0" rtl="0" algn="l">
              <a:spcBef>
                <a:spcPts val="750"/>
              </a:spcBef>
              <a:spcAft>
                <a:spcPts val="0"/>
              </a:spcAft>
              <a:buClr>
                <a:schemeClr val="dk1"/>
              </a:buClr>
              <a:buSzPts val="1100"/>
              <a:buFont typeface="Arial"/>
              <a:buNone/>
            </a:pPr>
            <a:r>
              <a:rPr lang="es-MX" sz="1800"/>
              <a:t>Los valores tipo char/varchar </a:t>
            </a:r>
            <a:r>
              <a:rPr b="1" lang="es-MX" sz="1800"/>
              <a:t>se insertan entre comillas simples.</a:t>
            </a:r>
            <a:endParaRPr b="1" sz="1800"/>
          </a:p>
          <a:p>
            <a:pPr indent="0" lvl="0" marL="0" rtl="0" algn="l">
              <a:spcBef>
                <a:spcPts val="750"/>
              </a:spcBef>
              <a:spcAft>
                <a:spcPts val="0"/>
              </a:spcAft>
              <a:buClr>
                <a:schemeClr val="dk1"/>
              </a:buClr>
              <a:buSzPts val="1100"/>
              <a:buFont typeface="Arial"/>
              <a:buNone/>
            </a:pPr>
            <a:r>
              <a:t/>
            </a:r>
            <a:endParaRPr sz="1800"/>
          </a:p>
          <a:p>
            <a:pPr indent="0" lvl="0" marL="0" rtl="0" algn="l">
              <a:spcBef>
                <a:spcPts val="750"/>
              </a:spcBef>
              <a:spcAft>
                <a:spcPts val="0"/>
              </a:spcAft>
              <a:buNone/>
            </a:pPr>
            <a:r>
              <a:rPr lang="es-MX" sz="1800"/>
              <a:t>Los valores de tipo numérico </a:t>
            </a:r>
            <a:r>
              <a:rPr b="1" lang="es-MX" sz="1800"/>
              <a:t>pueden o no</a:t>
            </a:r>
            <a:r>
              <a:rPr lang="es-MX" sz="1800"/>
              <a:t> llevar comillas simples.</a:t>
            </a:r>
            <a:endParaRPr sz="1800"/>
          </a:p>
          <a:p>
            <a:pPr indent="0" lvl="0" marL="0" rtl="0" algn="l">
              <a:spcBef>
                <a:spcPts val="750"/>
              </a:spcBef>
              <a:spcAft>
                <a:spcPts val="0"/>
              </a:spcAft>
              <a:buNone/>
            </a:pPr>
            <a:r>
              <a:t/>
            </a:r>
            <a:endParaRPr sz="1800"/>
          </a:p>
          <a:p>
            <a:pPr indent="0" lvl="0" marL="0" rtl="0" algn="l">
              <a:spcBef>
                <a:spcPts val="750"/>
              </a:spcBef>
              <a:spcAft>
                <a:spcPts val="0"/>
              </a:spcAft>
              <a:buClr>
                <a:schemeClr val="dk1"/>
              </a:buClr>
              <a:buSzPts val="1100"/>
              <a:buFont typeface="Arial"/>
              <a:buNone/>
            </a:pPr>
            <a:r>
              <a:rPr lang="es-MX" sz="1800"/>
              <a:t>Estrictamente se acompaña de al menos una condición.</a:t>
            </a:r>
            <a:endParaRPr sz="1800"/>
          </a:p>
          <a:p>
            <a:pPr indent="0" lvl="0" marL="0" rtl="0" algn="l">
              <a:spcBef>
                <a:spcPts val="750"/>
              </a:spcBef>
              <a:spcAft>
                <a:spcPts val="0"/>
              </a:spcAft>
              <a:buClr>
                <a:schemeClr val="dk1"/>
              </a:buClr>
              <a:buSzPts val="1100"/>
              <a:buFont typeface="Arial"/>
              <a:buNone/>
            </a:pPr>
            <a:r>
              <a:t/>
            </a:r>
            <a:endParaRPr sz="1800"/>
          </a:p>
          <a:p>
            <a:pPr indent="0" lvl="0" marL="0" rtl="0" algn="l">
              <a:spcBef>
                <a:spcPts val="750"/>
              </a:spcBef>
              <a:spcAft>
                <a:spcPts val="0"/>
              </a:spcAft>
              <a:buClr>
                <a:schemeClr val="dk1"/>
              </a:buClr>
              <a:buSzPts val="1100"/>
              <a:buFont typeface="Arial"/>
              <a:buNone/>
            </a:pPr>
            <a:r>
              <a:rPr lang="es-MX" sz="1800"/>
              <a:t>Finalizar cada sentencia con un </a:t>
            </a:r>
            <a:r>
              <a:rPr b="1" lang="es-MX" sz="1800"/>
              <a:t>punto y coma</a:t>
            </a:r>
            <a:r>
              <a:rPr lang="es-MX" sz="1800"/>
              <a:t> ( </a:t>
            </a:r>
            <a:r>
              <a:rPr b="1" lang="es-MX" sz="1800"/>
              <a:t>;</a:t>
            </a:r>
            <a:r>
              <a:rPr lang="es-MX" sz="1800"/>
              <a:t> )</a:t>
            </a:r>
            <a:endParaRPr sz="1800"/>
          </a:p>
          <a:p>
            <a:pPr indent="0" lvl="0" marL="0" rtl="0" algn="l">
              <a:spcBef>
                <a:spcPts val="750"/>
              </a:spcBef>
              <a:spcAft>
                <a:spcPts val="0"/>
              </a:spcAft>
              <a:buClr>
                <a:schemeClr val="dk1"/>
              </a:buClr>
              <a:buSzPts val="1100"/>
              <a:buFont typeface="Arial"/>
              <a:buNone/>
            </a:pPr>
            <a:r>
              <a:rPr lang="es-MX" sz="1800"/>
              <a:t>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6d8032fe00_0_27"/>
          <p:cNvSpPr txBox="1"/>
          <p:nvPr>
            <p:ph type="title"/>
          </p:nvPr>
        </p:nvSpPr>
        <p:spPr>
          <a:xfrm>
            <a:off x="2546504" y="446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Sintaxis: DELETE</a:t>
            </a:r>
            <a:endParaRPr/>
          </a:p>
        </p:txBody>
      </p:sp>
      <p:sp>
        <p:nvSpPr>
          <p:cNvPr id="191" name="Google Shape;191;g6d8032fe00_0_27"/>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s-MX"/>
              <a:t>DELETE FROM</a:t>
            </a:r>
            <a:r>
              <a:rPr lang="es-MX"/>
              <a:t> "nombre_tabla"</a:t>
            </a:r>
            <a:endParaRPr/>
          </a:p>
          <a:p>
            <a:pPr indent="0" lvl="0" marL="0" rtl="0" algn="l">
              <a:spcBef>
                <a:spcPts val="750"/>
              </a:spcBef>
              <a:spcAft>
                <a:spcPts val="0"/>
              </a:spcAft>
              <a:buNone/>
            </a:pPr>
            <a:r>
              <a:rPr lang="es-MX"/>
              <a:t>WHERE "condición"</a:t>
            </a:r>
            <a:r>
              <a:rPr b="1" lang="es-MX"/>
              <a:t>;</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6d8032fe00_0_48"/>
          <p:cNvSpPr txBox="1"/>
          <p:nvPr>
            <p:ph type="title"/>
          </p:nvPr>
        </p:nvSpPr>
        <p:spPr>
          <a:xfrm>
            <a:off x="2497529" y="4559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Sintaxis: DELETE </a:t>
            </a:r>
            <a:endParaRPr/>
          </a:p>
        </p:txBody>
      </p:sp>
      <p:sp>
        <p:nvSpPr>
          <p:cNvPr id="197" name="Google Shape;197;g6d8032fe00_0_48"/>
          <p:cNvSpPr txBox="1"/>
          <p:nvPr>
            <p:ph idx="1" type="body"/>
          </p:nvPr>
        </p:nvSpPr>
        <p:spPr>
          <a:xfrm>
            <a:off x="1694920" y="1571072"/>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s-MX" sz="1800"/>
              <a:t>DELETE </a:t>
            </a:r>
            <a:r>
              <a:rPr lang="es-MX" sz="1800"/>
              <a:t>se escribe acompañado de </a:t>
            </a:r>
            <a:r>
              <a:rPr b="1" lang="es-MX" sz="1800"/>
              <a:t>FROM</a:t>
            </a:r>
            <a:endParaRPr b="1"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Los valores que actualizamos </a:t>
            </a:r>
            <a:r>
              <a:rPr b="1" lang="es-MX" sz="1800"/>
              <a:t>deben corresponder</a:t>
            </a:r>
            <a:r>
              <a:rPr lang="es-MX" sz="1800"/>
              <a:t> con la </a:t>
            </a:r>
            <a:r>
              <a:rPr i="1" lang="es-MX" sz="1800"/>
              <a:t>naturaleza </a:t>
            </a:r>
            <a:r>
              <a:rPr lang="es-MX" sz="1800"/>
              <a:t>de nuestra tabla.</a:t>
            </a:r>
            <a:endParaRPr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Los valores tipo char/varchar </a:t>
            </a:r>
            <a:r>
              <a:rPr b="1" lang="es-MX" sz="1800"/>
              <a:t>se insertan entre comillas simples.</a:t>
            </a:r>
            <a:endParaRPr b="1"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Los valores de tipo numérico </a:t>
            </a:r>
            <a:r>
              <a:rPr b="1" lang="es-MX" sz="1800"/>
              <a:t>pueden o no</a:t>
            </a:r>
            <a:r>
              <a:rPr lang="es-MX" sz="1800"/>
              <a:t> llevar comillas simples.</a:t>
            </a:r>
            <a:endParaRPr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Estrictamente se acompaña de al menos una condición.</a:t>
            </a:r>
            <a:endParaRPr sz="1800"/>
          </a:p>
          <a:p>
            <a:pPr indent="0" lvl="0" marL="0" rtl="0" algn="l">
              <a:spcBef>
                <a:spcPts val="750"/>
              </a:spcBef>
              <a:spcAft>
                <a:spcPts val="0"/>
              </a:spcAft>
              <a:buNone/>
            </a:pPr>
            <a:r>
              <a:t/>
            </a:r>
            <a:endParaRPr sz="1800"/>
          </a:p>
          <a:p>
            <a:pPr indent="0" lvl="0" marL="0" rtl="0" algn="l">
              <a:spcBef>
                <a:spcPts val="750"/>
              </a:spcBef>
              <a:spcAft>
                <a:spcPts val="0"/>
              </a:spcAft>
              <a:buNone/>
            </a:pPr>
            <a:r>
              <a:rPr lang="es-MX" sz="1800"/>
              <a:t>Finalizar cada sentencia con un </a:t>
            </a:r>
            <a:r>
              <a:rPr b="1" lang="es-MX" sz="1800"/>
              <a:t>punto y coma</a:t>
            </a:r>
            <a:r>
              <a:rPr lang="es-MX" sz="1800"/>
              <a:t> ( </a:t>
            </a:r>
            <a:r>
              <a:rPr b="1" lang="es-MX" sz="1800"/>
              <a:t>;</a:t>
            </a:r>
            <a:r>
              <a:rPr lang="es-MX" sz="1800"/>
              <a:t> )</a:t>
            </a:r>
            <a:endParaRPr sz="1800"/>
          </a:p>
          <a:p>
            <a:pPr indent="0" lvl="0" marL="0" rtl="0" algn="l">
              <a:spcBef>
                <a:spcPts val="750"/>
              </a:spcBef>
              <a:spcAft>
                <a:spcPts val="0"/>
              </a:spcAft>
              <a:buNone/>
            </a:pPr>
            <a:r>
              <a:rPr lang="es-MX" sz="1800"/>
              <a:t>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7c5303315a_0_20"/>
          <p:cNvSpPr txBox="1"/>
          <p:nvPr>
            <p:ph type="title"/>
          </p:nvPr>
        </p:nvSpPr>
        <p:spPr>
          <a:xfrm>
            <a:off x="2575904" y="4853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203" name="Google Shape;203;g7c5303315a_0_20"/>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Todas estas instrucciones forman parte del lenguaje SQL. Por lo que </a:t>
            </a:r>
            <a:r>
              <a:rPr i="1" lang="es-MX"/>
              <a:t>todos </a:t>
            </a:r>
            <a:r>
              <a:rPr lang="es-MX"/>
              <a:t>los manejadores de datos </a:t>
            </a:r>
            <a:r>
              <a:rPr b="1" lang="es-MX"/>
              <a:t>relacionales </a:t>
            </a:r>
            <a:r>
              <a:rPr lang="es-MX"/>
              <a:t>como lo son MySQL, PostgreSQL, OracleSQL, etc. aceptan y reconocen estas </a:t>
            </a:r>
            <a:r>
              <a:rPr lang="es-MX"/>
              <a:t>instrucciones</a:t>
            </a:r>
            <a:r>
              <a:rPr lang="es-MX"/>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g7c5303315a_0_64"/>
          <p:cNvSpPr txBox="1"/>
          <p:nvPr>
            <p:ph type="title"/>
          </p:nvPr>
        </p:nvSpPr>
        <p:spPr>
          <a:xfrm>
            <a:off x="1909779" y="3434290"/>
            <a:ext cx="6246000" cy="928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MX"/>
              <a:t>Integridad de los datos</a:t>
            </a:r>
            <a:endParaRPr/>
          </a:p>
        </p:txBody>
      </p:sp>
      <p:sp>
        <p:nvSpPr>
          <p:cNvPr id="209" name="Google Shape;209;g7c5303315a_0_64"/>
          <p:cNvSpPr txBox="1"/>
          <p:nvPr>
            <p:ph type="title"/>
          </p:nvPr>
        </p:nvSpPr>
        <p:spPr>
          <a:xfrm>
            <a:off x="2405079" y="46139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6d8032fe00_0_53"/>
          <p:cNvSpPr txBox="1"/>
          <p:nvPr>
            <p:ph type="title"/>
          </p:nvPr>
        </p:nvSpPr>
        <p:spPr>
          <a:xfrm>
            <a:off x="2458329" y="4069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de los datos</a:t>
            </a:r>
            <a:endParaRPr/>
          </a:p>
        </p:txBody>
      </p:sp>
      <p:sp>
        <p:nvSpPr>
          <p:cNvPr id="215" name="Google Shape;215;g6d8032fe00_0_53"/>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A</a:t>
            </a:r>
            <a:r>
              <a:rPr lang="es-MX"/>
              <a:t>tributo o cualidad que es inherente a la información cuando se considera </a:t>
            </a:r>
            <a:r>
              <a:rPr b="1" lang="es-MX"/>
              <a:t>exacta</a:t>
            </a:r>
            <a:r>
              <a:rPr lang="es-MX"/>
              <a:t>, </a:t>
            </a:r>
            <a:r>
              <a:rPr b="1" lang="es-MX"/>
              <a:t>completa</a:t>
            </a:r>
            <a:r>
              <a:rPr lang="es-MX"/>
              <a:t>, homogénea, sólida y </a:t>
            </a:r>
            <a:r>
              <a:rPr b="1" lang="es-MX"/>
              <a:t>coherente </a:t>
            </a:r>
            <a:r>
              <a:rPr lang="es-MX"/>
              <a:t>con la intención de los creadores </a:t>
            </a:r>
            <a:r>
              <a:rPr b="1" lang="es-MX"/>
              <a:t>de los datos</a:t>
            </a:r>
            <a:r>
              <a:rPr lang="es-MX"/>
              <a:t> que la conforman. Esta cualidad va ligada al propio dato y no al lugar donde se almacena.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6d8032fe00_0_59"/>
          <p:cNvSpPr txBox="1"/>
          <p:nvPr>
            <p:ph type="title"/>
          </p:nvPr>
        </p:nvSpPr>
        <p:spPr>
          <a:xfrm>
            <a:off x="2477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Integridade de los datos</a:t>
            </a:r>
            <a:endParaRPr/>
          </a:p>
        </p:txBody>
      </p:sp>
      <p:sp>
        <p:nvSpPr>
          <p:cNvPr id="221" name="Google Shape;221;g6d8032fe00_0_59"/>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just">
              <a:spcBef>
                <a:spcPts val="750"/>
              </a:spcBef>
              <a:spcAft>
                <a:spcPts val="0"/>
              </a:spcAft>
              <a:buClr>
                <a:schemeClr val="dk1"/>
              </a:buClr>
              <a:buSzPts val="1100"/>
              <a:buFont typeface="Arial"/>
              <a:buNone/>
            </a:pPr>
            <a:r>
              <a:rPr lang="es-MX"/>
              <a:t>Una de las funciones importantes de un DBMS, Un sistema manejador de bases de datos, relacional es </a:t>
            </a:r>
            <a:r>
              <a:rPr b="1" lang="es-MX"/>
              <a:t>preservar la integridad de sus datos</a:t>
            </a:r>
            <a:r>
              <a:rPr lang="es-MX"/>
              <a:t> almacenados en la mayor medida posible.</a:t>
            </a:r>
            <a:endParaRPr/>
          </a:p>
          <a:p>
            <a:pPr indent="0" lvl="0" marL="0" rtl="0" algn="l">
              <a:spcBef>
                <a:spcPts val="75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g7c596021ba_0_0"/>
          <p:cNvSpPr txBox="1"/>
          <p:nvPr>
            <p:ph type="title"/>
          </p:nvPr>
        </p:nvSpPr>
        <p:spPr>
          <a:xfrm>
            <a:off x="1449004" y="2964740"/>
            <a:ext cx="6246000" cy="928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MX"/>
              <a:t>¿Qué es la integridad de los datos?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7c596021ba_0_5"/>
          <p:cNvSpPr txBox="1"/>
          <p:nvPr>
            <p:ph type="title"/>
          </p:nvPr>
        </p:nvSpPr>
        <p:spPr>
          <a:xfrm>
            <a:off x="2458329" y="4363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de los datos</a:t>
            </a:r>
            <a:endParaRPr/>
          </a:p>
        </p:txBody>
      </p:sp>
      <p:sp>
        <p:nvSpPr>
          <p:cNvPr id="232" name="Google Shape;232;g7c596021ba_0_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La integridad de datos se refiere a la precisión, integralidad y coherencia general de los datos.</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s-MX"/>
              <a:t>Se mantiene gracias a un conjunto de procesos, reglas y normas que se ponen en práctica durante la fase de diseño.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g7c596021ba_0_13"/>
          <p:cNvSpPr txBox="1"/>
          <p:nvPr>
            <p:ph type="title"/>
          </p:nvPr>
        </p:nvSpPr>
        <p:spPr>
          <a:xfrm>
            <a:off x="1448999" y="2964750"/>
            <a:ext cx="7133400" cy="928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MX"/>
              <a:t>Tipos de integridad de datos</a:t>
            </a:r>
            <a:endParaRPr/>
          </a:p>
        </p:txBody>
      </p:sp>
      <p:sp>
        <p:nvSpPr>
          <p:cNvPr id="238" name="Google Shape;238;g7c596021ba_0_13"/>
          <p:cNvSpPr txBox="1"/>
          <p:nvPr>
            <p:ph type="title"/>
          </p:nvPr>
        </p:nvSpPr>
        <p:spPr>
          <a:xfrm>
            <a:off x="1591599" y="432750"/>
            <a:ext cx="71334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g7c5303315a_0_5"/>
          <p:cNvSpPr txBox="1"/>
          <p:nvPr>
            <p:ph type="title"/>
          </p:nvPr>
        </p:nvSpPr>
        <p:spPr>
          <a:xfrm>
            <a:off x="2595504" y="475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a:t>
            </a:r>
            <a:endParaRPr/>
          </a:p>
        </p:txBody>
      </p:sp>
      <p:sp>
        <p:nvSpPr>
          <p:cNvPr id="56" name="Google Shape;56;g7c5303315a_0_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Utilizando instrucciones de SQL, permite a los usuarios </a:t>
            </a:r>
            <a:r>
              <a:rPr b="1" lang="es-MX"/>
              <a:t>introducir </a:t>
            </a:r>
            <a:r>
              <a:rPr lang="es-MX"/>
              <a:t>datos para posteriormente realizar tareas de </a:t>
            </a:r>
            <a:r>
              <a:rPr b="1" lang="es-MX"/>
              <a:t>consultas </a:t>
            </a:r>
            <a:r>
              <a:rPr lang="es-MX"/>
              <a:t>o </a:t>
            </a:r>
            <a:r>
              <a:rPr b="1" lang="es-MX"/>
              <a:t>modificación </a:t>
            </a:r>
            <a:r>
              <a:rPr lang="es-MX"/>
              <a:t>de los datos que contienen las Bases de Datos.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7c596021ba_0_18"/>
          <p:cNvSpPr txBox="1"/>
          <p:nvPr>
            <p:ph type="title"/>
          </p:nvPr>
        </p:nvSpPr>
        <p:spPr>
          <a:xfrm>
            <a:off x="2458329" y="5147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Tipos de integridad de datos</a:t>
            </a:r>
            <a:endParaRPr/>
          </a:p>
        </p:txBody>
      </p:sp>
      <p:sp>
        <p:nvSpPr>
          <p:cNvPr id="244" name="Google Shape;244;g7c596021ba_0_18"/>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Existen dos tipos de integridad de datos: </a:t>
            </a:r>
            <a:endParaRPr/>
          </a:p>
          <a:p>
            <a:pPr indent="0" lvl="0" marL="0" rtl="0" algn="l">
              <a:spcBef>
                <a:spcPts val="750"/>
              </a:spcBef>
              <a:spcAft>
                <a:spcPts val="0"/>
              </a:spcAft>
              <a:buNone/>
            </a:pPr>
            <a:r>
              <a:t/>
            </a:r>
            <a:endParaRPr/>
          </a:p>
          <a:p>
            <a:pPr indent="-361950" lvl="0" marL="457200" rtl="0" algn="l">
              <a:spcBef>
                <a:spcPts val="750"/>
              </a:spcBef>
              <a:spcAft>
                <a:spcPts val="0"/>
              </a:spcAft>
              <a:buSzPts val="2100"/>
              <a:buChar char="●"/>
            </a:pPr>
            <a:r>
              <a:rPr lang="es-MX"/>
              <a:t>Integridad física </a:t>
            </a:r>
            <a:br>
              <a:rPr lang="es-MX"/>
            </a:br>
            <a:endParaRPr/>
          </a:p>
          <a:p>
            <a:pPr indent="-361950" lvl="0" marL="457200" rtl="0" algn="l">
              <a:spcBef>
                <a:spcPts val="0"/>
              </a:spcBef>
              <a:spcAft>
                <a:spcPts val="0"/>
              </a:spcAft>
              <a:buSzPts val="2100"/>
              <a:buChar char="●"/>
            </a:pPr>
            <a:r>
              <a:rPr lang="es-MX"/>
              <a:t>Integridad lógica.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g7c596021ba_0_27"/>
          <p:cNvSpPr txBox="1"/>
          <p:nvPr>
            <p:ph type="title"/>
          </p:nvPr>
        </p:nvSpPr>
        <p:spPr>
          <a:xfrm>
            <a:off x="2477929" y="4461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física</a:t>
            </a:r>
            <a:endParaRPr/>
          </a:p>
        </p:txBody>
      </p:sp>
      <p:sp>
        <p:nvSpPr>
          <p:cNvPr id="250" name="Google Shape;250;g7c596021ba_0_27"/>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E</a:t>
            </a:r>
            <a:r>
              <a:rPr lang="es-MX"/>
              <a:t>s la protección de la integridad y la </a:t>
            </a:r>
            <a:r>
              <a:rPr b="1" lang="es-MX"/>
              <a:t>precisión de los datos tal y cómo están almacenados y </a:t>
            </a:r>
            <a:r>
              <a:rPr b="1" lang="es-MX"/>
              <a:t>cómo</a:t>
            </a:r>
            <a:r>
              <a:rPr b="1" lang="es-MX"/>
              <a:t> son extraídos.</a:t>
            </a:r>
            <a:r>
              <a:rPr lang="es-MX"/>
              <a:t>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s-MX"/>
              <a:t>Cuando tiene lugar una catástrofe natural, se produce un apagón o unos hackers alteran las funciones de una base de datos, se dice que se ha comprometido la integridad física.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g7c596021ba_0_33"/>
          <p:cNvSpPr txBox="1"/>
          <p:nvPr>
            <p:ph type="title"/>
          </p:nvPr>
        </p:nvSpPr>
        <p:spPr>
          <a:xfrm>
            <a:off x="24877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lógica</a:t>
            </a:r>
            <a:endParaRPr/>
          </a:p>
        </p:txBody>
      </p:sp>
      <p:sp>
        <p:nvSpPr>
          <p:cNvPr id="256" name="Google Shape;256;g7c596021ba_0_33"/>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La integridad lógica</a:t>
            </a:r>
            <a:r>
              <a:rPr b="1" lang="es-MX"/>
              <a:t> protege a los datos del error humano</a:t>
            </a:r>
            <a:r>
              <a:rPr lang="es-MX"/>
              <a:t> y también de los hackers, pero </a:t>
            </a:r>
            <a:r>
              <a:rPr b="1" lang="es-MX"/>
              <a:t>de una forma</a:t>
            </a:r>
            <a:r>
              <a:rPr lang="es-MX"/>
              <a:t> muy </a:t>
            </a:r>
            <a:r>
              <a:rPr b="1" lang="es-MX"/>
              <a:t>distinta</a:t>
            </a:r>
            <a:r>
              <a:rPr lang="es-MX"/>
              <a:t> a la integridad física. </a:t>
            </a:r>
            <a:endParaRPr/>
          </a:p>
          <a:p>
            <a:pPr indent="0" lvl="0" marL="0" rtl="0" algn="l">
              <a:spcBef>
                <a:spcPts val="750"/>
              </a:spcBef>
              <a:spcAft>
                <a:spcPts val="0"/>
              </a:spcAft>
              <a:buNone/>
            </a:pPr>
            <a:r>
              <a:rPr lang="es-MX"/>
              <a:t>Existen </a:t>
            </a:r>
            <a:r>
              <a:rPr b="1" lang="es-MX"/>
              <a:t>cuatro tipos</a:t>
            </a:r>
            <a:r>
              <a:rPr lang="es-MX"/>
              <a:t> de integridad lógica.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g6d8032fe00_0_71"/>
          <p:cNvSpPr txBox="1"/>
          <p:nvPr>
            <p:ph type="title"/>
          </p:nvPr>
        </p:nvSpPr>
        <p:spPr>
          <a:xfrm>
            <a:off x="2487729" y="4265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lógica</a:t>
            </a:r>
            <a:endParaRPr/>
          </a:p>
        </p:txBody>
      </p:sp>
      <p:sp>
        <p:nvSpPr>
          <p:cNvPr id="262" name="Google Shape;262;g6d8032fe00_0_71"/>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br>
              <a:rPr lang="es-MX"/>
            </a:br>
            <a:endParaRPr/>
          </a:p>
          <a:p>
            <a:pPr indent="-361950" lvl="0" marL="457200" rtl="0" algn="l">
              <a:spcBef>
                <a:spcPts val="750"/>
              </a:spcBef>
              <a:spcAft>
                <a:spcPts val="0"/>
              </a:spcAft>
              <a:buSzPts val="2100"/>
              <a:buAutoNum type="arabicPeriod"/>
            </a:pPr>
            <a:r>
              <a:rPr lang="es-MX"/>
              <a:t>Integridad de dominio.</a:t>
            </a:r>
            <a:br>
              <a:rPr lang="es-MX"/>
            </a:br>
            <a:endParaRPr/>
          </a:p>
          <a:p>
            <a:pPr indent="-361950" lvl="0" marL="457200" rtl="0" algn="l">
              <a:spcBef>
                <a:spcPts val="0"/>
              </a:spcBef>
              <a:spcAft>
                <a:spcPts val="0"/>
              </a:spcAft>
              <a:buSzPts val="2100"/>
              <a:buAutoNum type="arabicPeriod"/>
            </a:pPr>
            <a:r>
              <a:rPr lang="es-MX"/>
              <a:t>Integridad de entidad.</a:t>
            </a:r>
            <a:br>
              <a:rPr lang="es-MX"/>
            </a:br>
            <a:endParaRPr/>
          </a:p>
          <a:p>
            <a:pPr indent="-361950" lvl="0" marL="457200" rtl="0" algn="l">
              <a:spcBef>
                <a:spcPts val="0"/>
              </a:spcBef>
              <a:spcAft>
                <a:spcPts val="0"/>
              </a:spcAft>
              <a:buSzPts val="2100"/>
              <a:buAutoNum type="arabicPeriod"/>
            </a:pPr>
            <a:r>
              <a:rPr lang="es-MX"/>
              <a:t>Integridad referencial.</a:t>
            </a:r>
            <a:br>
              <a:rPr lang="es-MX"/>
            </a:br>
            <a:endParaRPr/>
          </a:p>
          <a:p>
            <a:pPr indent="-361950" lvl="0" marL="457200" rtl="0" algn="l">
              <a:spcBef>
                <a:spcPts val="0"/>
              </a:spcBef>
              <a:spcAft>
                <a:spcPts val="0"/>
              </a:spcAft>
              <a:buSzPts val="2100"/>
              <a:buAutoNum type="arabicPeriod"/>
            </a:pPr>
            <a:r>
              <a:rPr lang="es-MX"/>
              <a:t>Integridad definida por el usuario.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g7c596021ba_0_39"/>
          <p:cNvSpPr txBox="1"/>
          <p:nvPr>
            <p:ph type="title"/>
          </p:nvPr>
        </p:nvSpPr>
        <p:spPr>
          <a:xfrm>
            <a:off x="2438729" y="3873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de dominio</a:t>
            </a:r>
            <a:endParaRPr/>
          </a:p>
        </p:txBody>
      </p:sp>
      <p:sp>
        <p:nvSpPr>
          <p:cNvPr id="268" name="Google Shape;268;g7c596021ba_0_39"/>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La integridad de la entidad se basa en la creación de unas </a:t>
            </a:r>
            <a:r>
              <a:rPr b="1" lang="es-MX"/>
              <a:t>claves primarias</a:t>
            </a:r>
            <a:r>
              <a:rPr lang="es-MX"/>
              <a:t>, o </a:t>
            </a:r>
            <a:r>
              <a:rPr b="1" lang="es-MX"/>
              <a:t>valores únicos</a:t>
            </a:r>
            <a:r>
              <a:rPr lang="es-MX"/>
              <a:t>, </a:t>
            </a:r>
            <a:r>
              <a:rPr b="1" lang="es-MX"/>
              <a:t>que identifican datos</a:t>
            </a:r>
            <a:r>
              <a:rPr lang="es-MX"/>
              <a:t> para asegurar que no aparezcan enumerados más de una vez y que no haya ningún campo de una tabla considerado nulo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7c596021ba_0_44"/>
          <p:cNvSpPr txBox="1"/>
          <p:nvPr>
            <p:ph type="title"/>
          </p:nvPr>
        </p:nvSpPr>
        <p:spPr>
          <a:xfrm>
            <a:off x="2419129" y="4069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referencial</a:t>
            </a:r>
            <a:endParaRPr/>
          </a:p>
        </p:txBody>
      </p:sp>
      <p:sp>
        <p:nvSpPr>
          <p:cNvPr id="274" name="Google Shape;274;g7c596021ba_0_44"/>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E</a:t>
            </a:r>
            <a:r>
              <a:rPr lang="es-MX"/>
              <a:t>s una </a:t>
            </a:r>
            <a:r>
              <a:rPr b="1" lang="es-MX"/>
              <a:t>serie de procesos</a:t>
            </a:r>
            <a:r>
              <a:rPr lang="es-MX"/>
              <a:t> que aseguran que los datos se almacenen y se utilicen uniformemente. Como lo es la </a:t>
            </a:r>
            <a:r>
              <a:rPr lang="es-MX"/>
              <a:t>aplicación</a:t>
            </a:r>
            <a:r>
              <a:rPr lang="es-MX"/>
              <a:t> de </a:t>
            </a:r>
            <a:r>
              <a:rPr b="1" lang="es-MX"/>
              <a:t>claves foráneas</a:t>
            </a:r>
            <a:r>
              <a:rPr lang="es-MX"/>
              <a:t>, restricciones que eliminen la entrada de datos duplicados, restricciones que aseguren que los datos son veraces y/o impidan la entrada de datos no pertinentes.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g7c596021ba_0_49"/>
          <p:cNvSpPr txBox="1"/>
          <p:nvPr>
            <p:ph type="title"/>
          </p:nvPr>
        </p:nvSpPr>
        <p:spPr>
          <a:xfrm>
            <a:off x="2458329" y="4657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de dominio</a:t>
            </a:r>
            <a:endParaRPr/>
          </a:p>
        </p:txBody>
      </p:sp>
      <p:sp>
        <p:nvSpPr>
          <p:cNvPr id="280" name="Google Shape;280;g7c596021ba_0_49"/>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E</a:t>
            </a:r>
            <a:r>
              <a:rPr lang="es-MX"/>
              <a:t>s el conjunto de procesos que garantizan la veracidad de cada dato de un dominio. En este contexto, un dominio </a:t>
            </a:r>
            <a:r>
              <a:rPr b="1" lang="es-MX"/>
              <a:t>es un conjunto de valores</a:t>
            </a:r>
            <a:r>
              <a:rPr lang="es-MX"/>
              <a:t> </a:t>
            </a:r>
            <a:r>
              <a:rPr b="1" lang="es-MX"/>
              <a:t>aceptables que una columna puede contener</a:t>
            </a:r>
            <a:r>
              <a:rPr lang="es-MX"/>
              <a:t>.</a:t>
            </a:r>
            <a:br>
              <a:rPr lang="es-MX"/>
            </a:br>
            <a:br>
              <a:rPr lang="es-MX"/>
            </a:br>
            <a:r>
              <a:rPr lang="es-MX"/>
              <a:t>Puede incorporar restricciones y otras medidas que limiten el formato, tipo y cantidad de datos introducidos.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g7c596021ba_0_54"/>
          <p:cNvSpPr txBox="1"/>
          <p:nvPr>
            <p:ph type="title"/>
          </p:nvPr>
        </p:nvSpPr>
        <p:spPr>
          <a:xfrm>
            <a:off x="1273624" y="426550"/>
            <a:ext cx="74307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definida por el usuario</a:t>
            </a:r>
            <a:endParaRPr/>
          </a:p>
        </p:txBody>
      </p:sp>
      <p:sp>
        <p:nvSpPr>
          <p:cNvPr id="286" name="Google Shape;286;g7c596021ba_0_54"/>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C</a:t>
            </a:r>
            <a:r>
              <a:rPr lang="es-MX"/>
              <a:t>omprende las reglas y restricciones creadas por el usuario para adaptarse a sus necesidades particulares.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g7c596021ba_0_65"/>
          <p:cNvSpPr txBox="1"/>
          <p:nvPr>
            <p:ph type="title"/>
          </p:nvPr>
        </p:nvSpPr>
        <p:spPr>
          <a:xfrm>
            <a:off x="2458329" y="33839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Riesgos</a:t>
            </a:r>
            <a:endParaRPr/>
          </a:p>
        </p:txBody>
      </p:sp>
      <p:sp>
        <p:nvSpPr>
          <p:cNvPr id="292" name="Google Shape;292;g7c596021ba_0_6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s-MX" sz="1700">
                <a:solidFill>
                  <a:schemeClr val="dk1"/>
                </a:solidFill>
                <a:latin typeface="Arial"/>
                <a:ea typeface="Arial"/>
                <a:cs typeface="Arial"/>
                <a:sym typeface="Arial"/>
              </a:rPr>
              <a:t>Riesgos en materia de integridad de datos</a:t>
            </a:r>
            <a:endParaRPr b="1" sz="1700">
              <a:solidFill>
                <a:schemeClr val="dk1"/>
              </a:solidFill>
              <a:latin typeface="Arial"/>
              <a:ea typeface="Arial"/>
              <a:cs typeface="Arial"/>
              <a:sym typeface="Arial"/>
            </a:endParaRPr>
          </a:p>
          <a:p>
            <a:pPr indent="-361950" lvl="0" marL="457200" rtl="0" algn="l">
              <a:spcBef>
                <a:spcPts val="750"/>
              </a:spcBef>
              <a:spcAft>
                <a:spcPts val="0"/>
              </a:spcAft>
              <a:buSzPts val="2100"/>
              <a:buChar char="●"/>
            </a:pPr>
            <a:r>
              <a:rPr lang="es-MX"/>
              <a:t>Error humano: </a:t>
            </a:r>
            <a:endParaRPr/>
          </a:p>
          <a:p>
            <a:pPr indent="0" lvl="0" marL="457200" rtl="0" algn="l">
              <a:spcBef>
                <a:spcPts val="750"/>
              </a:spcBef>
              <a:spcAft>
                <a:spcPts val="0"/>
              </a:spcAft>
              <a:buNone/>
            </a:pPr>
            <a:r>
              <a:rPr lang="es-MX"/>
              <a:t>Cuando las personas introducen información de forma incorrecta, cuando duplican o borran datos, no siguen el protocolo adecuado o cometen errores en la puesta en funcionamiento de procedimientos.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g7c596021ba_0_72"/>
          <p:cNvSpPr txBox="1"/>
          <p:nvPr>
            <p:ph type="title"/>
          </p:nvPr>
        </p:nvSpPr>
        <p:spPr>
          <a:xfrm>
            <a:off x="2458329" y="33839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Integridad: Riesgos</a:t>
            </a:r>
            <a:endParaRPr/>
          </a:p>
        </p:txBody>
      </p:sp>
      <p:sp>
        <p:nvSpPr>
          <p:cNvPr id="298" name="Google Shape;298;g7c596021ba_0_72"/>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None/>
            </a:pPr>
            <a:r>
              <a:rPr b="1" lang="es-MX" sz="1700">
                <a:solidFill>
                  <a:schemeClr val="dk1"/>
                </a:solidFill>
                <a:latin typeface="Arial"/>
                <a:ea typeface="Arial"/>
                <a:cs typeface="Arial"/>
                <a:sym typeface="Arial"/>
              </a:rPr>
              <a:t>Riesgos en materia de integridad de datos</a:t>
            </a:r>
            <a:endParaRPr b="1" sz="1700">
              <a:solidFill>
                <a:schemeClr val="dk1"/>
              </a:solidFill>
              <a:latin typeface="Arial"/>
              <a:ea typeface="Arial"/>
              <a:cs typeface="Arial"/>
              <a:sym typeface="Arial"/>
            </a:endParaRPr>
          </a:p>
          <a:p>
            <a:pPr indent="-361950" lvl="0" marL="457200" rtl="0" algn="l">
              <a:spcBef>
                <a:spcPts val="750"/>
              </a:spcBef>
              <a:spcAft>
                <a:spcPts val="0"/>
              </a:spcAft>
              <a:buSzPts val="2100"/>
              <a:buChar char="●"/>
            </a:pPr>
            <a:r>
              <a:rPr lang="es-MX"/>
              <a:t>Errores de transferencia: </a:t>
            </a:r>
            <a:br>
              <a:rPr lang="es-MX"/>
            </a:br>
            <a:r>
              <a:rPr lang="es-MX"/>
              <a:t>Cuando no se puede transferir los datos correctamente de una ubicación en una base de datos a otra, se trata de un error de transferencia. Estos errores se producen cuando un dato está presente en la tabla de destino, pero no en la de origen de una base de datos relacional.</a:t>
            </a:r>
            <a:endParaRPr/>
          </a:p>
          <a:p>
            <a:pPr indent="0" lvl="0" marL="457200" rtl="0" algn="l">
              <a:spcBef>
                <a:spcPts val="75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g6d8032fe00_0_0"/>
          <p:cNvSpPr txBox="1"/>
          <p:nvPr>
            <p:ph type="title"/>
          </p:nvPr>
        </p:nvSpPr>
        <p:spPr>
          <a:xfrm>
            <a:off x="2448529" y="4167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 Comandos</a:t>
            </a:r>
            <a:endParaRPr/>
          </a:p>
        </p:txBody>
      </p:sp>
      <p:sp>
        <p:nvSpPr>
          <p:cNvPr id="62" name="Google Shape;62;g6d8032fe00_0_0"/>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Un comando, u orden, es una instrucción que le indicamos a la computadora o al software a realizar.</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g7c5303315a_0_15"/>
          <p:cNvSpPr txBox="1"/>
          <p:nvPr>
            <p:ph type="title"/>
          </p:nvPr>
        </p:nvSpPr>
        <p:spPr>
          <a:xfrm>
            <a:off x="2566104" y="397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 Comandos</a:t>
            </a:r>
            <a:endParaRPr/>
          </a:p>
        </p:txBody>
      </p:sp>
      <p:sp>
        <p:nvSpPr>
          <p:cNvPr id="68" name="Google Shape;68;g7c5303315a_0_1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Char char="●"/>
            </a:pPr>
            <a:r>
              <a:rPr lang="es-MX"/>
              <a:t>SELECT</a:t>
            </a:r>
            <a:br>
              <a:rPr lang="es-MX"/>
            </a:br>
            <a:endParaRPr/>
          </a:p>
          <a:p>
            <a:pPr indent="-361950" lvl="0" marL="457200" rtl="0" algn="l">
              <a:spcBef>
                <a:spcPts val="0"/>
              </a:spcBef>
              <a:spcAft>
                <a:spcPts val="0"/>
              </a:spcAft>
              <a:buSzPts val="2100"/>
              <a:buChar char="●"/>
            </a:pPr>
            <a:r>
              <a:rPr lang="es-MX"/>
              <a:t>INSERT</a:t>
            </a:r>
            <a:br>
              <a:rPr lang="es-MX"/>
            </a:br>
            <a:endParaRPr/>
          </a:p>
          <a:p>
            <a:pPr indent="-361950" lvl="0" marL="457200" rtl="0" algn="l">
              <a:spcBef>
                <a:spcPts val="0"/>
              </a:spcBef>
              <a:spcAft>
                <a:spcPts val="0"/>
              </a:spcAft>
              <a:buSzPts val="2100"/>
              <a:buChar char="●"/>
            </a:pPr>
            <a:r>
              <a:rPr lang="es-MX"/>
              <a:t>UPDATE</a:t>
            </a:r>
            <a:br>
              <a:rPr lang="es-MX"/>
            </a:br>
            <a:endParaRPr/>
          </a:p>
          <a:p>
            <a:pPr indent="-361950" lvl="0" marL="457200" rtl="0" algn="l">
              <a:spcBef>
                <a:spcPts val="0"/>
              </a:spcBef>
              <a:spcAft>
                <a:spcPts val="0"/>
              </a:spcAft>
              <a:buSzPts val="2100"/>
              <a:buChar char="●"/>
            </a:pPr>
            <a:r>
              <a:rPr lang="es-MX"/>
              <a:t>DELETE</a:t>
            </a:r>
            <a:br>
              <a:rPr lang="es-MX"/>
            </a:br>
            <a:endParaRPr/>
          </a:p>
          <a:p>
            <a:pPr indent="-361950" lvl="0" marL="457200" rtl="0" algn="l">
              <a:spcBef>
                <a:spcPts val="0"/>
              </a:spcBef>
              <a:spcAft>
                <a:spcPts val="0"/>
              </a:spcAft>
              <a:buSzPts val="2100"/>
              <a:buChar char="●"/>
            </a:pPr>
            <a:r>
              <a:rPr lang="es-MX"/>
              <a:t>REPLACE</a:t>
            </a:r>
            <a:br>
              <a:rPr lang="es-MX"/>
            </a:br>
            <a:endParaRPr/>
          </a:p>
          <a:p>
            <a:pPr indent="0" lvl="0" marL="457200" rtl="0" algn="l">
              <a:spcBef>
                <a:spcPts val="75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g7c5303315a_0_44"/>
          <p:cNvSpPr txBox="1"/>
          <p:nvPr>
            <p:ph type="title"/>
          </p:nvPr>
        </p:nvSpPr>
        <p:spPr>
          <a:xfrm>
            <a:off x="2566104" y="397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 Sentencias</a:t>
            </a:r>
            <a:endParaRPr/>
          </a:p>
        </p:txBody>
      </p:sp>
      <p:sp>
        <p:nvSpPr>
          <p:cNvPr id="74" name="Google Shape;74;g7c5303315a_0_44"/>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Char char="●"/>
            </a:pPr>
            <a:r>
              <a:rPr b="1" lang="es-MX"/>
              <a:t>SELECT </a:t>
            </a:r>
            <a:r>
              <a:rPr lang="es-MX"/>
              <a:t>→ Esta sentencia se utiliza para realizar consultas sobre los datos.</a:t>
            </a:r>
            <a:br>
              <a:rPr lang="es-MX"/>
            </a:br>
            <a:endParaRPr/>
          </a:p>
          <a:p>
            <a:pPr indent="-361950" lvl="0" marL="457200" rtl="0" algn="l">
              <a:spcBef>
                <a:spcPts val="0"/>
              </a:spcBef>
              <a:spcAft>
                <a:spcPts val="0"/>
              </a:spcAft>
              <a:buSzPts val="2100"/>
              <a:buChar char="●"/>
            </a:pPr>
            <a:r>
              <a:rPr lang="es-MX"/>
              <a:t>INSERT</a:t>
            </a:r>
            <a:br>
              <a:rPr lang="es-MX"/>
            </a:br>
            <a:endParaRPr/>
          </a:p>
          <a:p>
            <a:pPr indent="-361950" lvl="0" marL="457200" rtl="0" algn="l">
              <a:spcBef>
                <a:spcPts val="0"/>
              </a:spcBef>
              <a:spcAft>
                <a:spcPts val="0"/>
              </a:spcAft>
              <a:buSzPts val="2100"/>
              <a:buChar char="●"/>
            </a:pPr>
            <a:r>
              <a:rPr lang="es-MX"/>
              <a:t>UPDATE</a:t>
            </a:r>
            <a:br>
              <a:rPr lang="es-MX"/>
            </a:br>
            <a:endParaRPr/>
          </a:p>
          <a:p>
            <a:pPr indent="-361950" lvl="0" marL="457200" rtl="0" algn="l">
              <a:spcBef>
                <a:spcPts val="0"/>
              </a:spcBef>
              <a:spcAft>
                <a:spcPts val="0"/>
              </a:spcAft>
              <a:buSzPts val="2100"/>
              <a:buChar char="●"/>
            </a:pPr>
            <a:r>
              <a:rPr lang="es-MX"/>
              <a:t>DELETE</a:t>
            </a:r>
            <a:br>
              <a:rPr lang="es-MX"/>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g7c5303315a_0_79"/>
          <p:cNvSpPr txBox="1"/>
          <p:nvPr>
            <p:ph type="title"/>
          </p:nvPr>
        </p:nvSpPr>
        <p:spPr>
          <a:xfrm>
            <a:off x="2566104" y="397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 Sentencias</a:t>
            </a:r>
            <a:endParaRPr/>
          </a:p>
        </p:txBody>
      </p:sp>
      <p:sp>
        <p:nvSpPr>
          <p:cNvPr id="80" name="Google Shape;80;g7c5303315a_0_79"/>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Char char="●"/>
            </a:pPr>
            <a:r>
              <a:rPr b="1" lang="es-MX"/>
              <a:t>SELECT </a:t>
            </a:r>
            <a:r>
              <a:rPr lang="es-MX"/>
              <a:t>→ Esta sentencia se utiliza para realizar consultas sobre los datos.</a:t>
            </a:r>
            <a:br>
              <a:rPr lang="es-MX"/>
            </a:br>
            <a:endParaRPr/>
          </a:p>
          <a:p>
            <a:pPr indent="-361950" lvl="0" marL="457200" rtl="0" algn="l">
              <a:spcBef>
                <a:spcPts val="0"/>
              </a:spcBef>
              <a:spcAft>
                <a:spcPts val="0"/>
              </a:spcAft>
              <a:buSzPts val="2100"/>
              <a:buChar char="●"/>
            </a:pPr>
            <a:r>
              <a:rPr b="1" lang="es-MX"/>
              <a:t>INSERT</a:t>
            </a:r>
            <a:r>
              <a:rPr lang="es-MX"/>
              <a:t> → Con esta instrucción podemos insertar los valores en una base de datos.</a:t>
            </a:r>
            <a:br>
              <a:rPr lang="es-MX"/>
            </a:br>
            <a:endParaRPr/>
          </a:p>
          <a:p>
            <a:pPr indent="-361950" lvl="0" marL="457200" rtl="0" algn="l">
              <a:spcBef>
                <a:spcPts val="0"/>
              </a:spcBef>
              <a:spcAft>
                <a:spcPts val="0"/>
              </a:spcAft>
              <a:buSzPts val="2100"/>
              <a:buChar char="●"/>
            </a:pPr>
            <a:r>
              <a:rPr lang="es-MX"/>
              <a:t>UPDATE</a:t>
            </a:r>
            <a:br>
              <a:rPr lang="es-MX"/>
            </a:br>
            <a:endParaRPr/>
          </a:p>
          <a:p>
            <a:pPr indent="-361950" lvl="0" marL="457200" rtl="0" algn="l">
              <a:spcBef>
                <a:spcPts val="0"/>
              </a:spcBef>
              <a:spcAft>
                <a:spcPts val="0"/>
              </a:spcAft>
              <a:buSzPts val="2100"/>
              <a:buChar char="●"/>
            </a:pPr>
            <a:r>
              <a:rPr lang="es-MX"/>
              <a:t>DELETE</a:t>
            </a:r>
            <a:br>
              <a:rPr lang="es-MX"/>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g7c5303315a_0_85"/>
          <p:cNvSpPr txBox="1"/>
          <p:nvPr>
            <p:ph type="title"/>
          </p:nvPr>
        </p:nvSpPr>
        <p:spPr>
          <a:xfrm>
            <a:off x="2566104" y="397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 Sentencias</a:t>
            </a:r>
            <a:endParaRPr/>
          </a:p>
        </p:txBody>
      </p:sp>
      <p:sp>
        <p:nvSpPr>
          <p:cNvPr id="86" name="Google Shape;86;g7c5303315a_0_8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Char char="●"/>
            </a:pPr>
            <a:r>
              <a:rPr b="1" lang="es-MX"/>
              <a:t>SELECT </a:t>
            </a:r>
            <a:r>
              <a:rPr lang="es-MX"/>
              <a:t>→ Esta sentencia se utiliza para realizar consultas sobre los datos.</a:t>
            </a:r>
            <a:br>
              <a:rPr lang="es-MX"/>
            </a:br>
            <a:endParaRPr/>
          </a:p>
          <a:p>
            <a:pPr indent="-361950" lvl="0" marL="457200" rtl="0" algn="l">
              <a:spcBef>
                <a:spcPts val="0"/>
              </a:spcBef>
              <a:spcAft>
                <a:spcPts val="0"/>
              </a:spcAft>
              <a:buSzPts val="2100"/>
              <a:buChar char="●"/>
            </a:pPr>
            <a:r>
              <a:rPr b="1" lang="es-MX"/>
              <a:t>INSERT</a:t>
            </a:r>
            <a:r>
              <a:rPr lang="es-MX"/>
              <a:t> → Con esta instrucción podemos insertar los valores en una base de datos.</a:t>
            </a:r>
            <a:br>
              <a:rPr lang="es-MX"/>
            </a:br>
            <a:endParaRPr/>
          </a:p>
          <a:p>
            <a:pPr indent="-361950" lvl="0" marL="457200" rtl="0" algn="l">
              <a:spcBef>
                <a:spcPts val="0"/>
              </a:spcBef>
              <a:spcAft>
                <a:spcPts val="0"/>
              </a:spcAft>
              <a:buSzPts val="2100"/>
              <a:buChar char="●"/>
            </a:pPr>
            <a:r>
              <a:rPr b="1" lang="es-MX"/>
              <a:t>UPDATE → </a:t>
            </a:r>
            <a:r>
              <a:rPr lang="es-MX"/>
              <a:t>Sirve para modificar los valores de uno o varios registros.</a:t>
            </a:r>
            <a:br>
              <a:rPr lang="es-MX"/>
            </a:br>
            <a:endParaRPr/>
          </a:p>
          <a:p>
            <a:pPr indent="-361950" lvl="0" marL="457200" rtl="0" algn="l">
              <a:spcBef>
                <a:spcPts val="0"/>
              </a:spcBef>
              <a:spcAft>
                <a:spcPts val="0"/>
              </a:spcAft>
              <a:buSzPts val="2100"/>
              <a:buChar char="●"/>
            </a:pPr>
            <a:r>
              <a:rPr lang="es-MX"/>
              <a:t>DELETE</a:t>
            </a:r>
            <a:br>
              <a:rPr lang="es-MX"/>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g7c5303315a_0_91"/>
          <p:cNvSpPr txBox="1"/>
          <p:nvPr>
            <p:ph type="title"/>
          </p:nvPr>
        </p:nvSpPr>
        <p:spPr>
          <a:xfrm>
            <a:off x="2566104" y="397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DML: Sentencias</a:t>
            </a:r>
            <a:endParaRPr/>
          </a:p>
        </p:txBody>
      </p:sp>
      <p:sp>
        <p:nvSpPr>
          <p:cNvPr id="92" name="Google Shape;92;g7c5303315a_0_91"/>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Char char="●"/>
            </a:pPr>
            <a:r>
              <a:rPr b="1" lang="es-MX"/>
              <a:t>SELECT </a:t>
            </a:r>
            <a:r>
              <a:rPr lang="es-MX"/>
              <a:t>→ Esta sentencia se utiliza para realizar consultas sobre los datos.</a:t>
            </a:r>
            <a:br>
              <a:rPr lang="es-MX"/>
            </a:br>
            <a:endParaRPr/>
          </a:p>
          <a:p>
            <a:pPr indent="-361950" lvl="0" marL="457200" rtl="0" algn="l">
              <a:spcBef>
                <a:spcPts val="0"/>
              </a:spcBef>
              <a:spcAft>
                <a:spcPts val="0"/>
              </a:spcAft>
              <a:buSzPts val="2100"/>
              <a:buChar char="●"/>
            </a:pPr>
            <a:r>
              <a:rPr b="1" lang="es-MX"/>
              <a:t>INSERT</a:t>
            </a:r>
            <a:r>
              <a:rPr lang="es-MX"/>
              <a:t> → Con esta instrucción podemos insertar los valores en una base de datos.</a:t>
            </a:r>
            <a:br>
              <a:rPr lang="es-MX"/>
            </a:br>
            <a:endParaRPr/>
          </a:p>
          <a:p>
            <a:pPr indent="-361950" lvl="0" marL="457200" rtl="0" algn="l">
              <a:spcBef>
                <a:spcPts val="0"/>
              </a:spcBef>
              <a:spcAft>
                <a:spcPts val="0"/>
              </a:spcAft>
              <a:buSzPts val="2100"/>
              <a:buChar char="●"/>
            </a:pPr>
            <a:r>
              <a:rPr b="1" lang="es-MX"/>
              <a:t>UPDATE → </a:t>
            </a:r>
            <a:r>
              <a:rPr lang="es-MX"/>
              <a:t>Sirve para modificar los valores de uno o varios registros.</a:t>
            </a:r>
            <a:br>
              <a:rPr lang="es-MX"/>
            </a:br>
            <a:endParaRPr/>
          </a:p>
          <a:p>
            <a:pPr indent="-361950" lvl="0" marL="457200" rtl="0" algn="l">
              <a:spcBef>
                <a:spcPts val="0"/>
              </a:spcBef>
              <a:spcAft>
                <a:spcPts val="0"/>
              </a:spcAft>
              <a:buSzPts val="2100"/>
              <a:buChar char="●"/>
            </a:pPr>
            <a:r>
              <a:rPr b="1" lang="es-MX"/>
              <a:t>DELETE </a:t>
            </a:r>
            <a:r>
              <a:rPr lang="es-MX"/>
              <a:t>→ Borra una o más filas de una tabla, dependiendo de la condición </a:t>
            </a:r>
            <a:r>
              <a:rPr b="1" lang="es-MX"/>
              <a:t>WHERE</a:t>
            </a:r>
            <a:r>
              <a:rPr lang="es-MX"/>
              <a:t>.</a:t>
            </a:r>
            <a:br>
              <a:rPr lang="es-MX"/>
            </a:b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