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62" r:id="rId3"/>
    <p:sldId id="268" r:id="rId4"/>
    <p:sldId id="274" r:id="rId5"/>
    <p:sldId id="275" r:id="rId6"/>
    <p:sldId id="269" r:id="rId7"/>
    <p:sldId id="272" r:id="rId8"/>
    <p:sldId id="270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32A"/>
    <a:srgbClr val="36CDFF"/>
    <a:srgbClr val="F0D401"/>
    <a:srgbClr val="D615BA"/>
    <a:srgbClr val="FF6709"/>
    <a:srgbClr val="FF5702"/>
    <a:srgbClr val="FE9916"/>
    <a:srgbClr val="FFC727"/>
    <a:srgbClr val="1353FD"/>
    <a:srgbClr val="671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1341" autoAdjust="0"/>
  </p:normalViewPr>
  <p:slideViewPr>
    <p:cSldViewPr snapToGrid="0">
      <p:cViewPr varScale="1">
        <p:scale>
          <a:sx n="72" d="100"/>
          <a:sy n="72" d="100"/>
        </p:scale>
        <p:origin x="6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lsea Celis" userId="a2e1e4c0343ec551" providerId="LiveId" clId="{2BD6FE7F-CA9F-4459-98D8-0A5E7C68FB9C}"/>
    <pc:docChg chg="delSld modSld">
      <pc:chgData name="Chelsea Celis" userId="a2e1e4c0343ec551" providerId="LiveId" clId="{2BD6FE7F-CA9F-4459-98D8-0A5E7C68FB9C}" dt="2021-08-30T08:33:45.162" v="1" actId="47"/>
      <pc:docMkLst>
        <pc:docMk/>
      </pc:docMkLst>
      <pc:sldChg chg="del">
        <pc:chgData name="Chelsea Celis" userId="a2e1e4c0343ec551" providerId="LiveId" clId="{2BD6FE7F-CA9F-4459-98D8-0A5E7C68FB9C}" dt="2021-08-30T08:33:45.162" v="1" actId="47"/>
        <pc:sldMkLst>
          <pc:docMk/>
          <pc:sldMk cId="1926185908" sldId="257"/>
        </pc:sldMkLst>
      </pc:sldChg>
      <pc:sldChg chg="modSp">
        <pc:chgData name="Chelsea Celis" userId="a2e1e4c0343ec551" providerId="LiveId" clId="{2BD6FE7F-CA9F-4459-98D8-0A5E7C68FB9C}" dt="2021-08-30T07:54:37.470" v="0" actId="20577"/>
        <pc:sldMkLst>
          <pc:docMk/>
          <pc:sldMk cId="281222513" sldId="267"/>
        </pc:sldMkLst>
        <pc:spChg chg="mod">
          <ac:chgData name="Chelsea Celis" userId="a2e1e4c0343ec551" providerId="LiveId" clId="{2BD6FE7F-CA9F-4459-98D8-0A5E7C68FB9C}" dt="2021-08-30T07:54:37.470" v="0" actId="20577"/>
          <ac:spMkLst>
            <pc:docMk/>
            <pc:sldMk cId="281222513" sldId="267"/>
            <ac:spMk id="16" creationId="{4F604961-C27A-4ACA-98D5-260098B69B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7EAD8-3F09-4B25-8B9C-26A7916A7CC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AE440-9826-4369-B359-9DC48F5B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1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AE440-9826-4369-B359-9DC48F5B8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31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AE440-9826-4369-B359-9DC48F5B8F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48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AE440-9826-4369-B359-9DC48F5B8F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20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AE440-9826-4369-B359-9DC48F5B8F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98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AE440-9826-4369-B359-9DC48F5B8F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6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AE440-9826-4369-B359-9DC48F5B8F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8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AE440-9826-4369-B359-9DC48F5B8F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0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AE440-9826-4369-B359-9DC48F5B8F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9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AE440-9826-4369-B359-9DC48F5B8F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1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CAE440-9826-4369-B359-9DC48F5B8F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48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AE440-9826-4369-B359-9DC48F5B8F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AE440-9826-4369-B359-9DC48F5B8F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8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AE440-9826-4369-B359-9DC48F5B8F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7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AE440-9826-4369-B359-9DC48F5B8F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AE440-9826-4369-B359-9DC48F5B8F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AE440-9826-4369-B359-9DC48F5B8F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AE440-9826-4369-B359-9DC48F5B8F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99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AE440-9826-4369-B359-9DC48F5B8F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59AD-0672-4338-9C6E-C65885526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67634-1CFB-4CEC-B89A-27E56E745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14DD3-5C83-44E7-A95F-C7603062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A7-E29B-40C6-98DB-E32B45BBA031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9F458-6A48-4709-B8BA-B0D36193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C3589-25CC-4486-A900-DE2798C3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A15-3544-4A6B-B89C-A54AC019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8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C94E-C835-4ED0-87DD-9981D936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924F8-532E-4779-82B0-24FBA8DA5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5805B-ADB1-450C-9F03-069B93E8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A7-E29B-40C6-98DB-E32B45BBA031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AE20F-B8E1-4F43-8E0D-B314974F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CA5A3-A76F-4964-9858-A4A5E1C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A15-3544-4A6B-B89C-A54AC019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3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946C2-DBEB-44DC-882A-C139C3EA2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454E7-352D-46E4-8E8B-4D0919374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B1FD-EF2D-42DE-9CF5-298E3531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A7-E29B-40C6-98DB-E32B45BBA031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D59E-CE79-4BB1-9783-83B1106F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0CA20-D749-483E-B641-E81391AD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A15-3544-4A6B-B89C-A54AC019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9AD2-ACB6-452E-AAA8-97F5E066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AA0A-7286-421E-A1F8-B33C738F9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7AA89-B60F-454E-8118-1F39EAD8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A7-E29B-40C6-98DB-E32B45BBA031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66091-05DB-4CD9-A798-32829710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D1F7A-A69D-471E-BB68-E0ECC002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A15-3544-4A6B-B89C-A54AC019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E459-81BD-49FB-9A0D-71E1AEE3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628FD-9D0A-4301-ACDD-CABA3F9AC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238C8-1752-4811-966F-F81640AD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A7-E29B-40C6-98DB-E32B45BBA031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414A6-A7B7-44A8-BF81-83D319FA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E4CBB-9DE4-4F24-A807-2B3A3C53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A15-3544-4A6B-B89C-A54AC019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1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AACF-C7B0-4AA6-8C5B-C9455344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222B-979C-4362-9C64-FF795D7E7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9889B-B28F-4405-A49D-48B5F62ED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2DE39-CBD4-4F06-ADE4-E07EA62C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A7-E29B-40C6-98DB-E32B45BBA031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5BA10-31CF-42DD-A6A3-C8668806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E511B-6BCB-4C65-B95A-D4F60AFA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A15-3544-4A6B-B89C-A54AC019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CA47-B086-4899-8567-D3715016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63789-99C6-41B0-90B4-0623194C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683FE-C4A9-4B20-8EB2-C4960DD0B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876A0-0EF3-4290-BD71-5E6FF2705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D86DC-B755-4400-8CF8-C329C5CE1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705AF-7F2C-4278-9FFD-526C976E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A7-E29B-40C6-98DB-E32B45BBA031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D617D-893D-4373-AA66-D3CA9CBB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C288F-E5B1-47AC-A00F-87AFC0B6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A15-3544-4A6B-B89C-A54AC019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20AD-B87F-4828-B1A0-19174389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D00E8-22A2-455A-9C46-1D80D030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A7-E29B-40C6-98DB-E32B45BBA031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809AB-70E9-4979-96E6-9035470B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2337D-F499-46CC-AC50-A5321BAC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A15-3544-4A6B-B89C-A54AC019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0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35386-CA79-4FC6-B161-8D5BCCDF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A7-E29B-40C6-98DB-E32B45BBA031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93E59-6FEA-40D7-9511-35AC72FA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4EC9-EE84-4752-BFCE-142DDF72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A15-3544-4A6B-B89C-A54AC019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F1E5-11C4-4FDD-A7EC-16CC30513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0D10A-ADE9-40F5-BFB4-8FB9D1C98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71112-CD28-404D-9F90-31ECB5CDB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51AB5-2D8C-4136-95FF-65063B9E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A7-E29B-40C6-98DB-E32B45BBA031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F2F50-A914-4318-B66A-AB68D083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E6A06-252C-4F9D-985E-5FB94EFF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A15-3544-4A6B-B89C-A54AC019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CE09-699C-45BE-84AB-8EAFBC0C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F25A8-0ADA-4442-A31A-BC7DA4825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96A77-D364-467A-A58F-9501E39AB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98898-C9BB-400A-A7EF-D5EF36AF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A7-E29B-40C6-98DB-E32B45BBA031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56527-5F83-4184-B42C-9EF93A88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56647-F714-4A69-AA8B-00F6B4B5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A15-3544-4A6B-B89C-A54AC019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18B5D-437C-4694-83E9-AE1A8B16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568F9-DFDB-4ECA-8201-7BFCCA57F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2429-17D3-4E5B-9AAA-D58D263D6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A35A7-E29B-40C6-98DB-E32B45BBA031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82F69-4319-4DAF-B987-68DC35A2E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99CF6-F987-4AE5-A732-0DD2A7A30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5BA15-3544-4A6B-B89C-A54AC019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8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4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8BB3E1A-281D-4FF7-A570-1EBEA99BC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4AFF0D-64DE-4B11-B858-291132884DD1}"/>
              </a:ext>
            </a:extLst>
          </p:cNvPr>
          <p:cNvSpPr txBox="1"/>
          <p:nvPr/>
        </p:nvSpPr>
        <p:spPr>
          <a:xfrm>
            <a:off x="2572548" y="1087174"/>
            <a:ext cx="7446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cs typeface="B Nazanin" panose="00000400000000000000" pitchFamily="2" charset="-78"/>
              </a:rPr>
              <a:t>پروژه درس تحلیل و طراحی </a:t>
            </a:r>
            <a:r>
              <a:rPr lang="fa-IR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cs typeface="B Nazanin" panose="00000400000000000000" pitchFamily="2" charset="-78"/>
              </a:rPr>
              <a:t>سیستمها</a:t>
            </a:r>
            <a:endParaRPr lang="en-US" sz="4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cs typeface="B Nazanin" panose="00000400000000000000" pitchFamily="2" charset="-78"/>
            </a:endParaRPr>
          </a:p>
          <a:p>
            <a:pPr algn="ctr" rtl="1"/>
            <a:r>
              <a:rPr lang="fa-I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ndalus" panose="02020603050405020304" pitchFamily="18" charset="-78"/>
                <a:cs typeface="B Nazanin" panose="00000400000000000000" pitchFamily="2" charset="-78"/>
              </a:rPr>
              <a:t>موضوع پروژه: </a:t>
            </a:r>
            <a:r>
              <a:rPr lang="fa-IR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ndalus" panose="02020603050405020304" pitchFamily="18" charset="-78"/>
                <a:cs typeface="B Nazanin" panose="00000400000000000000" pitchFamily="2" charset="-78"/>
              </a:rPr>
              <a:t>پیام رسان</a:t>
            </a:r>
            <a:endParaRPr lang="fa-IR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ndalus" panose="02020603050405020304" pitchFamily="18" charset="-78"/>
              <a:cs typeface="B Nazanin" panose="00000400000000000000" pitchFamily="2" charset="-78"/>
            </a:endParaRPr>
          </a:p>
          <a:p>
            <a:pPr algn="ctr" rtl="1"/>
            <a:endParaRPr lang="fa-IR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604961-C27A-4ACA-98D5-260098B69B46}"/>
              </a:ext>
            </a:extLst>
          </p:cNvPr>
          <p:cNvSpPr txBox="1"/>
          <p:nvPr/>
        </p:nvSpPr>
        <p:spPr>
          <a:xfrm>
            <a:off x="2572548" y="2355987"/>
            <a:ext cx="96194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ndalus" panose="02020603050405020304" pitchFamily="18" charset="-78"/>
              <a:cs typeface="B Nazanin" panose="00000400000000000000" pitchFamily="2" charset="-78"/>
            </a:endParaRPr>
          </a:p>
          <a:p>
            <a:pPr algn="r"/>
            <a:r>
              <a:rPr lang="fa-I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cs typeface="B Nazanin" panose="00000400000000000000" pitchFamily="2" charset="-78"/>
              </a:rPr>
              <a:t>استاد مربوطه:</a:t>
            </a:r>
          </a:p>
          <a:p>
            <a:pPr algn="r"/>
            <a:r>
              <a:rPr lang="fa-I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cs typeface="B Nazanin" panose="00000400000000000000" pitchFamily="2" charset="-78"/>
              </a:rPr>
              <a:t>سرکار خانم دکتر مهدیه قزوینی</a:t>
            </a:r>
          </a:p>
          <a:p>
            <a:pPr algn="r"/>
            <a:endParaRPr lang="fa-IR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cs typeface="B Nazanin" panose="00000400000000000000" pitchFamily="2" charset="-78"/>
            </a:endParaRPr>
          </a:p>
          <a:p>
            <a:pPr algn="r"/>
            <a:r>
              <a:rPr lang="fa-I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abic Typesetting" panose="03020402040406030203" pitchFamily="66" charset="-78"/>
                <a:cs typeface="B Nazanin" panose="00000400000000000000" pitchFamily="2" charset="-78"/>
              </a:rPr>
              <a:t>اعضای گروه:</a:t>
            </a:r>
          </a:p>
          <a:p>
            <a:pPr algn="r"/>
            <a:r>
              <a:rPr lang="fa-I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abic Typesetting" panose="03020402040406030203" pitchFamily="66" charset="-78"/>
                <a:cs typeface="B Nazanin" panose="00000400000000000000" pitchFamily="2" charset="-78"/>
              </a:rPr>
              <a:t>محمدامین شاه حیدری  -  امین رضا نیک نفس</a:t>
            </a:r>
          </a:p>
          <a:p>
            <a:pPr algn="r"/>
            <a:endParaRPr lang="en-US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" panose="020B0604020202020204" pitchFamily="34" charset="0"/>
              <a:ea typeface="Roboto Th" pitchFamily="2" charset="0"/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104E4-0D76-42C6-8DE1-7B4E1A5555FF}"/>
              </a:ext>
            </a:extLst>
          </p:cNvPr>
          <p:cNvSpPr/>
          <p:nvPr/>
        </p:nvSpPr>
        <p:spPr>
          <a:xfrm>
            <a:off x="8268744" y="5225238"/>
            <a:ext cx="1158704" cy="509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AFF0D-64DE-4B11-B858-291132884DD1}"/>
              </a:ext>
            </a:extLst>
          </p:cNvPr>
          <p:cNvSpPr txBox="1"/>
          <p:nvPr/>
        </p:nvSpPr>
        <p:spPr>
          <a:xfrm>
            <a:off x="4439271" y="116165"/>
            <a:ext cx="7446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B Nazanin" panose="00000400000000000000" pitchFamily="2" charset="-78"/>
              </a:rPr>
              <a:t>به نام خدا</a:t>
            </a:r>
            <a:endParaRPr lang="fa-IR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85479" y="6486939"/>
            <a:ext cx="706521" cy="3710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6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3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558EA">
                <a:lumMod val="75000"/>
                <a:lumOff val="25000"/>
              </a:srgbClr>
            </a:gs>
            <a:gs pos="12000">
              <a:srgbClr val="6320FE"/>
            </a:gs>
            <a:gs pos="100000">
              <a:srgbClr val="D915B8"/>
            </a:gs>
            <a:gs pos="100000">
              <a:srgbClr val="F05269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50F97A-125E-4005-813D-DB5EF6F030F0}"/>
              </a:ext>
            </a:extLst>
          </p:cNvPr>
          <p:cNvSpPr/>
          <p:nvPr/>
        </p:nvSpPr>
        <p:spPr>
          <a:xfrm>
            <a:off x="0" y="0"/>
            <a:ext cx="12191999" cy="76308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000F0-1444-4B50-8F3A-EE7C38DE5C41}"/>
              </a:ext>
            </a:extLst>
          </p:cNvPr>
          <p:cNvSpPr txBox="1"/>
          <p:nvPr/>
        </p:nvSpPr>
        <p:spPr>
          <a:xfrm>
            <a:off x="970435" y="173587"/>
            <a:ext cx="30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 Th" pitchFamily="2" charset="0"/>
                <a:cs typeface="B Nazanin" panose="00000400000000000000" pitchFamily="2" charset="-78"/>
              </a:rPr>
              <a:t>Use-Case </a:t>
            </a:r>
            <a:r>
              <a:rPr lang="fa-IR" sz="2400" b="1" dirty="0" smtClean="0">
                <a:latin typeface="Arial" panose="020B0604020202020204" pitchFamily="34" charset="0"/>
                <a:ea typeface="Roboto Th" pitchFamily="2" charset="0"/>
                <a:cs typeface="B Nazanin" panose="00000400000000000000" pitchFamily="2" charset="-78"/>
              </a:rPr>
              <a:t>نمودار</a:t>
            </a:r>
            <a:endParaRPr lang="en-US" sz="2800" b="1" dirty="0">
              <a:latin typeface="Arial" panose="020B0604020202020204" pitchFamily="34" charset="0"/>
              <a:ea typeface="Roboto Th" pitchFamily="2" charset="0"/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4436E-3362-4A03-81C8-A5D47F004E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1852" y="181323"/>
            <a:ext cx="471545" cy="439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A5D1B6-2ACE-4A94-8A97-888E867161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6404" y="210994"/>
            <a:ext cx="523319" cy="402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767CE-575B-48D2-96AF-C1B6F22C87B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75036" y="196313"/>
            <a:ext cx="431650" cy="4028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1A3EEC2-9D07-4DC5-A964-C661E537A91E}"/>
              </a:ext>
            </a:extLst>
          </p:cNvPr>
          <p:cNvSpPr/>
          <p:nvPr/>
        </p:nvSpPr>
        <p:spPr>
          <a:xfrm>
            <a:off x="1" y="6320142"/>
            <a:ext cx="12191999" cy="5500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F4D1D1-A83C-40FD-8A24-614AB2CB8C9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74" y="6431304"/>
            <a:ext cx="379491" cy="3511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43AAB0-092F-48A3-A7EE-B40D1521CE3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493" y="6402441"/>
            <a:ext cx="467249" cy="408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CFAAA1-4F18-4CA0-AE0D-09879940714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2618" y="6450309"/>
            <a:ext cx="378372" cy="3609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181A46-3906-4B11-AA16-A30AC8AFFB6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109" y="6426375"/>
            <a:ext cx="325235" cy="360975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529911-BEBC-443A-89C9-BE30CC358C37}"/>
              </a:ext>
            </a:extLst>
          </p:cNvPr>
          <p:cNvSpPr/>
          <p:nvPr/>
        </p:nvSpPr>
        <p:spPr>
          <a:xfrm>
            <a:off x="2118909" y="6402442"/>
            <a:ext cx="9456127" cy="379980"/>
          </a:xfrm>
          <a:prstGeom prst="roundRect">
            <a:avLst>
              <a:gd name="adj" fmla="val 47764"/>
            </a:avLst>
          </a:prstGeom>
          <a:solidFill>
            <a:schemeClr val="bg1"/>
          </a:solidFill>
          <a:ln>
            <a:solidFill>
              <a:srgbClr val="E1E1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C17755-2376-4559-A58C-37A0BAF3785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4263" y="6468314"/>
            <a:ext cx="261660" cy="2616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8915CB-D499-4B6A-BAED-CE74F7ACAC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435" y="974083"/>
            <a:ext cx="10495488" cy="52582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729282-0D18-4B89-8CB3-11A66FDF760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0" t="22333" r="66250" b="56333"/>
          <a:stretch/>
        </p:blipFill>
        <p:spPr>
          <a:xfrm>
            <a:off x="11664907" y="6370491"/>
            <a:ext cx="437222" cy="408843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1389724" y="5943579"/>
            <a:ext cx="802276" cy="371061"/>
          </a:xfrm>
          <a:prstGeom prst="roundRect">
            <a:avLst/>
          </a:prstGeom>
          <a:solidFill>
            <a:srgbClr val="D61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4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558EA">
                <a:lumMod val="75000"/>
                <a:lumOff val="25000"/>
              </a:srgbClr>
            </a:gs>
            <a:gs pos="12000">
              <a:srgbClr val="6320FE"/>
            </a:gs>
            <a:gs pos="100000">
              <a:srgbClr val="D915B8"/>
            </a:gs>
            <a:gs pos="100000">
              <a:srgbClr val="F05269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30">
            <a:extLst>
              <a:ext uri="{FF2B5EF4-FFF2-40B4-BE49-F238E27FC236}">
                <a16:creationId xmlns:a16="http://schemas.microsoft.com/office/drawing/2014/main" id="{6248C649-EBD0-49D9-AD92-DE105F9FED7F}"/>
              </a:ext>
            </a:extLst>
          </p:cNvPr>
          <p:cNvSpPr/>
          <p:nvPr/>
        </p:nvSpPr>
        <p:spPr>
          <a:xfrm>
            <a:off x="386097" y="808838"/>
            <a:ext cx="11404764" cy="5503053"/>
          </a:xfrm>
          <a:prstGeom prst="round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50F97A-125E-4005-813D-DB5EF6F030F0}"/>
              </a:ext>
            </a:extLst>
          </p:cNvPr>
          <p:cNvSpPr/>
          <p:nvPr/>
        </p:nvSpPr>
        <p:spPr>
          <a:xfrm>
            <a:off x="0" y="0"/>
            <a:ext cx="12191999" cy="76308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000F0-1444-4B50-8F3A-EE7C38DE5C41}"/>
              </a:ext>
            </a:extLst>
          </p:cNvPr>
          <p:cNvSpPr txBox="1"/>
          <p:nvPr/>
        </p:nvSpPr>
        <p:spPr>
          <a:xfrm>
            <a:off x="970435" y="173587"/>
            <a:ext cx="30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 Th" pitchFamily="2" charset="0"/>
                <a:cs typeface="B Nazanin" panose="00000400000000000000" pitchFamily="2" charset="-78"/>
              </a:rPr>
              <a:t>Adding </a:t>
            </a:r>
            <a:r>
              <a:rPr lang="fa-IR" sz="2400" b="1" dirty="0" smtClean="0">
                <a:latin typeface="Arial" panose="020B0604020202020204" pitchFamily="34" charset="0"/>
                <a:ea typeface="Roboto Th" pitchFamily="2" charset="0"/>
                <a:cs typeface="B Nazanin" panose="00000400000000000000" pitchFamily="2" charset="-78"/>
              </a:rPr>
              <a:t>نمودار</a:t>
            </a:r>
            <a:endParaRPr lang="en-US" sz="2800" b="1" dirty="0">
              <a:latin typeface="Arial" panose="020B0604020202020204" pitchFamily="34" charset="0"/>
              <a:ea typeface="Roboto Th" pitchFamily="2" charset="0"/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4436E-3362-4A03-81C8-A5D47F004E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1852" y="181323"/>
            <a:ext cx="471545" cy="439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A5D1B6-2ACE-4A94-8A97-888E867161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6404" y="210994"/>
            <a:ext cx="523319" cy="402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767CE-575B-48D2-96AF-C1B6F22C87B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75036" y="196313"/>
            <a:ext cx="431650" cy="4028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1A3EEC2-9D07-4DC5-A964-C661E537A91E}"/>
              </a:ext>
            </a:extLst>
          </p:cNvPr>
          <p:cNvSpPr/>
          <p:nvPr/>
        </p:nvSpPr>
        <p:spPr>
          <a:xfrm>
            <a:off x="1" y="6320142"/>
            <a:ext cx="12191999" cy="5500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F4D1D1-A83C-40FD-8A24-614AB2CB8C9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74" y="6431304"/>
            <a:ext cx="379491" cy="3511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43AAB0-092F-48A3-A7EE-B40D1521CE3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493" y="6402441"/>
            <a:ext cx="467249" cy="408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CFAAA1-4F18-4CA0-AE0D-09879940714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2618" y="6450309"/>
            <a:ext cx="378372" cy="3609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181A46-3906-4B11-AA16-A30AC8AFFB6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109" y="6426375"/>
            <a:ext cx="325235" cy="360975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529911-BEBC-443A-89C9-BE30CC358C37}"/>
              </a:ext>
            </a:extLst>
          </p:cNvPr>
          <p:cNvSpPr/>
          <p:nvPr/>
        </p:nvSpPr>
        <p:spPr>
          <a:xfrm>
            <a:off x="2118909" y="6402442"/>
            <a:ext cx="9456127" cy="379980"/>
          </a:xfrm>
          <a:prstGeom prst="roundRect">
            <a:avLst>
              <a:gd name="adj" fmla="val 47764"/>
            </a:avLst>
          </a:prstGeom>
          <a:solidFill>
            <a:schemeClr val="bg1"/>
          </a:solidFill>
          <a:ln>
            <a:solidFill>
              <a:srgbClr val="E1E1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C17755-2376-4559-A58C-37A0BAF3785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4263" y="6468314"/>
            <a:ext cx="261660" cy="261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F5A61E-2E63-4FA5-B351-D5FB580F39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66463" y="808839"/>
            <a:ext cx="5752320" cy="55058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729282-0D18-4B89-8CB3-11A66FDF760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0" t="22333" r="66250" b="56333"/>
          <a:stretch/>
        </p:blipFill>
        <p:spPr>
          <a:xfrm>
            <a:off x="11663268" y="6399694"/>
            <a:ext cx="437222" cy="408843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1389724" y="5931007"/>
            <a:ext cx="802276" cy="371061"/>
          </a:xfrm>
          <a:prstGeom prst="roundRect">
            <a:avLst/>
          </a:prstGeom>
          <a:solidFill>
            <a:srgbClr val="D61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11/17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558EA">
                <a:lumMod val="75000"/>
                <a:lumOff val="25000"/>
              </a:srgbClr>
            </a:gs>
            <a:gs pos="12000">
              <a:srgbClr val="6320FE"/>
            </a:gs>
            <a:gs pos="100000">
              <a:srgbClr val="D915B8"/>
            </a:gs>
            <a:gs pos="100000">
              <a:srgbClr val="F05269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30">
            <a:extLst>
              <a:ext uri="{FF2B5EF4-FFF2-40B4-BE49-F238E27FC236}">
                <a16:creationId xmlns:a16="http://schemas.microsoft.com/office/drawing/2014/main" id="{6248C649-EBD0-49D9-AD92-DE105F9FED7F}"/>
              </a:ext>
            </a:extLst>
          </p:cNvPr>
          <p:cNvSpPr/>
          <p:nvPr/>
        </p:nvSpPr>
        <p:spPr>
          <a:xfrm>
            <a:off x="386097" y="808838"/>
            <a:ext cx="11404764" cy="5503053"/>
          </a:xfrm>
          <a:prstGeom prst="round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50F97A-125E-4005-813D-DB5EF6F030F0}"/>
              </a:ext>
            </a:extLst>
          </p:cNvPr>
          <p:cNvSpPr/>
          <p:nvPr/>
        </p:nvSpPr>
        <p:spPr>
          <a:xfrm>
            <a:off x="0" y="0"/>
            <a:ext cx="12191999" cy="76308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000F0-1444-4B50-8F3A-EE7C38DE5C41}"/>
              </a:ext>
            </a:extLst>
          </p:cNvPr>
          <p:cNvSpPr txBox="1"/>
          <p:nvPr/>
        </p:nvSpPr>
        <p:spPr>
          <a:xfrm>
            <a:off x="970435" y="173587"/>
            <a:ext cx="30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UML CLASS</a:t>
            </a:r>
            <a:endParaRPr lang="en-US" sz="2800" b="1" dirty="0">
              <a:latin typeface="Arial" panose="020B0604020202020204" pitchFamily="34" charset="0"/>
              <a:ea typeface="Roboto Th" pitchFamily="2" charset="0"/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4436E-3362-4A03-81C8-A5D47F004E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1852" y="181323"/>
            <a:ext cx="471545" cy="439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A5D1B6-2ACE-4A94-8A97-888E867161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6404" y="210994"/>
            <a:ext cx="523319" cy="402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767CE-575B-48D2-96AF-C1B6F22C87B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75036" y="196313"/>
            <a:ext cx="431650" cy="4028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1A3EEC2-9D07-4DC5-A964-C661E537A91E}"/>
              </a:ext>
            </a:extLst>
          </p:cNvPr>
          <p:cNvSpPr/>
          <p:nvPr/>
        </p:nvSpPr>
        <p:spPr>
          <a:xfrm>
            <a:off x="1" y="6320142"/>
            <a:ext cx="12191999" cy="5500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F4D1D1-A83C-40FD-8A24-614AB2CB8C9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74" y="6431304"/>
            <a:ext cx="379491" cy="3511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43AAB0-092F-48A3-A7EE-B40D1521CE3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493" y="6402441"/>
            <a:ext cx="467249" cy="408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CFAAA1-4F18-4CA0-AE0D-09879940714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2618" y="6450309"/>
            <a:ext cx="378372" cy="3609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181A46-3906-4B11-AA16-A30AC8AFFB6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109" y="6426375"/>
            <a:ext cx="325235" cy="360975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529911-BEBC-443A-89C9-BE30CC358C37}"/>
              </a:ext>
            </a:extLst>
          </p:cNvPr>
          <p:cNvSpPr/>
          <p:nvPr/>
        </p:nvSpPr>
        <p:spPr>
          <a:xfrm>
            <a:off x="2118909" y="6402442"/>
            <a:ext cx="9456127" cy="379980"/>
          </a:xfrm>
          <a:prstGeom prst="roundRect">
            <a:avLst>
              <a:gd name="adj" fmla="val 47764"/>
            </a:avLst>
          </a:prstGeom>
          <a:solidFill>
            <a:schemeClr val="bg1"/>
          </a:solidFill>
          <a:ln>
            <a:solidFill>
              <a:srgbClr val="E1E1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C17755-2376-4559-A58C-37A0BAF3785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4263" y="6468314"/>
            <a:ext cx="261660" cy="261660"/>
          </a:xfrm>
          <a:prstGeom prst="rect">
            <a:avLst/>
          </a:prstGeom>
        </p:spPr>
      </p:pic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7DE1621E-99DF-494E-B675-0E883F3E1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15666"/>
              </p:ext>
            </p:extLst>
          </p:nvPr>
        </p:nvGraphicFramePr>
        <p:xfrm>
          <a:off x="1676894" y="1382926"/>
          <a:ext cx="3569810" cy="24511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69810">
                  <a:extLst>
                    <a:ext uri="{9D8B030D-6E8A-4147-A177-3AD203B41FA5}">
                      <a16:colId xmlns:a16="http://schemas.microsoft.com/office/drawing/2014/main" val="350483731"/>
                    </a:ext>
                  </a:extLst>
                </a:gridCol>
              </a:tblGrid>
              <a:tr h="772166"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fa-IR" sz="2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274484"/>
                  </a:ext>
                </a:extLst>
              </a:tr>
              <a:tr h="7721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+First name</a:t>
                      </a:r>
                    </a:p>
                    <a:p>
                      <a:pPr algn="ctr"/>
                      <a:r>
                        <a:rPr lang="en-US" sz="1100" dirty="0"/>
                        <a:t>+Last name</a:t>
                      </a:r>
                    </a:p>
                    <a:p>
                      <a:pPr algn="ctr"/>
                      <a:r>
                        <a:rPr lang="en-US" sz="1050" dirty="0"/>
                        <a:t>+email address</a:t>
                      </a:r>
                    </a:p>
                    <a:p>
                      <a:pPr algn="ctr"/>
                      <a:r>
                        <a:rPr lang="en-US" sz="1050" dirty="0" smtClean="0"/>
                        <a:t>+password</a:t>
                      </a:r>
                    </a:p>
                    <a:p>
                      <a:pPr algn="ctr"/>
                      <a:r>
                        <a:rPr lang="en-US" sz="1050" dirty="0" smtClean="0"/>
                        <a:t>…</a:t>
                      </a:r>
                      <a:endParaRPr lang="en-US" sz="105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000167"/>
                  </a:ext>
                </a:extLst>
              </a:tr>
              <a:tr h="772166">
                <a:tc>
                  <a:txBody>
                    <a:bodyPr/>
                    <a:lstStyle/>
                    <a:p>
                      <a:pPr lvl="0" algn="ctr" rtl="0"/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masseging</a:t>
                      </a:r>
                      <a:r>
                        <a:rPr lang="en-US" sz="1100" dirty="0"/>
                        <a:t>()</a:t>
                      </a:r>
                    </a:p>
                    <a:p>
                      <a:pPr lvl="0" algn="ctr" rtl="0"/>
                      <a:r>
                        <a:rPr lang="en-US" sz="1100" dirty="0"/>
                        <a:t>+Submit information()</a:t>
                      </a:r>
                    </a:p>
                    <a:p>
                      <a:pPr lvl="0" algn="ctr" rtl="0"/>
                      <a:r>
                        <a:rPr lang="en-US" sz="1100" dirty="0"/>
                        <a:t>+Editing information()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20925"/>
                  </a:ext>
                </a:extLst>
              </a:tr>
            </a:tbl>
          </a:graphicData>
        </a:graphic>
      </p:graphicFrame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2E76FA4B-7967-4279-B06F-71110B776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33531"/>
              </p:ext>
            </p:extLst>
          </p:nvPr>
        </p:nvGraphicFramePr>
        <p:xfrm>
          <a:off x="6720397" y="1385492"/>
          <a:ext cx="3430726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726">
                  <a:extLst>
                    <a:ext uri="{9D8B030D-6E8A-4147-A177-3AD203B41FA5}">
                      <a16:colId xmlns:a16="http://schemas.microsoft.com/office/drawing/2014/main" val="3721691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Chat box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0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+Name</a:t>
                      </a:r>
                    </a:p>
                    <a:p>
                      <a:pPr algn="ctr"/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masseges</a:t>
                      </a:r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-description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65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+Show </a:t>
                      </a:r>
                      <a:r>
                        <a:rPr lang="en-US" sz="1050" dirty="0" err="1"/>
                        <a:t>masseges</a:t>
                      </a:r>
                      <a:r>
                        <a:rPr lang="en-US" sz="1050" dirty="0"/>
                        <a:t>()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824891"/>
                  </a:ext>
                </a:extLst>
              </a:tr>
            </a:tbl>
          </a:graphicData>
        </a:graphic>
      </p:graphicFrame>
      <p:graphicFrame>
        <p:nvGraphicFramePr>
          <p:cNvPr id="25" name="Table 10">
            <a:extLst>
              <a:ext uri="{FF2B5EF4-FFF2-40B4-BE49-F238E27FC236}">
                <a16:creationId xmlns:a16="http://schemas.microsoft.com/office/drawing/2014/main" id="{220E0CA6-553A-4D4C-9714-EBD5FAF0A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17119"/>
              </p:ext>
            </p:extLst>
          </p:nvPr>
        </p:nvGraphicFramePr>
        <p:xfrm>
          <a:off x="5246704" y="4408126"/>
          <a:ext cx="3784847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4847">
                  <a:extLst>
                    <a:ext uri="{9D8B030D-6E8A-4147-A177-3AD203B41FA5}">
                      <a16:colId xmlns:a16="http://schemas.microsoft.com/office/drawing/2014/main" val="316609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Admin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7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-first name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-last name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-User name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-Password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-access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8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+see others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masseges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+adding to live wire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240822"/>
                  </a:ext>
                </a:extLst>
              </a:tr>
            </a:tbl>
          </a:graphicData>
        </a:graphic>
      </p:graphicFrame>
      <p:cxnSp>
        <p:nvCxnSpPr>
          <p:cNvPr id="26" name="Connector: Elbow 6">
            <a:extLst>
              <a:ext uri="{FF2B5EF4-FFF2-40B4-BE49-F238E27FC236}">
                <a16:creationId xmlns:a16="http://schemas.microsoft.com/office/drawing/2014/main" id="{131E8ED6-A9E3-4D04-B65B-CD6EAED09613}"/>
              </a:ext>
            </a:extLst>
          </p:cNvPr>
          <p:cNvCxnSpPr>
            <a:cxnSpLocks/>
          </p:cNvCxnSpPr>
          <p:nvPr/>
        </p:nvCxnSpPr>
        <p:spPr>
          <a:xfrm>
            <a:off x="3722208" y="3842289"/>
            <a:ext cx="1524496" cy="868343"/>
          </a:xfrm>
          <a:prstGeom prst="bentConnector3">
            <a:avLst>
              <a:gd name="adj1" fmla="val 1084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itle 52">
            <a:extLst>
              <a:ext uri="{FF2B5EF4-FFF2-40B4-BE49-F238E27FC236}">
                <a16:creationId xmlns:a16="http://schemas.microsoft.com/office/drawing/2014/main" id="{7FA7ABE8-81E1-4243-B449-319490ADEE11}"/>
              </a:ext>
            </a:extLst>
          </p:cNvPr>
          <p:cNvSpPr txBox="1">
            <a:spLocks/>
          </p:cNvSpPr>
          <p:nvPr/>
        </p:nvSpPr>
        <p:spPr>
          <a:xfrm>
            <a:off x="3722208" y="3834038"/>
            <a:ext cx="863523" cy="330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0..*</a:t>
            </a:r>
          </a:p>
        </p:txBody>
      </p:sp>
      <p:sp>
        <p:nvSpPr>
          <p:cNvPr id="30" name="Title 52">
            <a:extLst>
              <a:ext uri="{FF2B5EF4-FFF2-40B4-BE49-F238E27FC236}">
                <a16:creationId xmlns:a16="http://schemas.microsoft.com/office/drawing/2014/main" id="{481AFCC5-8B3E-483D-BAE1-349586E089E8}"/>
              </a:ext>
            </a:extLst>
          </p:cNvPr>
          <p:cNvSpPr txBox="1">
            <a:spLocks/>
          </p:cNvSpPr>
          <p:nvPr/>
        </p:nvSpPr>
        <p:spPr>
          <a:xfrm>
            <a:off x="4956476" y="4565980"/>
            <a:ext cx="824947" cy="5069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1</a:t>
            </a:r>
          </a:p>
        </p:txBody>
      </p:sp>
      <p:cxnSp>
        <p:nvCxnSpPr>
          <p:cNvPr id="31" name="Connector: Elbow 10">
            <a:extLst>
              <a:ext uri="{FF2B5EF4-FFF2-40B4-BE49-F238E27FC236}">
                <a16:creationId xmlns:a16="http://schemas.microsoft.com/office/drawing/2014/main" id="{7C8C01E5-3335-4350-81DC-8237A0C52841}"/>
              </a:ext>
            </a:extLst>
          </p:cNvPr>
          <p:cNvCxnSpPr>
            <a:endCxn id="25" idx="0"/>
          </p:cNvCxnSpPr>
          <p:nvPr/>
        </p:nvCxnSpPr>
        <p:spPr>
          <a:xfrm rot="5400000">
            <a:off x="6956478" y="2904182"/>
            <a:ext cx="1686594" cy="132129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52">
            <a:extLst>
              <a:ext uri="{FF2B5EF4-FFF2-40B4-BE49-F238E27FC236}">
                <a16:creationId xmlns:a16="http://schemas.microsoft.com/office/drawing/2014/main" id="{481AFCC5-8B3E-483D-BAE1-349586E089E8}"/>
              </a:ext>
            </a:extLst>
          </p:cNvPr>
          <p:cNvSpPr txBox="1">
            <a:spLocks/>
          </p:cNvSpPr>
          <p:nvPr/>
        </p:nvSpPr>
        <p:spPr>
          <a:xfrm>
            <a:off x="7139127" y="3978069"/>
            <a:ext cx="824947" cy="5069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1</a:t>
            </a:r>
          </a:p>
        </p:txBody>
      </p:sp>
      <p:sp>
        <p:nvSpPr>
          <p:cNvPr id="34" name="Title 52">
            <a:extLst>
              <a:ext uri="{FF2B5EF4-FFF2-40B4-BE49-F238E27FC236}">
                <a16:creationId xmlns:a16="http://schemas.microsoft.com/office/drawing/2014/main" id="{BC4C1EB8-8503-4BE3-847C-D57B4018B08C}"/>
              </a:ext>
            </a:extLst>
          </p:cNvPr>
          <p:cNvSpPr txBox="1">
            <a:spLocks/>
          </p:cNvSpPr>
          <p:nvPr/>
        </p:nvSpPr>
        <p:spPr>
          <a:xfrm>
            <a:off x="8435760" y="2721532"/>
            <a:ext cx="863523" cy="3300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0..*</a:t>
            </a:r>
          </a:p>
        </p:txBody>
      </p:sp>
      <p:cxnSp>
        <p:nvCxnSpPr>
          <p:cNvPr id="35" name="Connector: Elbow 7">
            <a:extLst>
              <a:ext uri="{FF2B5EF4-FFF2-40B4-BE49-F238E27FC236}">
                <a16:creationId xmlns:a16="http://schemas.microsoft.com/office/drawing/2014/main" id="{99F85BB9-1AC5-4509-A69D-25CE43A62C86}"/>
              </a:ext>
            </a:extLst>
          </p:cNvPr>
          <p:cNvCxnSpPr>
            <a:cxnSpLocks/>
            <a:stCxn id="23" idx="3"/>
            <a:endCxn id="25" idx="3"/>
          </p:cNvCxnSpPr>
          <p:nvPr/>
        </p:nvCxnSpPr>
        <p:spPr>
          <a:xfrm flipH="1">
            <a:off x="9031551" y="2053512"/>
            <a:ext cx="1119572" cy="3218214"/>
          </a:xfrm>
          <a:prstGeom prst="bentConnector3">
            <a:avLst>
              <a:gd name="adj1" fmla="val -20419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itle 52">
            <a:extLst>
              <a:ext uri="{FF2B5EF4-FFF2-40B4-BE49-F238E27FC236}">
                <a16:creationId xmlns:a16="http://schemas.microsoft.com/office/drawing/2014/main" id="{392BFA9B-253C-4644-9C7D-6A3C866A92B7}"/>
              </a:ext>
            </a:extLst>
          </p:cNvPr>
          <p:cNvSpPr txBox="1">
            <a:spLocks/>
          </p:cNvSpPr>
          <p:nvPr/>
        </p:nvSpPr>
        <p:spPr>
          <a:xfrm>
            <a:off x="10112546" y="1718941"/>
            <a:ext cx="863523" cy="3300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0..*</a:t>
            </a:r>
          </a:p>
        </p:txBody>
      </p:sp>
      <p:sp>
        <p:nvSpPr>
          <p:cNvPr id="37" name="Title 52">
            <a:extLst>
              <a:ext uri="{FF2B5EF4-FFF2-40B4-BE49-F238E27FC236}">
                <a16:creationId xmlns:a16="http://schemas.microsoft.com/office/drawing/2014/main" id="{481AFCC5-8B3E-483D-BAE1-349586E089E8}"/>
              </a:ext>
            </a:extLst>
          </p:cNvPr>
          <p:cNvSpPr txBox="1">
            <a:spLocks/>
          </p:cNvSpPr>
          <p:nvPr/>
        </p:nvSpPr>
        <p:spPr>
          <a:xfrm>
            <a:off x="9026472" y="5172072"/>
            <a:ext cx="824947" cy="5069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1</a:t>
            </a:r>
          </a:p>
        </p:txBody>
      </p:sp>
      <p:cxnSp>
        <p:nvCxnSpPr>
          <p:cNvPr id="38" name="Connector: Elbow 13">
            <a:extLst>
              <a:ext uri="{FF2B5EF4-FFF2-40B4-BE49-F238E27FC236}">
                <a16:creationId xmlns:a16="http://schemas.microsoft.com/office/drawing/2014/main" id="{5C51B1E6-2057-475D-8337-68DEE8FC0172}"/>
              </a:ext>
            </a:extLst>
          </p:cNvPr>
          <p:cNvCxnSpPr/>
          <p:nvPr/>
        </p:nvCxnSpPr>
        <p:spPr>
          <a:xfrm flipV="1">
            <a:off x="5246704" y="2053512"/>
            <a:ext cx="1473693" cy="66802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52">
            <a:extLst>
              <a:ext uri="{FF2B5EF4-FFF2-40B4-BE49-F238E27FC236}">
                <a16:creationId xmlns:a16="http://schemas.microsoft.com/office/drawing/2014/main" id="{481AFCC5-8B3E-483D-BAE1-349586E089E8}"/>
              </a:ext>
            </a:extLst>
          </p:cNvPr>
          <p:cNvSpPr txBox="1">
            <a:spLocks/>
          </p:cNvSpPr>
          <p:nvPr/>
        </p:nvSpPr>
        <p:spPr>
          <a:xfrm>
            <a:off x="5190161" y="2255121"/>
            <a:ext cx="824947" cy="5069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1</a:t>
            </a:r>
          </a:p>
        </p:txBody>
      </p:sp>
      <p:sp>
        <p:nvSpPr>
          <p:cNvPr id="40" name="Title 52">
            <a:extLst>
              <a:ext uri="{FF2B5EF4-FFF2-40B4-BE49-F238E27FC236}">
                <a16:creationId xmlns:a16="http://schemas.microsoft.com/office/drawing/2014/main" id="{481AFCC5-8B3E-483D-BAE1-349586E089E8}"/>
              </a:ext>
            </a:extLst>
          </p:cNvPr>
          <p:cNvSpPr txBox="1">
            <a:spLocks/>
          </p:cNvSpPr>
          <p:nvPr/>
        </p:nvSpPr>
        <p:spPr>
          <a:xfrm>
            <a:off x="6411973" y="1546527"/>
            <a:ext cx="824947" cy="5069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1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6729282-0D18-4B89-8CB3-11A66FDF760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0" t="22333" r="66250" b="56333"/>
          <a:stretch/>
        </p:blipFill>
        <p:spPr>
          <a:xfrm>
            <a:off x="11663268" y="6399694"/>
            <a:ext cx="437222" cy="408843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11389724" y="5931007"/>
            <a:ext cx="802276" cy="371061"/>
          </a:xfrm>
          <a:prstGeom prst="roundRect">
            <a:avLst/>
          </a:prstGeom>
          <a:solidFill>
            <a:srgbClr val="D61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12/17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E4B1"/>
            </a:gs>
            <a:gs pos="25000">
              <a:srgbClr val="3BDF55"/>
            </a:gs>
            <a:gs pos="59000">
              <a:srgbClr val="5EE01A"/>
            </a:gs>
            <a:gs pos="100000">
              <a:srgbClr val="F6D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50F97A-125E-4005-813D-DB5EF6F030F0}"/>
              </a:ext>
            </a:extLst>
          </p:cNvPr>
          <p:cNvSpPr/>
          <p:nvPr/>
        </p:nvSpPr>
        <p:spPr>
          <a:xfrm>
            <a:off x="0" y="0"/>
            <a:ext cx="12191999" cy="76308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000F0-1444-4B50-8F3A-EE7C38DE5C41}"/>
              </a:ext>
            </a:extLst>
          </p:cNvPr>
          <p:cNvSpPr txBox="1"/>
          <p:nvPr/>
        </p:nvSpPr>
        <p:spPr>
          <a:xfrm>
            <a:off x="970435" y="173587"/>
            <a:ext cx="30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  <a:r>
              <a:rPr lang="fa-IR" sz="2400" b="1" dirty="0" smtClean="0">
                <a:latin typeface="Algerian" panose="04020705040A02060702" pitchFamily="82" charset="0"/>
                <a:cs typeface="B Nazanin" panose="00000400000000000000" pitchFamily="2" charset="-78"/>
              </a:rPr>
              <a:t>نمودار </a:t>
            </a:r>
            <a:r>
              <a:rPr lang="fa-IR" sz="2400" b="1" dirty="0">
                <a:latin typeface="Algerian" panose="04020705040A02060702" pitchFamily="82" charset="0"/>
                <a:cs typeface="B Nazanin" panose="00000400000000000000" pitchFamily="2" charset="-78"/>
              </a:rPr>
              <a:t>توالی </a:t>
            </a:r>
            <a:endParaRPr lang="en-US" sz="2400" b="1" dirty="0">
              <a:latin typeface="Arial" panose="020B0604020202020204" pitchFamily="34" charset="0"/>
              <a:ea typeface="Roboto Th" pitchFamily="2" charset="0"/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A3EEC2-9D07-4DC5-A964-C661E537A91E}"/>
              </a:ext>
            </a:extLst>
          </p:cNvPr>
          <p:cNvSpPr/>
          <p:nvPr/>
        </p:nvSpPr>
        <p:spPr>
          <a:xfrm>
            <a:off x="1" y="6320142"/>
            <a:ext cx="12191999" cy="5500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529911-BEBC-443A-89C9-BE30CC358C37}"/>
              </a:ext>
            </a:extLst>
          </p:cNvPr>
          <p:cNvSpPr/>
          <p:nvPr/>
        </p:nvSpPr>
        <p:spPr>
          <a:xfrm>
            <a:off x="2118909" y="6402442"/>
            <a:ext cx="9456127" cy="379980"/>
          </a:xfrm>
          <a:prstGeom prst="roundRect">
            <a:avLst>
              <a:gd name="adj" fmla="val 47764"/>
            </a:avLst>
          </a:prstGeom>
          <a:solidFill>
            <a:schemeClr val="bg1"/>
          </a:solidFill>
          <a:ln>
            <a:solidFill>
              <a:srgbClr val="E1E1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6729282-0D18-4B89-8CB3-11A66FDF76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663268" y="6399694"/>
            <a:ext cx="437222" cy="40884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C808876-00D5-4925-95AB-905AECFDA4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1304" y="172367"/>
            <a:ext cx="430074" cy="4254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438F49C-0020-479A-93B3-F7AB906DAD6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97678" y="215692"/>
            <a:ext cx="463828" cy="3719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F5AB5B1-DAD0-4EAF-81A1-4989E6C699D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02541" y="215692"/>
            <a:ext cx="411559" cy="39302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7F3347E-C10A-4408-846D-ACF4D1D7ABB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138" y="6444669"/>
            <a:ext cx="307130" cy="31066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46F5738-A404-4FAB-B4A7-570853CBAF5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972" y="6439011"/>
            <a:ext cx="351809" cy="32771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3014F5F-1EBA-49A0-9D5D-ACAA412AC64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015" y="6452370"/>
            <a:ext cx="380650" cy="32311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3F5EAD3-4452-435D-B957-108251B5D60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954" y="6443773"/>
            <a:ext cx="269876" cy="3364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764FDD-88CF-4B54-883D-138757526287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0901" y="6461597"/>
            <a:ext cx="269581" cy="2815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745852-8D5C-4C39-864F-10EE11209C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29278" y="-470530"/>
            <a:ext cx="437222" cy="408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41B8AD-FCF6-413F-95A1-376E52B6A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59726" y="-2241856"/>
            <a:ext cx="437222" cy="4088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B09B8E-F401-4856-96B4-78650771F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50226" y="-2851456"/>
            <a:ext cx="437222" cy="4088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D28805-CED0-412F-A144-52DE2E1B59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483526" y="-3537256"/>
            <a:ext cx="437222" cy="4088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C10412-8380-418C-B0ED-6893679626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50226" y="-4972356"/>
            <a:ext cx="437222" cy="4088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ED4B7E-BF3F-4576-913F-905161236D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59726" y="-5620056"/>
            <a:ext cx="437222" cy="4088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CFF7DD-05A8-47E2-8C20-9823FB2F61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12126" y="-6229656"/>
            <a:ext cx="437222" cy="4088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CB4842-3616-4CB7-A4C5-1D007AF66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635926" y="-8363256"/>
            <a:ext cx="437222" cy="4088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801D937-D90E-4E78-815C-8882F6836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407326" y="-9087156"/>
            <a:ext cx="437222" cy="4088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CD6DD9A-66B0-4854-8C19-A5605A9ACD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59726" y="-10573056"/>
            <a:ext cx="437222" cy="40884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0AA69C9-CAE9-4161-80A6-9BFA7C4BD8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97826" y="-11639856"/>
            <a:ext cx="437222" cy="40884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ADAB011-C9B0-427B-9FC7-5AEE47EB3C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369226" y="-12363756"/>
            <a:ext cx="437222" cy="4088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4B2EA05-43B3-4FB4-8C08-211C56E563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925" y="810088"/>
            <a:ext cx="11106150" cy="5486400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11389724" y="5931007"/>
            <a:ext cx="802276" cy="371061"/>
          </a:xfrm>
          <a:prstGeom prst="roundRect">
            <a:avLst/>
          </a:prstGeom>
          <a:solidFill>
            <a:srgbClr val="F0D4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13/17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E4B1"/>
            </a:gs>
            <a:gs pos="25000">
              <a:srgbClr val="3BDF55"/>
            </a:gs>
            <a:gs pos="59000">
              <a:srgbClr val="5EE01A"/>
            </a:gs>
            <a:gs pos="100000">
              <a:srgbClr val="F6D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50F97A-125E-4005-813D-DB5EF6F030F0}"/>
              </a:ext>
            </a:extLst>
          </p:cNvPr>
          <p:cNvSpPr/>
          <p:nvPr/>
        </p:nvSpPr>
        <p:spPr>
          <a:xfrm>
            <a:off x="0" y="0"/>
            <a:ext cx="12191999" cy="76308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000F0-1444-4B50-8F3A-EE7C38DE5C41}"/>
              </a:ext>
            </a:extLst>
          </p:cNvPr>
          <p:cNvSpPr txBox="1"/>
          <p:nvPr/>
        </p:nvSpPr>
        <p:spPr>
          <a:xfrm>
            <a:off x="970435" y="173587"/>
            <a:ext cx="30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r>
              <a:rPr lang="fa-IR" sz="2400" b="1" dirty="0" smtClean="0">
                <a:latin typeface="Algerian" panose="04020705040A02060702" pitchFamily="82" charset="0"/>
                <a:cs typeface="B Nazanin" panose="00000400000000000000" pitchFamily="2" charset="-78"/>
              </a:rPr>
              <a:t>نمودار </a:t>
            </a:r>
            <a:r>
              <a:rPr lang="fa-IR" sz="2400" b="1" dirty="0">
                <a:latin typeface="Algerian" panose="04020705040A02060702" pitchFamily="82" charset="0"/>
                <a:cs typeface="B Nazanin" panose="00000400000000000000" pitchFamily="2" charset="-78"/>
              </a:rPr>
              <a:t>توالی </a:t>
            </a:r>
            <a:endParaRPr lang="en-US" sz="2400" b="1" dirty="0">
              <a:latin typeface="Arial" panose="020B0604020202020204" pitchFamily="34" charset="0"/>
              <a:ea typeface="Roboto Th" pitchFamily="2" charset="0"/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A3EEC2-9D07-4DC5-A964-C661E537A91E}"/>
              </a:ext>
            </a:extLst>
          </p:cNvPr>
          <p:cNvSpPr/>
          <p:nvPr/>
        </p:nvSpPr>
        <p:spPr>
          <a:xfrm>
            <a:off x="1" y="6320142"/>
            <a:ext cx="12191999" cy="5500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529911-BEBC-443A-89C9-BE30CC358C37}"/>
              </a:ext>
            </a:extLst>
          </p:cNvPr>
          <p:cNvSpPr/>
          <p:nvPr/>
        </p:nvSpPr>
        <p:spPr>
          <a:xfrm>
            <a:off x="2118909" y="6402442"/>
            <a:ext cx="9456127" cy="379980"/>
          </a:xfrm>
          <a:prstGeom prst="roundRect">
            <a:avLst>
              <a:gd name="adj" fmla="val 47764"/>
            </a:avLst>
          </a:prstGeom>
          <a:solidFill>
            <a:schemeClr val="bg1"/>
          </a:solidFill>
          <a:ln>
            <a:solidFill>
              <a:srgbClr val="E1E1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6729282-0D18-4B89-8CB3-11A66FDF76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663268" y="6399694"/>
            <a:ext cx="437222" cy="40884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C808876-00D5-4925-95AB-905AECFDA4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1304" y="172367"/>
            <a:ext cx="430074" cy="4254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438F49C-0020-479A-93B3-F7AB906DAD6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97678" y="215692"/>
            <a:ext cx="463828" cy="3719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F5AB5B1-DAD0-4EAF-81A1-4989E6C699D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02541" y="215692"/>
            <a:ext cx="411559" cy="39302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7F3347E-C10A-4408-846D-ACF4D1D7ABB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138" y="6444669"/>
            <a:ext cx="307130" cy="31066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46F5738-A404-4FAB-B4A7-570853CBAF5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972" y="6439011"/>
            <a:ext cx="351809" cy="32771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3014F5F-1EBA-49A0-9D5D-ACAA412AC64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015" y="6452370"/>
            <a:ext cx="380650" cy="32311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3F5EAD3-4452-435D-B957-108251B5D60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954" y="6443773"/>
            <a:ext cx="269876" cy="3364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764FDD-88CF-4B54-883D-138757526287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0901" y="6461597"/>
            <a:ext cx="269581" cy="2815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745852-8D5C-4C39-864F-10EE11209C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29278" y="-470530"/>
            <a:ext cx="437222" cy="408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41B8AD-FCF6-413F-95A1-376E52B6A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59726" y="-2241856"/>
            <a:ext cx="437222" cy="4088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B09B8E-F401-4856-96B4-78650771F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50226" y="-2851456"/>
            <a:ext cx="437222" cy="4088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D28805-CED0-412F-A144-52DE2E1B59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483526" y="-3537256"/>
            <a:ext cx="437222" cy="4088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C10412-8380-418C-B0ED-6893679626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50226" y="-4972356"/>
            <a:ext cx="437222" cy="4088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ED4B7E-BF3F-4576-913F-905161236D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59726" y="-5620056"/>
            <a:ext cx="437222" cy="4088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CFF7DD-05A8-47E2-8C20-9823FB2F61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12126" y="-6229656"/>
            <a:ext cx="437222" cy="4088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CB4842-3616-4CB7-A4C5-1D007AF66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635926" y="-8363256"/>
            <a:ext cx="437222" cy="4088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801D937-D90E-4E78-815C-8882F6836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407326" y="-9087156"/>
            <a:ext cx="437222" cy="4088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CD6DD9A-66B0-4854-8C19-A5605A9ACD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59726" y="-10573056"/>
            <a:ext cx="437222" cy="40884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0AA69C9-CAE9-4161-80A6-9BFA7C4BD8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97826" y="-11639856"/>
            <a:ext cx="437222" cy="40884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ADAB011-C9B0-427B-9FC7-5AEE47EB3C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369226" y="-12363756"/>
            <a:ext cx="437222" cy="4088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D19F9CF-BE05-4DCD-BBAD-8DF7AC3367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7241" y="881958"/>
            <a:ext cx="10458450" cy="5350382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11389724" y="5931007"/>
            <a:ext cx="802276" cy="371061"/>
          </a:xfrm>
          <a:prstGeom prst="roundRect">
            <a:avLst/>
          </a:prstGeom>
          <a:solidFill>
            <a:srgbClr val="F0D4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14/17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E4B1"/>
            </a:gs>
            <a:gs pos="25000">
              <a:srgbClr val="3BDF55"/>
            </a:gs>
            <a:gs pos="59000">
              <a:srgbClr val="5EE01A"/>
            </a:gs>
            <a:gs pos="100000">
              <a:srgbClr val="F6D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50F97A-125E-4005-813D-DB5EF6F030F0}"/>
              </a:ext>
            </a:extLst>
          </p:cNvPr>
          <p:cNvSpPr/>
          <p:nvPr/>
        </p:nvSpPr>
        <p:spPr>
          <a:xfrm>
            <a:off x="0" y="0"/>
            <a:ext cx="12191999" cy="76308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000F0-1444-4B50-8F3A-EE7C38DE5C41}"/>
              </a:ext>
            </a:extLst>
          </p:cNvPr>
          <p:cNvSpPr txBox="1"/>
          <p:nvPr/>
        </p:nvSpPr>
        <p:spPr>
          <a:xfrm>
            <a:off x="970435" y="173587"/>
            <a:ext cx="30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fa-IR" sz="2400" b="1" dirty="0" smtClean="0">
                <a:latin typeface="Algerian" panose="04020705040A02060702" pitchFamily="82" charset="0"/>
                <a:cs typeface="B Nazanin" panose="00000400000000000000" pitchFamily="2" charset="-78"/>
              </a:rPr>
              <a:t>نمودار </a:t>
            </a:r>
            <a:r>
              <a:rPr lang="fa-IR" sz="2400" b="1" dirty="0">
                <a:latin typeface="Algerian" panose="04020705040A02060702" pitchFamily="82" charset="0"/>
                <a:cs typeface="B Nazanin" panose="00000400000000000000" pitchFamily="2" charset="-78"/>
              </a:rPr>
              <a:t>توالی </a:t>
            </a:r>
            <a:endParaRPr lang="en-US" sz="2400" b="1" dirty="0">
              <a:latin typeface="Arial" panose="020B0604020202020204" pitchFamily="34" charset="0"/>
              <a:ea typeface="Roboto Th" pitchFamily="2" charset="0"/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A3EEC2-9D07-4DC5-A964-C661E537A91E}"/>
              </a:ext>
            </a:extLst>
          </p:cNvPr>
          <p:cNvSpPr/>
          <p:nvPr/>
        </p:nvSpPr>
        <p:spPr>
          <a:xfrm>
            <a:off x="1" y="6320142"/>
            <a:ext cx="12191999" cy="5500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529911-BEBC-443A-89C9-BE30CC358C37}"/>
              </a:ext>
            </a:extLst>
          </p:cNvPr>
          <p:cNvSpPr/>
          <p:nvPr/>
        </p:nvSpPr>
        <p:spPr>
          <a:xfrm>
            <a:off x="2118909" y="6402442"/>
            <a:ext cx="9456127" cy="379980"/>
          </a:xfrm>
          <a:prstGeom prst="roundRect">
            <a:avLst>
              <a:gd name="adj" fmla="val 47764"/>
            </a:avLst>
          </a:prstGeom>
          <a:solidFill>
            <a:schemeClr val="bg1"/>
          </a:solidFill>
          <a:ln>
            <a:solidFill>
              <a:srgbClr val="E1E1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6729282-0D18-4B89-8CB3-11A66FDF76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663268" y="6399694"/>
            <a:ext cx="437222" cy="40884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C808876-00D5-4925-95AB-905AECFDA4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1304" y="172367"/>
            <a:ext cx="430074" cy="4254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438F49C-0020-479A-93B3-F7AB906DAD6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97678" y="215692"/>
            <a:ext cx="463828" cy="3719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F5AB5B1-DAD0-4EAF-81A1-4989E6C699D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02541" y="215692"/>
            <a:ext cx="411559" cy="39302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7F3347E-C10A-4408-846D-ACF4D1D7ABB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138" y="6444669"/>
            <a:ext cx="307130" cy="31066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46F5738-A404-4FAB-B4A7-570853CBAF5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972" y="6439011"/>
            <a:ext cx="351809" cy="32771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3014F5F-1EBA-49A0-9D5D-ACAA412AC64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015" y="6452370"/>
            <a:ext cx="380650" cy="32311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3F5EAD3-4452-435D-B957-108251B5D60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954" y="6443773"/>
            <a:ext cx="269876" cy="3364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764FDD-88CF-4B54-883D-138757526287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0901" y="6461597"/>
            <a:ext cx="269581" cy="2815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745852-8D5C-4C39-864F-10EE11209C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29278" y="-470530"/>
            <a:ext cx="437222" cy="408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41B8AD-FCF6-413F-95A1-376E52B6A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59726" y="-2241856"/>
            <a:ext cx="437222" cy="4088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B09B8E-F401-4856-96B4-78650771F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50226" y="-2851456"/>
            <a:ext cx="437222" cy="4088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D28805-CED0-412F-A144-52DE2E1B59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483526" y="-3537256"/>
            <a:ext cx="437222" cy="4088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C10412-8380-418C-B0ED-6893679626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50226" y="-4972356"/>
            <a:ext cx="437222" cy="4088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ED4B7E-BF3F-4576-913F-905161236D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59726" y="-5620056"/>
            <a:ext cx="437222" cy="4088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CFF7DD-05A8-47E2-8C20-9823FB2F61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12126" y="-6229656"/>
            <a:ext cx="437222" cy="4088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CB4842-3616-4CB7-A4C5-1D007AF66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635926" y="-8363256"/>
            <a:ext cx="437222" cy="4088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801D937-D90E-4E78-815C-8882F6836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407326" y="-9087156"/>
            <a:ext cx="437222" cy="4088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CD6DD9A-66B0-4854-8C19-A5605A9ACD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59726" y="-10573056"/>
            <a:ext cx="437222" cy="40884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0AA69C9-CAE9-4161-80A6-9BFA7C4BD8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97826" y="-11639856"/>
            <a:ext cx="437222" cy="40884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ADAB011-C9B0-427B-9FC7-5AEE47EB3C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369226" y="-12363756"/>
            <a:ext cx="437222" cy="4088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224F6CE-3BB6-4AAA-AB80-17625349E8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086" y="881959"/>
            <a:ext cx="10791825" cy="5350382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11389724" y="5931007"/>
            <a:ext cx="802276" cy="371061"/>
          </a:xfrm>
          <a:prstGeom prst="roundRect">
            <a:avLst/>
          </a:prstGeom>
          <a:solidFill>
            <a:srgbClr val="F0D4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15/17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6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E4B1"/>
            </a:gs>
            <a:gs pos="25000">
              <a:srgbClr val="3BDF55"/>
            </a:gs>
            <a:gs pos="59000">
              <a:srgbClr val="5EE01A"/>
            </a:gs>
            <a:gs pos="100000">
              <a:srgbClr val="F6D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50F97A-125E-4005-813D-DB5EF6F030F0}"/>
              </a:ext>
            </a:extLst>
          </p:cNvPr>
          <p:cNvSpPr/>
          <p:nvPr/>
        </p:nvSpPr>
        <p:spPr>
          <a:xfrm>
            <a:off x="0" y="0"/>
            <a:ext cx="12191999" cy="76308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000F0-1444-4B50-8F3A-EE7C38DE5C41}"/>
              </a:ext>
            </a:extLst>
          </p:cNvPr>
          <p:cNvSpPr txBox="1"/>
          <p:nvPr/>
        </p:nvSpPr>
        <p:spPr>
          <a:xfrm>
            <a:off x="970435" y="173587"/>
            <a:ext cx="30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b="1" dirty="0" smtClean="0">
                <a:latin typeface="Algerian" panose="04020705040A02060702" pitchFamily="82" charset="0"/>
                <a:cs typeface="B Nazanin" panose="00000400000000000000" pitchFamily="2" charset="-78"/>
              </a:rPr>
              <a:t>نمودار ارتباط</a:t>
            </a:r>
            <a:endParaRPr lang="en-US" sz="2400" b="1" dirty="0">
              <a:latin typeface="Arial" panose="020B0604020202020204" pitchFamily="34" charset="0"/>
              <a:ea typeface="Roboto Th" pitchFamily="2" charset="0"/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A3EEC2-9D07-4DC5-A964-C661E537A91E}"/>
              </a:ext>
            </a:extLst>
          </p:cNvPr>
          <p:cNvSpPr/>
          <p:nvPr/>
        </p:nvSpPr>
        <p:spPr>
          <a:xfrm>
            <a:off x="1" y="6320142"/>
            <a:ext cx="12191999" cy="5500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529911-BEBC-443A-89C9-BE30CC358C37}"/>
              </a:ext>
            </a:extLst>
          </p:cNvPr>
          <p:cNvSpPr/>
          <p:nvPr/>
        </p:nvSpPr>
        <p:spPr>
          <a:xfrm>
            <a:off x="2118909" y="6402442"/>
            <a:ext cx="9456127" cy="379980"/>
          </a:xfrm>
          <a:prstGeom prst="roundRect">
            <a:avLst>
              <a:gd name="adj" fmla="val 47764"/>
            </a:avLst>
          </a:prstGeom>
          <a:solidFill>
            <a:schemeClr val="bg1"/>
          </a:solidFill>
          <a:ln>
            <a:solidFill>
              <a:srgbClr val="E1E1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6729282-0D18-4B89-8CB3-11A66FDF76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663268" y="6399694"/>
            <a:ext cx="437222" cy="40884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C808876-00D5-4925-95AB-905AECFDA4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1304" y="172367"/>
            <a:ext cx="430074" cy="4254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438F49C-0020-479A-93B3-F7AB906DAD6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97678" y="215692"/>
            <a:ext cx="463828" cy="3719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F5AB5B1-DAD0-4EAF-81A1-4989E6C699D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02541" y="215692"/>
            <a:ext cx="411559" cy="39302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7F3347E-C10A-4408-846D-ACF4D1D7ABB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138" y="6444669"/>
            <a:ext cx="307130" cy="31066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46F5738-A404-4FAB-B4A7-570853CBAF5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972" y="6439011"/>
            <a:ext cx="351809" cy="32771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3014F5F-1EBA-49A0-9D5D-ACAA412AC64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015" y="6452370"/>
            <a:ext cx="380650" cy="32311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3F5EAD3-4452-435D-B957-108251B5D60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954" y="6443773"/>
            <a:ext cx="269876" cy="3364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764FDD-88CF-4B54-883D-138757526287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0901" y="6461597"/>
            <a:ext cx="269581" cy="2815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745852-8D5C-4C39-864F-10EE11209C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29278" y="-470530"/>
            <a:ext cx="437222" cy="408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41B8AD-FCF6-413F-95A1-376E52B6A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59726" y="-2241856"/>
            <a:ext cx="437222" cy="4088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B09B8E-F401-4856-96B4-78650771F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50226" y="-2851456"/>
            <a:ext cx="437222" cy="4088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D28805-CED0-412F-A144-52DE2E1B59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483526" y="-3537256"/>
            <a:ext cx="437222" cy="4088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C10412-8380-418C-B0ED-6893679626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50226" y="-4972356"/>
            <a:ext cx="437222" cy="4088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ED4B7E-BF3F-4576-913F-905161236D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59726" y="-5620056"/>
            <a:ext cx="437222" cy="4088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CFF7DD-05A8-47E2-8C20-9823FB2F61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12126" y="-6229656"/>
            <a:ext cx="437222" cy="4088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CB4842-3616-4CB7-A4C5-1D007AF66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635926" y="-8363256"/>
            <a:ext cx="437222" cy="4088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801D937-D90E-4E78-815C-8882F6836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407326" y="-9087156"/>
            <a:ext cx="437222" cy="4088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CD6DD9A-66B0-4854-8C19-A5605A9ACD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59726" y="-10573056"/>
            <a:ext cx="437222" cy="40884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0AA69C9-CAE9-4161-80A6-9BFA7C4BD8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97826" y="-11639856"/>
            <a:ext cx="437222" cy="40884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ADAB011-C9B0-427B-9FC7-5AEE47EB3C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369226" y="-12363756"/>
            <a:ext cx="437222" cy="4088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CE27CF2-B57C-4AC3-AC30-561320E6D4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6324" y="886719"/>
            <a:ext cx="10039350" cy="5345621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11389724" y="5931007"/>
            <a:ext cx="802276" cy="371061"/>
          </a:xfrm>
          <a:prstGeom prst="roundRect">
            <a:avLst/>
          </a:prstGeom>
          <a:solidFill>
            <a:srgbClr val="F0D4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16/17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E4B1"/>
            </a:gs>
            <a:gs pos="25000">
              <a:srgbClr val="3BDF55"/>
            </a:gs>
            <a:gs pos="59000">
              <a:srgbClr val="5EE01A"/>
            </a:gs>
            <a:gs pos="100000">
              <a:srgbClr val="F6D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50F97A-125E-4005-813D-DB5EF6F030F0}"/>
              </a:ext>
            </a:extLst>
          </p:cNvPr>
          <p:cNvSpPr/>
          <p:nvPr/>
        </p:nvSpPr>
        <p:spPr>
          <a:xfrm>
            <a:off x="0" y="0"/>
            <a:ext cx="12191999" cy="76308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000F0-1444-4B50-8F3A-EE7C38DE5C41}"/>
              </a:ext>
            </a:extLst>
          </p:cNvPr>
          <p:cNvSpPr txBox="1"/>
          <p:nvPr/>
        </p:nvSpPr>
        <p:spPr>
          <a:xfrm>
            <a:off x="970435" y="173587"/>
            <a:ext cx="395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b="1" dirty="0" smtClean="0">
                <a:latin typeface="Algerian" panose="04020705040A02060702" pitchFamily="82" charset="0"/>
                <a:cs typeface="B Nazanin" panose="00000400000000000000" pitchFamily="2" charset="-78"/>
              </a:rPr>
              <a:t>نمودار ماشین حالت رفتاری چت وار</a:t>
            </a:r>
            <a:endParaRPr lang="en-US" sz="2400" b="1" dirty="0">
              <a:latin typeface="Arial" panose="020B0604020202020204" pitchFamily="34" charset="0"/>
              <a:ea typeface="Roboto Th" pitchFamily="2" charset="0"/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A3EEC2-9D07-4DC5-A964-C661E537A91E}"/>
              </a:ext>
            </a:extLst>
          </p:cNvPr>
          <p:cNvSpPr/>
          <p:nvPr/>
        </p:nvSpPr>
        <p:spPr>
          <a:xfrm>
            <a:off x="1" y="6320142"/>
            <a:ext cx="12191999" cy="5500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529911-BEBC-443A-89C9-BE30CC358C37}"/>
              </a:ext>
            </a:extLst>
          </p:cNvPr>
          <p:cNvSpPr/>
          <p:nvPr/>
        </p:nvSpPr>
        <p:spPr>
          <a:xfrm>
            <a:off x="2118909" y="6402442"/>
            <a:ext cx="9456127" cy="379980"/>
          </a:xfrm>
          <a:prstGeom prst="roundRect">
            <a:avLst>
              <a:gd name="adj" fmla="val 47764"/>
            </a:avLst>
          </a:prstGeom>
          <a:solidFill>
            <a:schemeClr val="bg1"/>
          </a:solidFill>
          <a:ln>
            <a:solidFill>
              <a:srgbClr val="E1E1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6729282-0D18-4B89-8CB3-11A66FDF76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663268" y="6399694"/>
            <a:ext cx="437222" cy="40884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C808876-00D5-4925-95AB-905AECFDA4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1304" y="172367"/>
            <a:ext cx="430074" cy="4254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438F49C-0020-479A-93B3-F7AB906DAD6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97678" y="215692"/>
            <a:ext cx="463828" cy="3719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F5AB5B1-DAD0-4EAF-81A1-4989E6C699D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02541" y="215692"/>
            <a:ext cx="411559" cy="39302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7F3347E-C10A-4408-846D-ACF4D1D7ABB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138" y="6444669"/>
            <a:ext cx="307130" cy="31066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46F5738-A404-4FAB-B4A7-570853CBAF5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972" y="6439011"/>
            <a:ext cx="351809" cy="32771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3014F5F-1EBA-49A0-9D5D-ACAA412AC64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015" y="6452370"/>
            <a:ext cx="380650" cy="32311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3F5EAD3-4452-435D-B957-108251B5D60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954" y="6443773"/>
            <a:ext cx="269876" cy="3364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764FDD-88CF-4B54-883D-138757526287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0901" y="6461597"/>
            <a:ext cx="269581" cy="2815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745852-8D5C-4C39-864F-10EE11209C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29278" y="-470530"/>
            <a:ext cx="437222" cy="408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41B8AD-FCF6-413F-95A1-376E52B6A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59726" y="-2241856"/>
            <a:ext cx="437222" cy="4088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B09B8E-F401-4856-96B4-78650771F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50226" y="-2851456"/>
            <a:ext cx="437222" cy="4088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D28805-CED0-412F-A144-52DE2E1B59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483526" y="-3537256"/>
            <a:ext cx="437222" cy="4088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C10412-8380-418C-B0ED-6893679626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50226" y="-4972356"/>
            <a:ext cx="437222" cy="4088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ED4B7E-BF3F-4576-913F-905161236D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59726" y="-5620056"/>
            <a:ext cx="437222" cy="4088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CFF7DD-05A8-47E2-8C20-9823FB2F61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712126" y="-6229656"/>
            <a:ext cx="437222" cy="4088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CB4842-3616-4CB7-A4C5-1D007AF66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635926" y="-8363256"/>
            <a:ext cx="437222" cy="4088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801D937-D90E-4E78-815C-8882F6836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407326" y="-9087156"/>
            <a:ext cx="437222" cy="4088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CD6DD9A-66B0-4854-8C19-A5605A9ACD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59726" y="-10573056"/>
            <a:ext cx="437222" cy="40884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0AA69C9-CAE9-4161-80A6-9BFA7C4BD8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597826" y="-11639856"/>
            <a:ext cx="437222" cy="40884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ADAB011-C9B0-427B-9FC7-5AEE47EB3C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369226" y="-12363756"/>
            <a:ext cx="437222" cy="4088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D50E4BC-F6FB-4A9B-AFDE-21FFAED970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5787" y="978782"/>
            <a:ext cx="11020425" cy="5165900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11389724" y="5931007"/>
            <a:ext cx="802276" cy="371061"/>
          </a:xfrm>
          <a:prstGeom prst="roundRect">
            <a:avLst/>
          </a:prstGeom>
          <a:solidFill>
            <a:srgbClr val="F0D4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17/17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8BB3E1A-281D-4FF7-A570-1EBEA99BC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4AFF0D-64DE-4B11-B858-291132884DD1}"/>
              </a:ext>
            </a:extLst>
          </p:cNvPr>
          <p:cNvSpPr txBox="1"/>
          <p:nvPr/>
        </p:nvSpPr>
        <p:spPr>
          <a:xfrm>
            <a:off x="3248409" y="2478651"/>
            <a:ext cx="7446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8000" b="1" noProof="0" dirty="0" smtClean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latin typeface="Calibri" panose="020F0502020204030204"/>
                <a:cs typeface="B Nazanin" panose="00000400000000000000" pitchFamily="2" charset="-78"/>
              </a:rPr>
              <a:t>پایان</a:t>
            </a:r>
            <a:endParaRPr kumimoji="0" lang="fa-IR" sz="8000" b="1" i="0" u="none" strike="noStrike" kern="1200" cap="none" spc="0" normalizeH="0" baseline="0" noProof="0" dirty="0">
              <a:ln w="12700">
                <a:solidFill>
                  <a:srgbClr val="4472C4"/>
                </a:solidFill>
                <a:prstDash val="solid"/>
              </a:ln>
              <a:pattFill prst="pct50">
                <a:fgClr>
                  <a:srgbClr val="4472C4"/>
                </a:fgClr>
                <a:bgClr>
                  <a:srgbClr val="4472C4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72C4"/>
                </a:outerShdw>
              </a:effectLst>
              <a:uLnTx/>
              <a:uFillTx/>
              <a:latin typeface="Calibri" panose="020F0502020204030204"/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104E4-0D76-42C6-8DE1-7B4E1A5555FF}"/>
              </a:ext>
            </a:extLst>
          </p:cNvPr>
          <p:cNvSpPr/>
          <p:nvPr/>
        </p:nvSpPr>
        <p:spPr>
          <a:xfrm>
            <a:off x="8268744" y="5225238"/>
            <a:ext cx="1158704" cy="509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15284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99CBF"/>
            </a:gs>
            <a:gs pos="45000">
              <a:srgbClr val="B696F3"/>
            </a:gs>
            <a:gs pos="80000">
              <a:srgbClr val="A997FC"/>
            </a:gs>
            <a:gs pos="100000">
              <a:srgbClr val="2FD0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50F97A-125E-4005-813D-DB5EF6F030F0}"/>
              </a:ext>
            </a:extLst>
          </p:cNvPr>
          <p:cNvSpPr/>
          <p:nvPr/>
        </p:nvSpPr>
        <p:spPr>
          <a:xfrm>
            <a:off x="0" y="0"/>
            <a:ext cx="12191999" cy="76308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000F0-1444-4B50-8F3A-EE7C38DE5C41}"/>
              </a:ext>
            </a:extLst>
          </p:cNvPr>
          <p:cNvSpPr txBox="1"/>
          <p:nvPr/>
        </p:nvSpPr>
        <p:spPr>
          <a:xfrm>
            <a:off x="747117" y="150711"/>
            <a:ext cx="30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b="1" dirty="0" smtClean="0">
                <a:latin typeface="Arial" panose="020B0604020202020204" pitchFamily="34" charset="0"/>
                <a:ea typeface="Roboto Th" pitchFamily="2" charset="0"/>
                <a:cs typeface="B Nazanin" panose="00000400000000000000" pitchFamily="2" charset="-78"/>
              </a:rPr>
              <a:t>مقدمه</a:t>
            </a:r>
            <a:endParaRPr lang="en-US" sz="2400" b="1" dirty="0">
              <a:latin typeface="Arial" panose="020B0604020202020204" pitchFamily="34" charset="0"/>
              <a:ea typeface="Roboto Th" pitchFamily="2" charset="0"/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4436E-3362-4A03-81C8-A5D47F004E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1852" y="181323"/>
            <a:ext cx="471545" cy="439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A5D1B6-2ACE-4A94-8A97-888E867161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6404" y="210994"/>
            <a:ext cx="523319" cy="402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767CE-575B-48D2-96AF-C1B6F22C87B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75036" y="196313"/>
            <a:ext cx="431650" cy="4028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1A3EEC2-9D07-4DC5-A964-C661E537A91E}"/>
              </a:ext>
            </a:extLst>
          </p:cNvPr>
          <p:cNvSpPr/>
          <p:nvPr/>
        </p:nvSpPr>
        <p:spPr>
          <a:xfrm>
            <a:off x="1" y="6320142"/>
            <a:ext cx="12191999" cy="5500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F4D1D1-A83C-40FD-8A24-614AB2CB8C9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74" y="6431304"/>
            <a:ext cx="379491" cy="3511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43AAB0-092F-48A3-A7EE-B40D1521CE3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493" y="6402441"/>
            <a:ext cx="467249" cy="408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CFAAA1-4F18-4CA0-AE0D-09879940714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2618" y="6450309"/>
            <a:ext cx="378372" cy="3609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181A46-3906-4B11-AA16-A30AC8AFFB6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109" y="6426375"/>
            <a:ext cx="325235" cy="360975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529911-BEBC-443A-89C9-BE30CC358C37}"/>
              </a:ext>
            </a:extLst>
          </p:cNvPr>
          <p:cNvSpPr/>
          <p:nvPr/>
        </p:nvSpPr>
        <p:spPr>
          <a:xfrm>
            <a:off x="2118909" y="6402442"/>
            <a:ext cx="9456127" cy="379980"/>
          </a:xfrm>
          <a:prstGeom prst="roundRect">
            <a:avLst>
              <a:gd name="adj" fmla="val 47764"/>
            </a:avLst>
          </a:prstGeom>
          <a:solidFill>
            <a:schemeClr val="bg1"/>
          </a:solidFill>
          <a:ln>
            <a:solidFill>
              <a:srgbClr val="E1E1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C17755-2376-4559-A58C-37A0BAF3785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4263" y="6468314"/>
            <a:ext cx="261660" cy="261660"/>
          </a:xfrm>
          <a:prstGeom prst="rect">
            <a:avLst/>
          </a:prstGeom>
        </p:spPr>
      </p:pic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C032511A-2808-461C-9F0A-626F1E4B16ED}"/>
              </a:ext>
            </a:extLst>
          </p:cNvPr>
          <p:cNvSpPr/>
          <p:nvPr/>
        </p:nvSpPr>
        <p:spPr>
          <a:xfrm>
            <a:off x="421062" y="5524467"/>
            <a:ext cx="1301058" cy="550082"/>
          </a:xfrm>
          <a:prstGeom prst="wedgeRoundRectCallout">
            <a:avLst>
              <a:gd name="adj1" fmla="val -61708"/>
              <a:gd name="adj2" fmla="val 38489"/>
              <a:gd name="adj3" fmla="val 16667"/>
            </a:avLst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08F26C5-106A-44BF-BBE4-7B12F538857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8" t="35989" r="25764" b="37990"/>
          <a:stretch/>
        </p:blipFill>
        <p:spPr>
          <a:xfrm>
            <a:off x="752120" y="5653023"/>
            <a:ext cx="730381" cy="262489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B2C5B79-8BE1-429F-A845-FC4377694706}"/>
              </a:ext>
            </a:extLst>
          </p:cNvPr>
          <p:cNvSpPr/>
          <p:nvPr/>
        </p:nvSpPr>
        <p:spPr>
          <a:xfrm>
            <a:off x="386097" y="4235720"/>
            <a:ext cx="11404764" cy="1907437"/>
          </a:xfrm>
          <a:prstGeom prst="round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پیام رسان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نوعی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نرم افزار ارتباطی الکترونیکی برپایه وب است که به استفاده کنندگان این امکان را میدهد تا از طریق شبکه جهانی با افراد دیگر در سراسر دنیا ارتباط داشته باشند . همچنین این امکان را میدهد تا افراد به صورت خصوصی یا گروهی با یکدیگر ارتباط داشته باشند.</a:t>
            </a:r>
          </a:p>
          <a:p>
            <a:pPr algn="ctr" rtl="1"/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برای ایجاد چنین محیطی در اینترنت نیاز به ابزاری است تا به وسیله آن بتوان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این وبسایت را آنلاین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راه اندازی کرد .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واقع این یک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وبسایت با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قابلیت های ارتباطی است که روی بستر وب پیاده سازی میگردد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9CBA391-75A5-4096-8382-21746A2F6C8F}"/>
              </a:ext>
            </a:extLst>
          </p:cNvPr>
          <p:cNvSpPr/>
          <p:nvPr/>
        </p:nvSpPr>
        <p:spPr>
          <a:xfrm>
            <a:off x="386097" y="3805600"/>
            <a:ext cx="11404764" cy="2388911"/>
          </a:xfrm>
          <a:prstGeom prst="round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یک پیام رسان اینترنتی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مشتریان این امکان را مهیا میسازد تا با یک دیگر به طور مستقیم از طریق شبکه ی جهانی اینترنت ارتباط داشته باشند تا مردم بتوانند با اتصال به دامنه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ان به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برخی اطلاعات افراد گروه ها و پیام های آنان دسترسی داشنه باشند و از طریق جستجوی فرد مورد نظر به صورت مجازی و آنلاین با او ارتباط برقرار کنند . در این ارتباط برای هر کاربری که وارد سایت میشود این قابلیت وجود دارد که در صفحه ای بخصوص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با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دیگر کاربران حاضر وانلاین در ان سایت گفت وگو کند حتی چنین سایت هایی که معروف به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مسنجر هستند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میتوان گفت که نوعی سایت اجتماعی اند!! کاربران بعد از ورود و ثبت نام در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ان میتوانند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یک نام برای پروفایل خود بنویسند و قابل شناس باشند و یا فقط برای بازدید ! </a:t>
            </a:r>
            <a:endParaRPr lang="fa-IR" sz="2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یکی چت پیوی برای چت کردن خصوصی کاربران با یکدیگر و دیگری چت عمومی هست که تمامی کاربران به صورت همزمان و آشکار میتوانند با یکدیگر صحبت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کنند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485479" y="5949081"/>
            <a:ext cx="706521" cy="371061"/>
          </a:xfrm>
          <a:prstGeom prst="roundRect">
            <a:avLst/>
          </a:prstGeom>
          <a:solidFill>
            <a:srgbClr val="36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2/17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729282-0D18-4B89-8CB3-11A66FDF760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629950" y="6373579"/>
            <a:ext cx="437222" cy="40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41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00039 -0.48611 " pathEditMode="relative" rAng="0" ptsTypes="AA">
                                      <p:cBhvr>
                                        <p:cTn id="29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0.00065 -0.11135 " pathEditMode="relative" rAng="0" ptsTypes="AA">
                                      <p:cBhvr>
                                        <p:cTn id="38" dur="1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40" grpId="0" animBg="1"/>
      <p:bldP spid="40" grpId="1" animBg="1"/>
      <p:bldP spid="41" grpId="0" animBg="1"/>
      <p:bldP spid="41" grpId="1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99CBF"/>
            </a:gs>
            <a:gs pos="45000">
              <a:srgbClr val="B696F3"/>
            </a:gs>
            <a:gs pos="80000">
              <a:srgbClr val="A997FC"/>
            </a:gs>
            <a:gs pos="100000">
              <a:srgbClr val="2FD0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50F97A-125E-4005-813D-DB5EF6F030F0}"/>
              </a:ext>
            </a:extLst>
          </p:cNvPr>
          <p:cNvSpPr/>
          <p:nvPr/>
        </p:nvSpPr>
        <p:spPr>
          <a:xfrm>
            <a:off x="0" y="0"/>
            <a:ext cx="12191999" cy="76308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4436E-3362-4A03-81C8-A5D47F004E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1852" y="181323"/>
            <a:ext cx="471545" cy="439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A5D1B6-2ACE-4A94-8A97-888E867161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6404" y="210994"/>
            <a:ext cx="523319" cy="402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767CE-575B-48D2-96AF-C1B6F22C87B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75036" y="196313"/>
            <a:ext cx="431650" cy="4028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1A3EEC2-9D07-4DC5-A964-C661E537A91E}"/>
              </a:ext>
            </a:extLst>
          </p:cNvPr>
          <p:cNvSpPr/>
          <p:nvPr/>
        </p:nvSpPr>
        <p:spPr>
          <a:xfrm>
            <a:off x="1" y="6320142"/>
            <a:ext cx="12191999" cy="5500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F4D1D1-A83C-40FD-8A24-614AB2CB8C9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74" y="6431304"/>
            <a:ext cx="379491" cy="3511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43AAB0-092F-48A3-A7EE-B40D1521CE3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493" y="6402441"/>
            <a:ext cx="467249" cy="408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CFAAA1-4F18-4CA0-AE0D-09879940714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2618" y="6450309"/>
            <a:ext cx="378372" cy="3609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181A46-3906-4B11-AA16-A30AC8AFFB6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109" y="6426375"/>
            <a:ext cx="325235" cy="360975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529911-BEBC-443A-89C9-BE30CC358C37}"/>
              </a:ext>
            </a:extLst>
          </p:cNvPr>
          <p:cNvSpPr/>
          <p:nvPr/>
        </p:nvSpPr>
        <p:spPr>
          <a:xfrm>
            <a:off x="2118909" y="6402442"/>
            <a:ext cx="9456127" cy="379980"/>
          </a:xfrm>
          <a:prstGeom prst="roundRect">
            <a:avLst>
              <a:gd name="adj" fmla="val 47764"/>
            </a:avLst>
          </a:prstGeom>
          <a:solidFill>
            <a:schemeClr val="bg1"/>
          </a:solidFill>
          <a:ln>
            <a:solidFill>
              <a:srgbClr val="E1E1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C17755-2376-4559-A58C-37A0BAF3785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4263" y="6468314"/>
            <a:ext cx="261660" cy="26166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B2C5B79-8BE1-429F-A845-FC4377694706}"/>
              </a:ext>
            </a:extLst>
          </p:cNvPr>
          <p:cNvSpPr/>
          <p:nvPr/>
        </p:nvSpPr>
        <p:spPr>
          <a:xfrm>
            <a:off x="2597425" y="4732020"/>
            <a:ext cx="9193435" cy="1411137"/>
          </a:xfrm>
          <a:prstGeom prst="round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 smtClean="0">
                <a:solidFill>
                  <a:schemeClr val="tx1"/>
                </a:solidFill>
                <a:latin typeface="Agency FB" panose="020B0503020202020204" pitchFamily="34" charset="0"/>
                <a:cs typeface="B Nazanin" panose="00000400000000000000" pitchFamily="2" charset="-78"/>
              </a:rPr>
              <a:t>اهداف</a:t>
            </a:r>
            <a:endParaRPr lang="en-US" sz="2000" b="1" dirty="0" smtClean="0">
              <a:solidFill>
                <a:schemeClr val="tx1"/>
              </a:solidFill>
              <a:latin typeface="Agency FB" panose="020B0503020202020204" pitchFamily="34" charset="0"/>
              <a:cs typeface="B Nazanin" panose="00000400000000000000" pitchFamily="2" charset="-78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هدف از انجام این پروژه ایجاد سیستمی است که بوسیله آن بتوان برروی شبکه اینترنت ارتباط اجتماعی و گفتگو را تسهیل کرد. </a:t>
            </a:r>
            <a:endParaRPr lang="en-US" sz="2000" b="1" dirty="0">
              <a:solidFill>
                <a:schemeClr val="tx1"/>
              </a:solidFill>
              <a:latin typeface="Agency FB" panose="020B0503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9CBA391-75A5-4096-8382-21746A2F6C8F}"/>
              </a:ext>
            </a:extLst>
          </p:cNvPr>
          <p:cNvSpPr/>
          <p:nvPr/>
        </p:nvSpPr>
        <p:spPr>
          <a:xfrm>
            <a:off x="265719" y="4021535"/>
            <a:ext cx="9539781" cy="2121622"/>
          </a:xfrm>
          <a:prstGeom prst="round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محدوده پروژه </a:t>
            </a:r>
            <a:endParaRPr lang="en-US" sz="2400" b="1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endParaRPr lang="en-US" sz="2400" b="1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در حال حاضر توسعه این پروژه برای اهداف تحقیقاتی و پروژه دانشجویی است.</a:t>
            </a:r>
          </a:p>
          <a:p>
            <a:pPr algn="r" rtl="1"/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در دنیای به سرعت در حال توسعه امروز </a:t>
            </a:r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که در آن سیستم های کامپیوتری هر روز نقش بیشتری در زندگی انسانها پیدا میکند</a:t>
            </a:r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(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راه گریزی از نهاد های الکترونیکی اجتماعی وجود ندارد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729282-0D18-4B89-8CB3-11A66FDF760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629950" y="6373579"/>
            <a:ext cx="437222" cy="408843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1465923" y="5942888"/>
            <a:ext cx="706521" cy="371061"/>
          </a:xfrm>
          <a:prstGeom prst="roundRect">
            <a:avLst/>
          </a:prstGeom>
          <a:solidFill>
            <a:srgbClr val="36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5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-0.00039 -0.53958 " pathEditMode="relative" rAng="0" ptsTypes="AA">
                                      <p:cBhvr>
                                        <p:cTn id="11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00039 -0.19328 " pathEditMode="relative" rAng="0" ptsTypes="AA">
                                      <p:cBhvr>
                                        <p:cTn id="20" dur="1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99CBF"/>
            </a:gs>
            <a:gs pos="45000">
              <a:srgbClr val="B696F3"/>
            </a:gs>
            <a:gs pos="80000">
              <a:srgbClr val="A997FC"/>
            </a:gs>
            <a:gs pos="100000">
              <a:srgbClr val="2FD0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50F97A-125E-4005-813D-DB5EF6F030F0}"/>
              </a:ext>
            </a:extLst>
          </p:cNvPr>
          <p:cNvSpPr/>
          <p:nvPr/>
        </p:nvSpPr>
        <p:spPr>
          <a:xfrm>
            <a:off x="0" y="0"/>
            <a:ext cx="12191999" cy="76308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4436E-3362-4A03-81C8-A5D47F004E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1852" y="181323"/>
            <a:ext cx="471545" cy="439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A5D1B6-2ACE-4A94-8A97-888E867161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6404" y="210994"/>
            <a:ext cx="523319" cy="402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767CE-575B-48D2-96AF-C1B6F22C87B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75036" y="196313"/>
            <a:ext cx="431650" cy="4028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1A3EEC2-9D07-4DC5-A964-C661E537A91E}"/>
              </a:ext>
            </a:extLst>
          </p:cNvPr>
          <p:cNvSpPr/>
          <p:nvPr/>
        </p:nvSpPr>
        <p:spPr>
          <a:xfrm>
            <a:off x="1" y="6320142"/>
            <a:ext cx="12191999" cy="5500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F4D1D1-A83C-40FD-8A24-614AB2CB8C9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74" y="6431304"/>
            <a:ext cx="379491" cy="3511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43AAB0-092F-48A3-A7EE-B40D1521CE3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493" y="6402441"/>
            <a:ext cx="467249" cy="408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CFAAA1-4F18-4CA0-AE0D-09879940714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2618" y="6450309"/>
            <a:ext cx="378372" cy="3609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181A46-3906-4B11-AA16-A30AC8AFFB6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109" y="6426375"/>
            <a:ext cx="325235" cy="360975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529911-BEBC-443A-89C9-BE30CC358C37}"/>
              </a:ext>
            </a:extLst>
          </p:cNvPr>
          <p:cNvSpPr/>
          <p:nvPr/>
        </p:nvSpPr>
        <p:spPr>
          <a:xfrm>
            <a:off x="2118909" y="6402442"/>
            <a:ext cx="9456127" cy="379980"/>
          </a:xfrm>
          <a:prstGeom prst="roundRect">
            <a:avLst>
              <a:gd name="adj" fmla="val 47764"/>
            </a:avLst>
          </a:prstGeom>
          <a:solidFill>
            <a:schemeClr val="bg1"/>
          </a:solidFill>
          <a:ln>
            <a:solidFill>
              <a:srgbClr val="E1E1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C17755-2376-4559-A58C-37A0BAF3785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4263" y="6468314"/>
            <a:ext cx="261660" cy="261660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9CBA391-75A5-4096-8382-21746A2F6C8F}"/>
              </a:ext>
            </a:extLst>
          </p:cNvPr>
          <p:cNvSpPr/>
          <p:nvPr/>
        </p:nvSpPr>
        <p:spPr>
          <a:xfrm>
            <a:off x="672071" y="2796401"/>
            <a:ext cx="9539781" cy="3328461"/>
          </a:xfrm>
          <a:prstGeom prst="round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729282-0D18-4B89-8CB3-11A66FDF760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629950" y="6373579"/>
            <a:ext cx="437222" cy="4088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0742" y="3036270"/>
            <a:ext cx="8815950" cy="28487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19000F0-1444-4B50-8F3A-EE7C38DE5C41}"/>
              </a:ext>
            </a:extLst>
          </p:cNvPr>
          <p:cNvSpPr txBox="1"/>
          <p:nvPr/>
        </p:nvSpPr>
        <p:spPr>
          <a:xfrm>
            <a:off x="970435" y="173587"/>
            <a:ext cx="30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b="1" dirty="0" smtClean="0">
                <a:latin typeface="Arial" panose="020B0604020202020204" pitchFamily="34" charset="0"/>
                <a:ea typeface="Roboto Th" pitchFamily="2" charset="0"/>
                <a:cs typeface="B Nazanin" panose="00000400000000000000" pitchFamily="2" charset="-78"/>
              </a:rPr>
              <a:t>ذینفعان پروژه</a:t>
            </a:r>
            <a:endParaRPr lang="en-US" sz="2400" b="1" dirty="0">
              <a:latin typeface="Arial" panose="020B0604020202020204" pitchFamily="34" charset="0"/>
              <a:ea typeface="Roboto Th" pitchFamily="2" charset="0"/>
              <a:cs typeface="B Nazanin" panose="00000400000000000000" pitchFamily="2" charset="-7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1485478" y="5950070"/>
            <a:ext cx="706521" cy="371061"/>
          </a:xfrm>
          <a:prstGeom prst="roundRect">
            <a:avLst/>
          </a:prstGeom>
          <a:solidFill>
            <a:srgbClr val="36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00039 -0.19328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286" decel="4971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00117 -0.19282 " pathEditMode="relative" rAng="0" ptsTypes="AA">
                                      <p:cBhvr>
                                        <p:cTn id="16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animBg="1"/>
      <p:bldP spid="41" grpId="2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99CBF"/>
            </a:gs>
            <a:gs pos="45000">
              <a:srgbClr val="B696F3"/>
            </a:gs>
            <a:gs pos="80000">
              <a:srgbClr val="A997FC"/>
            </a:gs>
            <a:gs pos="100000">
              <a:srgbClr val="2FD0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50F97A-125E-4005-813D-DB5EF6F030F0}"/>
              </a:ext>
            </a:extLst>
          </p:cNvPr>
          <p:cNvSpPr/>
          <p:nvPr/>
        </p:nvSpPr>
        <p:spPr>
          <a:xfrm>
            <a:off x="0" y="0"/>
            <a:ext cx="12191999" cy="76308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4436E-3362-4A03-81C8-A5D47F004E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1852" y="181323"/>
            <a:ext cx="471545" cy="439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A5D1B6-2ACE-4A94-8A97-888E867161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6404" y="210994"/>
            <a:ext cx="523319" cy="402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767CE-575B-48D2-96AF-C1B6F22C87B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75036" y="196313"/>
            <a:ext cx="431650" cy="4028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1A3EEC2-9D07-4DC5-A964-C661E537A91E}"/>
              </a:ext>
            </a:extLst>
          </p:cNvPr>
          <p:cNvSpPr/>
          <p:nvPr/>
        </p:nvSpPr>
        <p:spPr>
          <a:xfrm>
            <a:off x="1" y="6320142"/>
            <a:ext cx="12191999" cy="5500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F4D1D1-A83C-40FD-8A24-614AB2CB8C9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74" y="6431304"/>
            <a:ext cx="379491" cy="3511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43AAB0-092F-48A3-A7EE-B40D1521CE3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493" y="6402441"/>
            <a:ext cx="467249" cy="408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CFAAA1-4F18-4CA0-AE0D-09879940714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2618" y="6450309"/>
            <a:ext cx="378372" cy="3609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181A46-3906-4B11-AA16-A30AC8AFFB6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109" y="6426375"/>
            <a:ext cx="325235" cy="360975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529911-BEBC-443A-89C9-BE30CC358C37}"/>
              </a:ext>
            </a:extLst>
          </p:cNvPr>
          <p:cNvSpPr/>
          <p:nvPr/>
        </p:nvSpPr>
        <p:spPr>
          <a:xfrm>
            <a:off x="2118909" y="6402442"/>
            <a:ext cx="9456127" cy="379980"/>
          </a:xfrm>
          <a:prstGeom prst="roundRect">
            <a:avLst>
              <a:gd name="adj" fmla="val 47764"/>
            </a:avLst>
          </a:prstGeom>
          <a:solidFill>
            <a:schemeClr val="bg1"/>
          </a:solidFill>
          <a:ln>
            <a:solidFill>
              <a:srgbClr val="E1E1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C17755-2376-4559-A58C-37A0BAF3785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4263" y="6468314"/>
            <a:ext cx="261660" cy="261660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9CBA391-75A5-4096-8382-21746A2F6C8F}"/>
              </a:ext>
            </a:extLst>
          </p:cNvPr>
          <p:cNvSpPr/>
          <p:nvPr/>
        </p:nvSpPr>
        <p:spPr>
          <a:xfrm>
            <a:off x="672073" y="2146853"/>
            <a:ext cx="5613334" cy="3978010"/>
          </a:xfrm>
          <a:prstGeom prst="round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cs typeface="B Nazanin" panose="00000400000000000000" pitchFamily="2" charset="-78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729282-0D18-4B89-8CB3-11A66FDF760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21670" r="83708" b="56996"/>
          <a:stretch/>
        </p:blipFill>
        <p:spPr>
          <a:xfrm>
            <a:off x="11629950" y="6373579"/>
            <a:ext cx="437222" cy="4088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19000F0-1444-4B50-8F3A-EE7C38DE5C41}"/>
              </a:ext>
            </a:extLst>
          </p:cNvPr>
          <p:cNvSpPr txBox="1"/>
          <p:nvPr/>
        </p:nvSpPr>
        <p:spPr>
          <a:xfrm>
            <a:off x="970435" y="173587"/>
            <a:ext cx="30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b="1" dirty="0" smtClean="0">
                <a:latin typeface="Arial" panose="020B0604020202020204" pitchFamily="34" charset="0"/>
                <a:ea typeface="Roboto Th" pitchFamily="2" charset="0"/>
                <a:cs typeface="B Nazanin" panose="00000400000000000000" pitchFamily="2" charset="-78"/>
              </a:rPr>
              <a:t>وظایف</a:t>
            </a:r>
            <a:endParaRPr lang="en-US" sz="2400" b="1" dirty="0">
              <a:latin typeface="Arial" panose="020B0604020202020204" pitchFamily="34" charset="0"/>
              <a:ea typeface="Roboto Th" pitchFamily="2" charset="0"/>
              <a:cs typeface="B Nazanin" panose="000004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23436"/>
              </p:ext>
            </p:extLst>
          </p:nvPr>
        </p:nvGraphicFramePr>
        <p:xfrm>
          <a:off x="1092618" y="2352778"/>
          <a:ext cx="473497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488">
                  <a:extLst>
                    <a:ext uri="{9D8B030D-6E8A-4147-A177-3AD203B41FA5}">
                      <a16:colId xmlns:a16="http://schemas.microsoft.com/office/drawing/2014/main" val="1882602906"/>
                    </a:ext>
                  </a:extLst>
                </a:gridCol>
                <a:gridCol w="2367488">
                  <a:extLst>
                    <a:ext uri="{9D8B030D-6E8A-4147-A177-3AD203B41FA5}">
                      <a16:colId xmlns:a16="http://schemas.microsoft.com/office/drawing/2014/main" val="3848210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cs typeface="B Nazanin" panose="00000400000000000000" pitchFamily="2" charset="-78"/>
                        </a:rPr>
                        <a:t>مثال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cs typeface="B Nazanin" panose="00000400000000000000" pitchFamily="2" charset="-78"/>
                        </a:rPr>
                        <a:t>اطلاعات طرح کار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3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تحلیل پروژه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نام وظیفه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5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09/21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تاریخ شروع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2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09/28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تاریخ اتمام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0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تیم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شخص تخصیص داده شده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8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تکمیل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وضعیت تکمیل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بالا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الویت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7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4روز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زمان تخمین زده شده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68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یک هفته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زمان واقعی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53416"/>
                  </a:ext>
                </a:extLst>
              </a:tr>
            </a:tbl>
          </a:graphicData>
        </a:graphic>
      </p:graphicFrame>
      <p:sp>
        <p:nvSpPr>
          <p:cNvPr id="29" name="Rectangle: Rounded Corners 40">
            <a:extLst>
              <a:ext uri="{FF2B5EF4-FFF2-40B4-BE49-F238E27FC236}">
                <a16:creationId xmlns:a16="http://schemas.microsoft.com/office/drawing/2014/main" id="{E9CBA391-75A5-4096-8382-21746A2F6C8F}"/>
              </a:ext>
            </a:extLst>
          </p:cNvPr>
          <p:cNvSpPr/>
          <p:nvPr/>
        </p:nvSpPr>
        <p:spPr>
          <a:xfrm>
            <a:off x="6306768" y="2146853"/>
            <a:ext cx="5613334" cy="3978010"/>
          </a:xfrm>
          <a:prstGeom prst="round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cs typeface="B Nazanin" panose="00000400000000000000" pitchFamily="2" charset="-78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63827"/>
              </p:ext>
            </p:extLst>
          </p:nvPr>
        </p:nvGraphicFramePr>
        <p:xfrm>
          <a:off x="6745947" y="2352778"/>
          <a:ext cx="473497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488">
                  <a:extLst>
                    <a:ext uri="{9D8B030D-6E8A-4147-A177-3AD203B41FA5}">
                      <a16:colId xmlns:a16="http://schemas.microsoft.com/office/drawing/2014/main" val="1882602906"/>
                    </a:ext>
                  </a:extLst>
                </a:gridCol>
                <a:gridCol w="2367488">
                  <a:extLst>
                    <a:ext uri="{9D8B030D-6E8A-4147-A177-3AD203B41FA5}">
                      <a16:colId xmlns:a16="http://schemas.microsoft.com/office/drawing/2014/main" val="3848210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cs typeface="B Nazanin" panose="00000400000000000000" pitchFamily="2" charset="-78"/>
                        </a:rPr>
                        <a:t>مثال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cs typeface="B Nazanin" panose="00000400000000000000" pitchFamily="2" charset="-78"/>
                        </a:rPr>
                        <a:t>اطلاعات طرح کار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3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پیاده سازی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نام وظیفه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5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08/01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تاریخ شروع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2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08/20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تاریخ اتمام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0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تیم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شخص تخصیص داده شده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8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درحال ارتقا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وضعیت تکمیل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بالا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الویت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7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2هفته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زمان تخمین زده شده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68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3هفته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زمان واقعی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53416"/>
                  </a:ext>
                </a:extLst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11480923" y="5943579"/>
            <a:ext cx="706521" cy="371061"/>
          </a:xfrm>
          <a:prstGeom prst="roundRect">
            <a:avLst/>
          </a:prstGeom>
          <a:solidFill>
            <a:srgbClr val="36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79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00039 -0.19329 " pathEditMode="relative" rAng="0" ptsTypes="AA">
                                      <p:cBhvr>
                                        <p:cTn id="16" dur="1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67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286" decel="4971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00052 -0.19306 " pathEditMode="relative" rAng="0" ptsTypes="AA">
                                      <p:cBhvr>
                                        <p:cTn id="18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00026 -0.09954 " pathEditMode="relative" rAng="0" ptsTypes="AA">
                                      <p:cBhvr>
                                        <p:cTn id="32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97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286" decel="4971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00039 -0.09352 " pathEditMode="relative" rAng="0" ptsTypes="AA">
                                      <p:cBhvr>
                                        <p:cTn id="34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29" grpId="0" animBg="1"/>
      <p:bldP spid="29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5602"/>
            </a:gs>
            <a:gs pos="0">
              <a:srgbClr val="FF7A0E"/>
            </a:gs>
            <a:gs pos="59000">
              <a:srgbClr val="FEA11A"/>
            </a:gs>
            <a:gs pos="100000">
              <a:srgbClr val="FDD52B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50F97A-125E-4005-813D-DB5EF6F030F0}"/>
              </a:ext>
            </a:extLst>
          </p:cNvPr>
          <p:cNvSpPr/>
          <p:nvPr/>
        </p:nvSpPr>
        <p:spPr>
          <a:xfrm>
            <a:off x="0" y="0"/>
            <a:ext cx="12191999" cy="76308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000F0-1444-4B50-8F3A-EE7C38DE5C41}"/>
              </a:ext>
            </a:extLst>
          </p:cNvPr>
          <p:cNvSpPr txBox="1"/>
          <p:nvPr/>
        </p:nvSpPr>
        <p:spPr>
          <a:xfrm>
            <a:off x="970435" y="173587"/>
            <a:ext cx="30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b="1" dirty="0">
                <a:latin typeface="Agency FB" panose="020B0503020202020204" pitchFamily="34" charset="0"/>
                <a:cs typeface="B Nazanin" panose="00000400000000000000" pitchFamily="2" charset="-78"/>
              </a:rPr>
              <a:t>نیازمندی ها</a:t>
            </a:r>
            <a:endParaRPr lang="en-US" sz="2800" b="1" dirty="0">
              <a:latin typeface="Arial" panose="020B0604020202020204" pitchFamily="34" charset="0"/>
              <a:ea typeface="Roboto Th" pitchFamily="2" charset="0"/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A3EEC2-9D07-4DC5-A964-C661E537A91E}"/>
              </a:ext>
            </a:extLst>
          </p:cNvPr>
          <p:cNvSpPr/>
          <p:nvPr/>
        </p:nvSpPr>
        <p:spPr>
          <a:xfrm>
            <a:off x="1" y="6320142"/>
            <a:ext cx="12191999" cy="5500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529911-BEBC-443A-89C9-BE30CC358C37}"/>
              </a:ext>
            </a:extLst>
          </p:cNvPr>
          <p:cNvSpPr/>
          <p:nvPr/>
        </p:nvSpPr>
        <p:spPr>
          <a:xfrm>
            <a:off x="2118909" y="6402442"/>
            <a:ext cx="9456127" cy="379980"/>
          </a:xfrm>
          <a:prstGeom prst="roundRect">
            <a:avLst>
              <a:gd name="adj" fmla="val 47764"/>
            </a:avLst>
          </a:prstGeom>
          <a:solidFill>
            <a:schemeClr val="bg1"/>
          </a:solidFill>
          <a:ln>
            <a:solidFill>
              <a:srgbClr val="E1E1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6729282-0D18-4B89-8CB3-11A66FDF76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93" t="22333" r="33197" b="56333"/>
          <a:stretch/>
        </p:blipFill>
        <p:spPr>
          <a:xfrm>
            <a:off x="11663268" y="6399694"/>
            <a:ext cx="437222" cy="40884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9D94FCD-F8FB-4292-A1A6-0D16A72268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5724" y="173286"/>
            <a:ext cx="420899" cy="4390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24BE210-3CED-4324-B942-1EFE518900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97678" y="205504"/>
            <a:ext cx="479207" cy="40287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F754D58-BF93-4011-8EED-BFB33CB5E15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09958" y="215692"/>
            <a:ext cx="396727" cy="39302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3234D79-AF7D-46BE-B4F2-C97CACF6051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416" y="6456828"/>
            <a:ext cx="323330" cy="31278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28D28D7-4DA7-4B50-9C54-A98F141FF67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243" y="6440023"/>
            <a:ext cx="389995" cy="33637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EA0D5A7-967B-42FA-92F3-4A908853DCB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8213" y="6439136"/>
            <a:ext cx="434909" cy="36097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7D17F9C-1D19-43BF-8CE8-2D953155589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1097" y="6444746"/>
            <a:ext cx="250795" cy="33439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ABC07B8-AC6C-4B36-8011-3758F2F797F8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69816" y="6452370"/>
            <a:ext cx="326859" cy="314864"/>
          </a:xfrm>
          <a:prstGeom prst="rect">
            <a:avLst/>
          </a:prstGeom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6FCA99E-DB5C-4138-AD04-E9E3A0145973}"/>
              </a:ext>
            </a:extLst>
          </p:cNvPr>
          <p:cNvSpPr/>
          <p:nvPr/>
        </p:nvSpPr>
        <p:spPr>
          <a:xfrm>
            <a:off x="386097" y="3114261"/>
            <a:ext cx="10280526" cy="3028896"/>
          </a:xfrm>
          <a:prstGeom prst="round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     پیام رسان ما یک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سیستم ارتباطی مبتنی بر وب است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       کاربر از طریق اینترنت قادر به گفت و گو و چت کردن باشد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       کاربر باید قادر باشد پیام های دیگران را ببیند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       کاربر باید قادر باشد پیام خود را حدف کند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       کاربر بتواند اطلاعات خود را وارد کند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       کاربر بتواند به صورت شخصی و عمومی ارتباط و گفت و گو داشته باشد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       کاربر بتواند نظراتش را به ادمین اطلاع دهد</a:t>
            </a:r>
            <a:endParaRPr lang="en-US" sz="2400" b="0" i="0" dirty="0">
              <a:solidFill>
                <a:schemeClr val="tx1"/>
              </a:solidFill>
              <a:effectLst/>
              <a:latin typeface="Open Sans" panose="020B0606030504020204" pitchFamily="34" charset="0"/>
              <a:cs typeface="B Nazanin" panose="00000400000000000000" pitchFamily="2" charset="-7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485478" y="5924117"/>
            <a:ext cx="706521" cy="371061"/>
          </a:xfrm>
          <a:prstGeom prst="roundRect">
            <a:avLst/>
          </a:prstGeom>
          <a:solidFill>
            <a:srgbClr val="FDD32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022E-16 L 0.00221 -0.27685 " pathEditMode="relative" rAng="0" ptsTypes="AA">
                                      <p:cBhvr>
                                        <p:cTn id="11" dur="1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5602"/>
            </a:gs>
            <a:gs pos="0">
              <a:srgbClr val="FF7A0E"/>
            </a:gs>
            <a:gs pos="59000">
              <a:srgbClr val="FEA11A"/>
            </a:gs>
            <a:gs pos="100000">
              <a:srgbClr val="FDD52B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50F97A-125E-4005-813D-DB5EF6F030F0}"/>
              </a:ext>
            </a:extLst>
          </p:cNvPr>
          <p:cNvSpPr/>
          <p:nvPr/>
        </p:nvSpPr>
        <p:spPr>
          <a:xfrm>
            <a:off x="0" y="0"/>
            <a:ext cx="12191999" cy="76308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A3EEC2-9D07-4DC5-A964-C661E537A91E}"/>
              </a:ext>
            </a:extLst>
          </p:cNvPr>
          <p:cNvSpPr/>
          <p:nvPr/>
        </p:nvSpPr>
        <p:spPr>
          <a:xfrm>
            <a:off x="1" y="6320142"/>
            <a:ext cx="12191999" cy="5500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529911-BEBC-443A-89C9-BE30CC358C37}"/>
              </a:ext>
            </a:extLst>
          </p:cNvPr>
          <p:cNvSpPr/>
          <p:nvPr/>
        </p:nvSpPr>
        <p:spPr>
          <a:xfrm>
            <a:off x="2118909" y="6402442"/>
            <a:ext cx="9456127" cy="379980"/>
          </a:xfrm>
          <a:prstGeom prst="roundRect">
            <a:avLst>
              <a:gd name="adj" fmla="val 47764"/>
            </a:avLst>
          </a:prstGeom>
          <a:solidFill>
            <a:schemeClr val="bg1"/>
          </a:solidFill>
          <a:ln>
            <a:solidFill>
              <a:srgbClr val="E1E1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6729282-0D18-4B89-8CB3-11A66FDF76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93" t="22333" r="33197" b="56333"/>
          <a:stretch/>
        </p:blipFill>
        <p:spPr>
          <a:xfrm>
            <a:off x="11663268" y="6399694"/>
            <a:ext cx="437222" cy="40884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9D94FCD-F8FB-4292-A1A6-0D16A72268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5724" y="173286"/>
            <a:ext cx="420899" cy="4390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24BE210-3CED-4324-B942-1EFE518900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97678" y="205504"/>
            <a:ext cx="479207" cy="40287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F754D58-BF93-4011-8EED-BFB33CB5E15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09958" y="215692"/>
            <a:ext cx="396727" cy="39302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3234D79-AF7D-46BE-B4F2-C97CACF6051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416" y="6456828"/>
            <a:ext cx="323330" cy="31278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28D28D7-4DA7-4B50-9C54-A98F141FF67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243" y="6440023"/>
            <a:ext cx="389995" cy="33637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EA0D5A7-967B-42FA-92F3-4A908853DCB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8213" y="6439136"/>
            <a:ext cx="434909" cy="36097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7D17F9C-1D19-43BF-8CE8-2D953155589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1097" y="6444746"/>
            <a:ext cx="250795" cy="33439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ABC07B8-AC6C-4B36-8011-3758F2F797F8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69816" y="6452370"/>
            <a:ext cx="326859" cy="314864"/>
          </a:xfrm>
          <a:prstGeom prst="rect">
            <a:avLst/>
          </a:prstGeom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6FCA99E-DB5C-4138-AD04-E9E3A0145973}"/>
              </a:ext>
            </a:extLst>
          </p:cNvPr>
          <p:cNvSpPr/>
          <p:nvPr/>
        </p:nvSpPr>
        <p:spPr>
          <a:xfrm>
            <a:off x="386097" y="4359965"/>
            <a:ext cx="7460045" cy="1783191"/>
          </a:xfrm>
          <a:prstGeom prst="round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نیازمندی های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کارکردی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نیاز های عملیاتی: 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     سیستم باید به راحتی در اختیار افراد باشد و کار با آن آسان باشد.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نیازمندی های کارایی: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     امکان دسترسی به راحتی فراهم باشد. 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DA3380A-5C27-4EDB-8E4B-AC41CB48DE88}"/>
              </a:ext>
            </a:extLst>
          </p:cNvPr>
          <p:cNvSpPr/>
          <p:nvPr/>
        </p:nvSpPr>
        <p:spPr>
          <a:xfrm>
            <a:off x="3058096" y="3485322"/>
            <a:ext cx="8855607" cy="2793670"/>
          </a:xfrm>
          <a:prstGeom prst="round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نیازمندی های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غیرکارکردی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ورود کاربر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: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ثبت نام کاربر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: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    کاربر با ثبت نام در سایت به تمام اطالعات دسترسی خواهد داشت.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    کاربر با با وارد کردن اطلاعات امکان چت کردن داشته باشد.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fa-IR" sz="2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گزارشات: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   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مدیر سایت میتواند به تمام اطلاعات کاربر ، پیام های آنان و نظرات آنان دسترسی پیدا کند.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endParaRPr lang="en-US" sz="2000" b="0" i="0" dirty="0">
              <a:solidFill>
                <a:schemeClr val="tx1"/>
              </a:solidFill>
              <a:effectLst/>
              <a:latin typeface="Open Sans" panose="020B0606030504020204" pitchFamily="34" charset="0"/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9000F0-1444-4B50-8F3A-EE7C38DE5C41}"/>
              </a:ext>
            </a:extLst>
          </p:cNvPr>
          <p:cNvSpPr txBox="1"/>
          <p:nvPr/>
        </p:nvSpPr>
        <p:spPr>
          <a:xfrm>
            <a:off x="970435" y="173587"/>
            <a:ext cx="30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b="1" dirty="0">
                <a:latin typeface="Agency FB" panose="020B0503020202020204" pitchFamily="34" charset="0"/>
                <a:cs typeface="B Nazanin" panose="00000400000000000000" pitchFamily="2" charset="-78"/>
              </a:rPr>
              <a:t>نیازمندی ها</a:t>
            </a:r>
            <a:endParaRPr lang="en-US" sz="2800" b="1" dirty="0">
              <a:latin typeface="Arial" panose="020B0604020202020204" pitchFamily="34" charset="0"/>
              <a:ea typeface="Roboto Th" pitchFamily="2" charset="0"/>
              <a:cs typeface="B Nazanin" panose="00000400000000000000" pitchFamily="2" charset="-7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496675" y="5949081"/>
            <a:ext cx="706521" cy="371061"/>
          </a:xfrm>
          <a:prstGeom prst="roundRect">
            <a:avLst/>
          </a:prstGeom>
          <a:solidFill>
            <a:srgbClr val="FDD32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6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7.40741E-7 L -0.0043 -0.5088 " pathEditMode="relative" rAng="0" ptsTypes="AA">
                                      <p:cBhvr>
                                        <p:cTn id="11" dur="1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2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0013 -0.09584 " pathEditMode="relative" rAng="0" ptsTypes="AA">
                                      <p:cBhvr>
                                        <p:cTn id="20" dur="1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8" grpId="0" animBg="1"/>
      <p:bldP spid="68" grpId="1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558EA">
                <a:lumMod val="75000"/>
                <a:lumOff val="25000"/>
              </a:srgbClr>
            </a:gs>
            <a:gs pos="12000">
              <a:srgbClr val="6320FE"/>
            </a:gs>
            <a:gs pos="100000">
              <a:srgbClr val="D915B8"/>
            </a:gs>
            <a:gs pos="100000">
              <a:srgbClr val="F05269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50F97A-125E-4005-813D-DB5EF6F030F0}"/>
              </a:ext>
            </a:extLst>
          </p:cNvPr>
          <p:cNvSpPr/>
          <p:nvPr/>
        </p:nvSpPr>
        <p:spPr>
          <a:xfrm>
            <a:off x="0" y="0"/>
            <a:ext cx="12191999" cy="76308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000F0-1444-4B50-8F3A-EE7C38DE5C41}"/>
              </a:ext>
            </a:extLst>
          </p:cNvPr>
          <p:cNvSpPr txBox="1"/>
          <p:nvPr/>
        </p:nvSpPr>
        <p:spPr>
          <a:xfrm>
            <a:off x="970435" y="173587"/>
            <a:ext cx="30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b="1" dirty="0" smtClean="0">
                <a:latin typeface="Arial" panose="020B0604020202020204" pitchFamily="34" charset="0"/>
                <a:ea typeface="Roboto Th" pitchFamily="2" charset="0"/>
                <a:cs typeface="B Nazanin" panose="00000400000000000000" pitchFamily="2" charset="-78"/>
              </a:rPr>
              <a:t>شرح کلی پروژه</a:t>
            </a:r>
            <a:endParaRPr lang="en-US" sz="2800" b="1" dirty="0">
              <a:latin typeface="Arial" panose="020B0604020202020204" pitchFamily="34" charset="0"/>
              <a:ea typeface="Roboto Th" pitchFamily="2" charset="0"/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4436E-3362-4A03-81C8-A5D47F004E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1852" y="181323"/>
            <a:ext cx="471545" cy="439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A5D1B6-2ACE-4A94-8A97-888E867161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6404" y="210994"/>
            <a:ext cx="523319" cy="402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767CE-575B-48D2-96AF-C1B6F22C87B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75036" y="196313"/>
            <a:ext cx="431650" cy="4028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1A3EEC2-9D07-4DC5-A964-C661E537A91E}"/>
              </a:ext>
            </a:extLst>
          </p:cNvPr>
          <p:cNvSpPr/>
          <p:nvPr/>
        </p:nvSpPr>
        <p:spPr>
          <a:xfrm>
            <a:off x="1" y="6320142"/>
            <a:ext cx="12191999" cy="5500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F4D1D1-A83C-40FD-8A24-614AB2CB8C9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74" y="6431304"/>
            <a:ext cx="379491" cy="3511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43AAB0-092F-48A3-A7EE-B40D1521CE3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493" y="6402441"/>
            <a:ext cx="467249" cy="408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CFAAA1-4F18-4CA0-AE0D-09879940714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2618" y="6450309"/>
            <a:ext cx="378372" cy="3609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181A46-3906-4B11-AA16-A30AC8AFFB6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109" y="6426375"/>
            <a:ext cx="325235" cy="360975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529911-BEBC-443A-89C9-BE30CC358C37}"/>
              </a:ext>
            </a:extLst>
          </p:cNvPr>
          <p:cNvSpPr/>
          <p:nvPr/>
        </p:nvSpPr>
        <p:spPr>
          <a:xfrm>
            <a:off x="2118909" y="6402442"/>
            <a:ext cx="9456127" cy="379980"/>
          </a:xfrm>
          <a:prstGeom prst="roundRect">
            <a:avLst>
              <a:gd name="adj" fmla="val 47764"/>
            </a:avLst>
          </a:prstGeom>
          <a:solidFill>
            <a:schemeClr val="bg1"/>
          </a:solidFill>
          <a:ln>
            <a:solidFill>
              <a:srgbClr val="E1E1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C17755-2376-4559-A58C-37A0BAF3785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4263" y="6468314"/>
            <a:ext cx="261660" cy="2616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6B9B67-6B9E-414B-BFBF-55674A95CF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111" y="1246647"/>
            <a:ext cx="11149775" cy="48072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729282-0D18-4B89-8CB3-11A66FDF760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0" t="22333" r="66250" b="56333"/>
          <a:stretch/>
        </p:blipFill>
        <p:spPr>
          <a:xfrm>
            <a:off x="11663268" y="6399694"/>
            <a:ext cx="437222" cy="408843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1485479" y="5940831"/>
            <a:ext cx="706521" cy="371061"/>
          </a:xfrm>
          <a:prstGeom prst="roundRect">
            <a:avLst/>
          </a:prstGeom>
          <a:solidFill>
            <a:srgbClr val="D61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1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558EA">
                <a:lumMod val="75000"/>
                <a:lumOff val="25000"/>
              </a:srgbClr>
            </a:gs>
            <a:gs pos="12000">
              <a:srgbClr val="6320FE"/>
            </a:gs>
            <a:gs pos="100000">
              <a:srgbClr val="D915B8"/>
            </a:gs>
            <a:gs pos="100000">
              <a:srgbClr val="F05269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50F97A-125E-4005-813D-DB5EF6F030F0}"/>
              </a:ext>
            </a:extLst>
          </p:cNvPr>
          <p:cNvSpPr/>
          <p:nvPr/>
        </p:nvSpPr>
        <p:spPr>
          <a:xfrm>
            <a:off x="0" y="0"/>
            <a:ext cx="12191999" cy="76308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000F0-1444-4B50-8F3A-EE7C38DE5C41}"/>
              </a:ext>
            </a:extLst>
          </p:cNvPr>
          <p:cNvSpPr txBox="1"/>
          <p:nvPr/>
        </p:nvSpPr>
        <p:spPr>
          <a:xfrm>
            <a:off x="970435" y="173587"/>
            <a:ext cx="30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b="1" dirty="0" smtClean="0">
                <a:latin typeface="Arial" panose="020B0604020202020204" pitchFamily="34" charset="0"/>
                <a:ea typeface="Roboto Th" pitchFamily="2" charset="0"/>
                <a:cs typeface="B Nazanin" panose="00000400000000000000" pitchFamily="2" charset="-78"/>
              </a:rPr>
              <a:t>کنشگر ها</a:t>
            </a:r>
            <a:endParaRPr lang="en-US" sz="2800" b="1" dirty="0">
              <a:latin typeface="Arial" panose="020B0604020202020204" pitchFamily="34" charset="0"/>
              <a:ea typeface="Roboto Th" pitchFamily="2" charset="0"/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4436E-3362-4A03-81C8-A5D47F004E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1852" y="181323"/>
            <a:ext cx="471545" cy="439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A5D1B6-2ACE-4A94-8A97-888E867161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6404" y="210994"/>
            <a:ext cx="523319" cy="402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767CE-575B-48D2-96AF-C1B6F22C87B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75036" y="196313"/>
            <a:ext cx="431650" cy="4028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1A3EEC2-9D07-4DC5-A964-C661E537A91E}"/>
              </a:ext>
            </a:extLst>
          </p:cNvPr>
          <p:cNvSpPr/>
          <p:nvPr/>
        </p:nvSpPr>
        <p:spPr>
          <a:xfrm>
            <a:off x="1" y="6320142"/>
            <a:ext cx="12191999" cy="55008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F4D1D1-A83C-40FD-8A24-614AB2CB8C9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74" y="6431304"/>
            <a:ext cx="379491" cy="3511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43AAB0-092F-48A3-A7EE-B40D1521CE3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493" y="6402441"/>
            <a:ext cx="467249" cy="408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CFAAA1-4F18-4CA0-AE0D-09879940714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2618" y="6450309"/>
            <a:ext cx="378372" cy="3609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181A46-3906-4B11-AA16-A30AC8AFFB6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109" y="6426375"/>
            <a:ext cx="325235" cy="360975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529911-BEBC-443A-89C9-BE30CC358C37}"/>
              </a:ext>
            </a:extLst>
          </p:cNvPr>
          <p:cNvSpPr/>
          <p:nvPr/>
        </p:nvSpPr>
        <p:spPr>
          <a:xfrm>
            <a:off x="2118909" y="6402442"/>
            <a:ext cx="9456127" cy="379980"/>
          </a:xfrm>
          <a:prstGeom prst="roundRect">
            <a:avLst>
              <a:gd name="adj" fmla="val 47764"/>
            </a:avLst>
          </a:prstGeom>
          <a:solidFill>
            <a:schemeClr val="bg1"/>
          </a:solidFill>
          <a:ln>
            <a:solidFill>
              <a:srgbClr val="E1E1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C17755-2376-4559-A58C-37A0BAF3785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4263" y="6468314"/>
            <a:ext cx="261660" cy="26166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48C649-EBD0-49D9-AD92-DE105F9FED7F}"/>
              </a:ext>
            </a:extLst>
          </p:cNvPr>
          <p:cNvSpPr/>
          <p:nvPr/>
        </p:nvSpPr>
        <p:spPr>
          <a:xfrm>
            <a:off x="2118909" y="4290122"/>
            <a:ext cx="9924094" cy="1942218"/>
          </a:xfrm>
          <a:prstGeom prst="round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Actor user</a:t>
            </a:r>
          </a:p>
          <a:p>
            <a:pPr algn="r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کاربر کسی است که در سایت فعالیت هایی مانند چت کردن انجام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میدهد</a:t>
            </a:r>
            <a:endParaRPr lang="en-US" sz="2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/>
            <a:r>
              <a:rPr lang="en-US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Site visitor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ب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یننده کسی است که در سایت کاری انجام نمیدهد و فقط به مشاهده چت های دیگران و دیگر قابلیت های سایت میپردازد</a:t>
            </a:r>
            <a:endParaRPr lang="en-US" sz="2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/>
            <a:r>
              <a:rPr lang="en-US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Admin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/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کسی که به مدیریت فعالیت های اعضای سایت میپردازد و همچنین مدیریت کلی فعالیت های سایت را انجام میدهد</a:t>
            </a:r>
            <a:endParaRPr lang="en-US" sz="2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04A4C5-5EC2-4B87-8EE5-C8EE93A0BC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719" y="2982429"/>
            <a:ext cx="10417678" cy="32499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729282-0D18-4B89-8CB3-11A66FDF760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0" t="22333" r="66250" b="56333"/>
          <a:stretch/>
        </p:blipFill>
        <p:spPr>
          <a:xfrm>
            <a:off x="11644557" y="6402441"/>
            <a:ext cx="437222" cy="408843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1485478" y="5943578"/>
            <a:ext cx="706521" cy="371061"/>
          </a:xfrm>
          <a:prstGeom prst="roundRect">
            <a:avLst/>
          </a:prstGeom>
          <a:solidFill>
            <a:srgbClr val="D61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00156 -0.47778 " pathEditMode="relative" rAng="0" ptsTypes="AA">
                                      <p:cBhvr>
                                        <p:cTn id="11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806</Words>
  <Application>Microsoft Office PowerPoint</Application>
  <PresentationFormat>Widescreen</PresentationFormat>
  <Paragraphs>182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Agency FB</vt:lpstr>
      <vt:lpstr>Algerian</vt:lpstr>
      <vt:lpstr>Andalus</vt:lpstr>
      <vt:lpstr>Arabic Typesetting</vt:lpstr>
      <vt:lpstr>Arial</vt:lpstr>
      <vt:lpstr>B Nazanin</vt:lpstr>
      <vt:lpstr>Calibri</vt:lpstr>
      <vt:lpstr>Calibri Light</vt:lpstr>
      <vt:lpstr>Open Sans</vt:lpstr>
      <vt:lpstr>Roboto 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Denice Celis</dc:creator>
  <cp:lastModifiedBy>Amin</cp:lastModifiedBy>
  <cp:revision>55</cp:revision>
  <dcterms:created xsi:type="dcterms:W3CDTF">2021-08-06T07:14:55Z</dcterms:created>
  <dcterms:modified xsi:type="dcterms:W3CDTF">2022-12-25T06:01:10Z</dcterms:modified>
</cp:coreProperties>
</file>