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58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0134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9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2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24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00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82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  </a:t>
            </a:r>
            <a:br>
              <a:rPr lang="en" dirty="0" smtClean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 smtClean="0">
                <a:solidFill>
                  <a:schemeClr val="accent1"/>
                </a:solidFill>
              </a:rPr>
              <a:t>CHECKPOINT.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en" dirty="0" smtClean="0"/>
              <a:t>Web Fundamentals Project.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dirty="0" smtClean="0"/>
              <a:t>How do the </a:t>
            </a:r>
            <a:r>
              <a:rPr lang="en" sz="6000" dirty="0" smtClean="0">
                <a:solidFill>
                  <a:schemeClr val="accent2"/>
                </a:solidFill>
              </a:rPr>
              <a:t>WEB </a:t>
            </a:r>
            <a:r>
              <a:rPr lang="en" sz="6000" dirty="0" smtClean="0"/>
              <a:t>work </a:t>
            </a:r>
            <a:r>
              <a:rPr lang="en" sz="6000" dirty="0">
                <a:solidFill>
                  <a:schemeClr val="accent2"/>
                </a:solidFill>
              </a:rPr>
              <a:t>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When a </a:t>
            </a:r>
            <a:r>
              <a:rPr lang="en-US" dirty="0" smtClean="0"/>
              <a:t>client (user’s device) wants </a:t>
            </a:r>
            <a:r>
              <a:rPr lang="en-US" dirty="0"/>
              <a:t>to access a </a:t>
            </a:r>
            <a:r>
              <a:rPr lang="en-US" dirty="0" smtClean="0"/>
              <a:t>webpage, he requests </a:t>
            </a:r>
            <a:r>
              <a:rPr lang="en-US" dirty="0"/>
              <a:t>document through </a:t>
            </a:r>
            <a:r>
              <a:rPr lang="en-US" dirty="0" smtClean="0"/>
              <a:t>an </a:t>
            </a:r>
            <a:r>
              <a:rPr lang="en" dirty="0" smtClean="0">
                <a:solidFill>
                  <a:schemeClr val="accent3"/>
                </a:solidFill>
              </a:rPr>
              <a:t>URL.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endParaRPr lang="en-US" dirty="0" smtClean="0"/>
          </a:p>
          <a:p>
            <a:pPr marL="0" indent="0">
              <a:spcAft>
                <a:spcPts val="2100"/>
              </a:spcAft>
              <a:buNone/>
            </a:pPr>
            <a:r>
              <a:rPr lang="en-US" dirty="0" smtClean="0"/>
              <a:t>The browser </a:t>
            </a:r>
            <a:r>
              <a:rPr lang="en-US" dirty="0"/>
              <a:t>sends an </a:t>
            </a:r>
            <a:r>
              <a:rPr lang="en-US" dirty="0">
                <a:solidFill>
                  <a:schemeClr val="accent1"/>
                </a:solidFill>
              </a:rPr>
              <a:t>HyperText</a:t>
            </a:r>
            <a:r>
              <a:rPr lang="en-US" dirty="0">
                <a:solidFill>
                  <a:schemeClr val="accent1"/>
                </a:solidFill>
              </a:rPr>
              <a:t> Transfer Protocol (HTTP)</a:t>
            </a:r>
            <a:r>
              <a:rPr lang="en-US" dirty="0"/>
              <a:t> request to the </a:t>
            </a:r>
            <a:r>
              <a:rPr lang="en-US" dirty="0" smtClean="0"/>
              <a:t>server.</a:t>
            </a:r>
            <a:endParaRPr lang="en-US" dirty="0"/>
          </a:p>
          <a:p>
            <a:pPr marL="0" indent="0"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The browser displays </a:t>
            </a:r>
            <a:r>
              <a:rPr lang="en-US" dirty="0" smtClean="0"/>
              <a:t>documents in</a:t>
            </a:r>
            <a:r>
              <a:rPr lang="fr-FR" dirty="0"/>
              <a:t> </a:t>
            </a:r>
            <a:r>
              <a:rPr lang="en" dirty="0" smtClean="0">
                <a:solidFill>
                  <a:schemeClr val="accent1"/>
                </a:solidFill>
              </a:rPr>
              <a:t>HyperText Markup Language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" dirty="0" smtClean="0"/>
              <a:t>It’s a </a:t>
            </a:r>
            <a:r>
              <a:rPr lang="en" dirty="0">
                <a:solidFill>
                  <a:schemeClr val="accent3"/>
                </a:solidFill>
              </a:rPr>
              <a:t>client-server </a:t>
            </a:r>
            <a:r>
              <a:rPr lang="en" dirty="0" smtClean="0"/>
              <a:t>system.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 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The web server locates and then sends the information to the web browser, which displays the results. </a:t>
            </a:r>
            <a:endParaRPr lang="fr-FR"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Clients and servers must be connected </a:t>
            </a:r>
            <a:r>
              <a:rPr lang="en-US" dirty="0" smtClean="0"/>
              <a:t>to </a:t>
            </a:r>
            <a:r>
              <a:rPr lang="en" dirty="0" smtClean="0">
                <a:solidFill>
                  <a:schemeClr val="accent2"/>
                </a:solidFill>
              </a:rPr>
              <a:t>internet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03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Three types </a:t>
            </a:r>
            <a:r>
              <a:rPr lang="en" sz="2800" dirty="0" smtClean="0"/>
              <a:t>of a</a:t>
            </a:r>
            <a:r>
              <a:rPr lang="en" sz="2800" dirty="0" smtClean="0">
                <a:solidFill>
                  <a:schemeClr val="accent1"/>
                </a:solidFill>
              </a:rPr>
              <a:t> WEB </a:t>
            </a:r>
            <a:r>
              <a:rPr lang="en" sz="2800" dirty="0" smtClean="0">
                <a:solidFill>
                  <a:schemeClr val="accent1"/>
                </a:solidFill>
              </a:rPr>
              <a:t>DEVELOPER</a:t>
            </a:r>
            <a:r>
              <a:rPr lang="en" sz="6000" dirty="0" smtClean="0">
                <a:solidFill>
                  <a:schemeClr val="accent1"/>
                </a:solidFill>
              </a:rPr>
              <a:t>.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43417" y="1739608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smtClean="0"/>
              <a:t>2) Back-end </a:t>
            </a:r>
            <a:r>
              <a:rPr lang="en-US" sz="1600" dirty="0"/>
              <a:t>developer, he works on the server-side of web </a:t>
            </a:r>
            <a:r>
              <a:rPr lang="en-US" sz="1600" dirty="0" smtClean="0"/>
              <a:t>development, he writes code </a:t>
            </a:r>
            <a:r>
              <a:rPr lang="en-US" sz="1600" dirty="0"/>
              <a:t>that communicates between the website’s database and the user's </a:t>
            </a:r>
            <a:r>
              <a:rPr lang="en-US" sz="1600" dirty="0" smtClean="0"/>
              <a:t>browser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He </a:t>
            </a:r>
            <a:r>
              <a:rPr lang="en-US" sz="1600" dirty="0" smtClean="0"/>
              <a:t>should for example </a:t>
            </a:r>
            <a:r>
              <a:rPr lang="en-US" sz="1600" dirty="0"/>
              <a:t>have and understanding of </a:t>
            </a:r>
            <a:r>
              <a:rPr lang="en-US" sz="1600" dirty="0"/>
              <a:t>MongoDB</a:t>
            </a:r>
            <a:r>
              <a:rPr lang="en-US" sz="1600" dirty="0"/>
              <a:t>, </a:t>
            </a:r>
            <a:r>
              <a:rPr lang="en-US" sz="1600" dirty="0" smtClean="0"/>
              <a:t>NodeJS</a:t>
            </a:r>
            <a:r>
              <a:rPr lang="en-US" sz="1600" dirty="0" smtClean="0"/>
              <a:t>, </a:t>
            </a:r>
            <a:r>
              <a:rPr lang="en-US" sz="1600" dirty="0"/>
              <a:t>NoSQL</a:t>
            </a:r>
            <a:r>
              <a:rPr lang="en-US" sz="1600" dirty="0"/>
              <a:t>.</a:t>
            </a:r>
            <a:endParaRPr lang="fr-FR" sz="1600" dirty="0"/>
          </a:p>
          <a:p>
            <a:pPr marL="114300" indent="0">
              <a:buNone/>
            </a:pPr>
            <a:endParaRPr lang="fr-FR" sz="1600" dirty="0" smtClean="0"/>
          </a:p>
          <a:p>
            <a:pPr marL="114300" indent="0">
              <a:buNone/>
            </a:pPr>
            <a:r>
              <a:rPr lang="fr-FR" sz="1600" dirty="0" smtClean="0"/>
              <a:t>3) A Full-</a:t>
            </a:r>
            <a:r>
              <a:rPr lang="fr-FR" sz="1600" dirty="0"/>
              <a:t>S</a:t>
            </a:r>
            <a:r>
              <a:rPr lang="fr-FR" sz="1600" dirty="0" smtClean="0"/>
              <a:t>tack</a:t>
            </a:r>
            <a:r>
              <a:rPr lang="fr-FR" sz="1600" dirty="0" smtClean="0"/>
              <a:t> </a:t>
            </a:r>
            <a:r>
              <a:rPr lang="fr-FR" sz="1600" dirty="0" smtClean="0"/>
              <a:t>Developer</a:t>
            </a:r>
            <a:r>
              <a:rPr lang="fr-FR" sz="1600" dirty="0" smtClean="0"/>
              <a:t> </a:t>
            </a:r>
            <a:r>
              <a:rPr lang="fr-FR" sz="1600" dirty="0" smtClean="0"/>
              <a:t>can</a:t>
            </a:r>
            <a:r>
              <a:rPr lang="fr-FR" sz="1600" dirty="0" smtClean="0"/>
              <a:t> </a:t>
            </a:r>
            <a:r>
              <a:rPr lang="fr-FR" sz="1600" dirty="0" smtClean="0"/>
              <a:t>create</a:t>
            </a:r>
            <a:r>
              <a:rPr lang="fr-FR" sz="1600" dirty="0" smtClean="0"/>
              <a:t> a </a:t>
            </a:r>
            <a:r>
              <a:rPr lang="fr-FR" sz="1600" dirty="0" smtClean="0"/>
              <a:t>complete</a:t>
            </a:r>
            <a:r>
              <a:rPr lang="fr-FR" sz="1600" dirty="0" smtClean="0"/>
              <a:t> </a:t>
            </a:r>
            <a:r>
              <a:rPr lang="fr-FR" sz="1600" dirty="0" smtClean="0"/>
              <a:t>functioning</a:t>
            </a:r>
            <a:r>
              <a:rPr lang="fr-FR" sz="1600" dirty="0" smtClean="0"/>
              <a:t> </a:t>
            </a:r>
            <a:r>
              <a:rPr lang="fr-FR" sz="1600" dirty="0" smtClean="0"/>
              <a:t>dynamic</a:t>
            </a:r>
            <a:r>
              <a:rPr lang="fr-FR" sz="1600" dirty="0" smtClean="0"/>
              <a:t> </a:t>
            </a:r>
            <a:r>
              <a:rPr lang="fr-FR" sz="1600" dirty="0" smtClean="0"/>
              <a:t>website</a:t>
            </a:r>
            <a:r>
              <a:rPr lang="fr-FR" sz="1600" dirty="0" smtClean="0"/>
              <a:t>, </a:t>
            </a:r>
            <a:r>
              <a:rPr lang="fr-FR" sz="1600" dirty="0" smtClean="0"/>
              <a:t>he</a:t>
            </a:r>
            <a:r>
              <a:rPr lang="fr-FR" sz="1600" dirty="0" smtClean="0"/>
              <a:t> </a:t>
            </a:r>
            <a:r>
              <a:rPr lang="fr-FR" sz="1600" dirty="0" smtClean="0"/>
              <a:t>can</a:t>
            </a:r>
            <a:r>
              <a:rPr lang="fr-FR" sz="1600" dirty="0" smtClean="0"/>
              <a:t> </a:t>
            </a:r>
            <a:r>
              <a:rPr lang="fr-FR" sz="1600" dirty="0" smtClean="0"/>
              <a:t>work</a:t>
            </a:r>
            <a:r>
              <a:rPr lang="fr-FR" sz="1600" dirty="0" smtClean="0"/>
              <a:t> on </a:t>
            </a:r>
            <a:r>
              <a:rPr lang="fr-FR" sz="1600" dirty="0" smtClean="0"/>
              <a:t>both</a:t>
            </a:r>
            <a:r>
              <a:rPr lang="fr-FR" sz="1600" dirty="0" smtClean="0"/>
              <a:t> client-</a:t>
            </a:r>
            <a:r>
              <a:rPr lang="fr-FR" sz="1600" dirty="0" smtClean="0"/>
              <a:t>side</a:t>
            </a:r>
            <a:r>
              <a:rPr lang="fr-FR" sz="1600" dirty="0" smtClean="0"/>
              <a:t> and server-</a:t>
            </a:r>
            <a:r>
              <a:rPr lang="fr-FR" sz="1600" dirty="0" smtClean="0"/>
              <a:t>side</a:t>
            </a:r>
            <a:r>
              <a:rPr lang="fr-FR" sz="1600" dirty="0"/>
              <a:t>.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288181" y="1739608"/>
            <a:ext cx="4154400" cy="41322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smtClean="0"/>
              <a:t>1) </a:t>
            </a:r>
            <a:r>
              <a:rPr lang="en-US" sz="1600" dirty="0" smtClean="0"/>
              <a:t>Front-end </a:t>
            </a:r>
            <a:r>
              <a:rPr lang="en-US" sz="1600" dirty="0"/>
              <a:t>developer, </a:t>
            </a:r>
            <a:r>
              <a:rPr lang="en-US" sz="1600" dirty="0" smtClean="0"/>
              <a:t>he works </a:t>
            </a:r>
            <a:r>
              <a:rPr lang="en-US" sz="1600" dirty="0"/>
              <a:t>on the </a:t>
            </a:r>
            <a:r>
              <a:rPr lang="en-US" sz="1600" dirty="0" smtClean="0"/>
              <a:t>client-side </a:t>
            </a:r>
            <a:r>
              <a:rPr lang="en-US" sz="1600" dirty="0"/>
              <a:t>of web </a:t>
            </a:r>
            <a:r>
              <a:rPr lang="en-US" sz="1600" dirty="0" smtClean="0"/>
              <a:t>development.</a:t>
            </a:r>
          </a:p>
          <a:p>
            <a:pPr marL="114300" indent="0">
              <a:buNone/>
            </a:pPr>
            <a:r>
              <a:rPr lang="en-US" sz="1600" dirty="0" smtClean="0"/>
              <a:t>He creates the structures, the layouts and the functionalities of websites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He should have an </a:t>
            </a:r>
            <a:r>
              <a:rPr lang="en-US" sz="1600" dirty="0" smtClean="0"/>
              <a:t>understanding </a:t>
            </a:r>
            <a:r>
              <a:rPr lang="en-US" sz="1600" dirty="0"/>
              <a:t>of HTML, CSS, </a:t>
            </a:r>
            <a:r>
              <a:rPr lang="en-US" sz="1600" dirty="0"/>
              <a:t>Javascript</a:t>
            </a:r>
            <a:r>
              <a:rPr lang="en-US" sz="1600" dirty="0"/>
              <a:t>, in addition to </a:t>
            </a:r>
            <a:r>
              <a:rPr lang="en-US" sz="1600" dirty="0" smtClean="0"/>
              <a:t>frameworks </a:t>
            </a:r>
            <a:r>
              <a:rPr lang="en-US" sz="1600" dirty="0"/>
              <a:t>like Bootstrap or </a:t>
            </a:r>
            <a:r>
              <a:rPr lang="en-US" sz="1600" dirty="0" smtClean="0"/>
              <a:t>Tailwind, </a:t>
            </a:r>
            <a:r>
              <a:rPr lang="en-US" sz="1600" dirty="0" smtClean="0"/>
              <a:t>or a library, like </a:t>
            </a:r>
            <a:r>
              <a:rPr lang="en-US" sz="1600" dirty="0" smtClean="0"/>
              <a:t>ReactJ</a:t>
            </a:r>
            <a:r>
              <a:rPr lang="en-US" sz="1600" dirty="0" smtClean="0"/>
              <a:t>S</a:t>
            </a:r>
            <a:r>
              <a:rPr lang="en-US" sz="1600" dirty="0"/>
              <a:t>.</a:t>
            </a:r>
            <a:endParaRPr lang="fr-FR" sz="1600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HOW TO BECOME A </a:t>
            </a:r>
            <a:r>
              <a:rPr lang="en" sz="3200" dirty="0" smtClean="0">
                <a:solidFill>
                  <a:schemeClr val="accent2"/>
                </a:solidFill>
              </a:rPr>
              <a:t>WEB </a:t>
            </a:r>
            <a:r>
              <a:rPr lang="en" sz="3200" dirty="0" smtClean="0">
                <a:solidFill>
                  <a:schemeClr val="accent2"/>
                </a:solidFill>
              </a:rPr>
              <a:t>DEVELOPER?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0" y="1629536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 smtClean="0">
                <a:solidFill>
                  <a:schemeClr val="accent3"/>
                </a:solidFill>
              </a:rPr>
              <a:t>&lt;p&gt; </a:t>
            </a:r>
            <a:r>
              <a:rPr lang="en" dirty="0"/>
              <a:t>To become a </a:t>
            </a:r>
            <a:r>
              <a:rPr lang="en" dirty="0">
                <a:solidFill>
                  <a:schemeClr val="accent2"/>
                </a:solidFill>
              </a:rPr>
              <a:t>WEB </a:t>
            </a:r>
            <a:r>
              <a:rPr lang="en" dirty="0" smtClean="0">
                <a:solidFill>
                  <a:schemeClr val="accent2"/>
                </a:solidFill>
              </a:rPr>
              <a:t>DEVELOPER</a:t>
            </a:r>
            <a:r>
              <a:rPr lang="en" dirty="0"/>
              <a:t>, it’s import</a:t>
            </a:r>
            <a:r>
              <a:rPr lang="fr-FR" dirty="0"/>
              <a:t>an</a:t>
            </a:r>
            <a:r>
              <a:rPr lang="en" dirty="0"/>
              <a:t>t to master HTML, CSS and Javascript for the client-side.</a:t>
            </a:r>
            <a:br>
              <a:rPr lang="en" dirty="0"/>
            </a:br>
            <a:r>
              <a:rPr lang="en" dirty="0" smtClean="0"/>
              <a:t>HTML </a:t>
            </a:r>
            <a:r>
              <a:rPr lang="en-US" dirty="0"/>
              <a:t>is used to create the structure of a website, CSS it’s a sheet style language, is used to control formatting, presentation and layout, and </a:t>
            </a:r>
            <a:r>
              <a:rPr lang="en-US" dirty="0"/>
              <a:t>Javascript</a:t>
            </a:r>
            <a:r>
              <a:rPr lang="en-US" dirty="0"/>
              <a:t> is a language used to increase interactivity and enhances functionality</a:t>
            </a:r>
            <a:r>
              <a:rPr lang="en-US" dirty="0" smtClean="0"/>
              <a:t>.</a:t>
            </a:r>
            <a:r>
              <a:rPr lang="en" dirty="0" smtClean="0">
                <a:solidFill>
                  <a:schemeClr val="accent3"/>
                </a:solidFill>
              </a:rPr>
              <a:t>&lt;/p&gt;</a:t>
            </a:r>
          </a:p>
        </p:txBody>
      </p:sp>
      <p:sp>
        <p:nvSpPr>
          <p:cNvPr id="443" name="Google Shape;443;p29"/>
          <p:cNvSpPr txBox="1">
            <a:spLocks noGrp="1"/>
          </p:cNvSpPr>
          <p:nvPr>
            <p:ph type="subTitle" idx="2"/>
          </p:nvPr>
        </p:nvSpPr>
        <p:spPr>
          <a:xfrm>
            <a:off x="1217550" y="3556696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dirty="0">
                <a:solidFill>
                  <a:schemeClr val="accent2"/>
                </a:solidFill>
              </a:rPr>
              <a:t>&lt;p&gt; </a:t>
            </a:r>
            <a:r>
              <a:rPr lang="en-US" dirty="0" smtClean="0"/>
              <a:t>For </a:t>
            </a:r>
            <a:r>
              <a:rPr lang="en-US" dirty="0"/>
              <a:t>the server-side, it’s important to </a:t>
            </a:r>
            <a:r>
              <a:rPr lang="en-US" dirty="0" smtClean="0"/>
              <a:t>understand databases, </a:t>
            </a:r>
            <a:r>
              <a:rPr lang="en-US" dirty="0"/>
              <a:t>servers, networks and </a:t>
            </a:r>
            <a:r>
              <a:rPr lang="en-US" dirty="0" smtClean="0"/>
              <a:t>hosting. Data </a:t>
            </a:r>
            <a:r>
              <a:rPr lang="en-US" dirty="0"/>
              <a:t>structures and algorithms are </a:t>
            </a:r>
            <a:r>
              <a:rPr lang="en-US" dirty="0" smtClean="0"/>
              <a:t>also important. The developer should know how to write code to help </a:t>
            </a:r>
            <a:r>
              <a:rPr lang="en-US" dirty="0"/>
              <a:t>browsers to communicate with database information</a:t>
            </a:r>
            <a:r>
              <a:rPr lang="en-US" dirty="0" smtClean="0"/>
              <a:t>.</a:t>
            </a: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p</a:t>
            </a:r>
            <a:r>
              <a:rPr lang="en" dirty="0" smtClean="0">
                <a:solidFill>
                  <a:schemeClr val="accent2"/>
                </a:solidFill>
              </a:rPr>
              <a:t>&gt;</a:t>
            </a:r>
            <a:endParaRPr lang="en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7179" y="-188357"/>
            <a:ext cx="10606800" cy="6122992"/>
          </a:xfrm>
        </p:spPr>
        <p:txBody>
          <a:bodyPr/>
          <a:lstStyle/>
          <a:p>
            <a:pPr marL="0" lvl="0" indent="0" algn="l">
              <a:spcAft>
                <a:spcPts val="2100"/>
              </a:spcAft>
            </a:pPr>
            <a:r>
              <a:rPr lang="en" sz="2800" dirty="0">
                <a:latin typeface="Roboto Mono"/>
              </a:rPr>
              <a:t>HOW TO </a:t>
            </a:r>
            <a:r>
              <a:rPr lang="en" sz="2800" dirty="0" smtClean="0">
                <a:latin typeface="Roboto Mono"/>
              </a:rPr>
              <a:t>BECOME A </a:t>
            </a:r>
            <a:r>
              <a:rPr lang="en" sz="2800" dirty="0" smtClean="0">
                <a:solidFill>
                  <a:schemeClr val="accent2"/>
                </a:solidFill>
                <a:latin typeface="Roboto Mono"/>
              </a:rPr>
              <a:t>WEB </a:t>
            </a:r>
            <a:r>
              <a:rPr lang="en" sz="2800" dirty="0">
                <a:solidFill>
                  <a:schemeClr val="accent2"/>
                </a:solidFill>
                <a:latin typeface="Roboto Mono"/>
              </a:rPr>
              <a:t>DEVELOPER?</a:t>
            </a:r>
            <a:r>
              <a:rPr lang="fr-FR" sz="2800" dirty="0" smtClean="0">
                <a:solidFill>
                  <a:schemeClr val="accent1"/>
                </a:solidFill>
                <a:latin typeface="Roboto Mono"/>
              </a:rPr>
              <a:t/>
            </a:r>
            <a:br>
              <a:rPr lang="fr-FR" sz="2800" dirty="0" smtClean="0">
                <a:solidFill>
                  <a:schemeClr val="accent1"/>
                </a:solidFill>
                <a:latin typeface="Roboto Mono"/>
              </a:rPr>
            </a:br>
            <a:r>
              <a:rPr lang="fr-FR" sz="2800" dirty="0">
                <a:solidFill>
                  <a:schemeClr val="accent1"/>
                </a:solidFill>
                <a:latin typeface="Roboto Mono"/>
              </a:rPr>
              <a:t/>
            </a:r>
            <a:br>
              <a:rPr lang="fr-FR" sz="2800" dirty="0">
                <a:solidFill>
                  <a:schemeClr val="accent1"/>
                </a:solidFill>
                <a:latin typeface="Roboto Mono"/>
              </a:rPr>
            </a:br>
            <a:r>
              <a:rPr lang="fr-FR" sz="2800" dirty="0" smtClean="0">
                <a:solidFill>
                  <a:schemeClr val="accent1"/>
                </a:solidFill>
                <a:latin typeface="Roboto Mono"/>
              </a:rPr>
              <a:t/>
            </a:r>
            <a:br>
              <a:rPr lang="fr-FR" sz="2800" dirty="0" smtClean="0">
                <a:solidFill>
                  <a:schemeClr val="accent1"/>
                </a:solidFill>
                <a:latin typeface="Roboto Mono"/>
              </a:rPr>
            </a:br>
            <a:r>
              <a:rPr lang="fr-FR" sz="2800" b="0" dirty="0" smtClean="0">
                <a:solidFill>
                  <a:schemeClr val="accent1"/>
                </a:solidFill>
                <a:latin typeface="Roboto Mono"/>
              </a:rPr>
              <a:t>&lt;</a:t>
            </a:r>
            <a:r>
              <a:rPr lang="fr-FR" sz="2800" b="0" dirty="0">
                <a:solidFill>
                  <a:schemeClr val="accent1"/>
                </a:solidFill>
                <a:latin typeface="Roboto Mono"/>
              </a:rPr>
              <a:t>p&gt;</a:t>
            </a:r>
            <a:r>
              <a:rPr lang="fr-FR" sz="2800" b="0" dirty="0">
                <a:latin typeface="Roboto Mono"/>
              </a:rPr>
              <a:t> Web </a:t>
            </a:r>
            <a:r>
              <a:rPr lang="fr-FR" sz="2800" b="0" dirty="0">
                <a:latin typeface="Roboto Mono"/>
              </a:rPr>
              <a:t>developer</a:t>
            </a:r>
            <a:r>
              <a:rPr lang="fr-FR" sz="2800" b="0" dirty="0">
                <a:latin typeface="Roboto Mono"/>
              </a:rPr>
              <a:t> has to know how to </a:t>
            </a:r>
            <a:r>
              <a:rPr lang="en" sz="2800" b="0" dirty="0">
                <a:solidFill>
                  <a:schemeClr val="accent2"/>
                </a:solidFill>
                <a:latin typeface="Roboto Mono"/>
              </a:rPr>
              <a:t>create</a:t>
            </a:r>
            <a:r>
              <a:rPr lang="fr-FR" sz="2800" b="0" dirty="0">
                <a:latin typeface="Roboto Mono"/>
              </a:rPr>
              <a:t> solutions to </a:t>
            </a:r>
            <a:r>
              <a:rPr lang="fr-FR" sz="2800" b="0" dirty="0" smtClean="0">
                <a:latin typeface="Roboto Mono"/>
              </a:rPr>
              <a:t>problems</a:t>
            </a:r>
            <a:r>
              <a:rPr lang="fr-FR" sz="2800" b="0" dirty="0" smtClean="0">
                <a:latin typeface="Roboto Mono"/>
              </a:rPr>
              <a:t>. He </a:t>
            </a:r>
            <a:r>
              <a:rPr lang="fr-FR" sz="2800" b="0" dirty="0">
                <a:latin typeface="Roboto Mono"/>
              </a:rPr>
              <a:t>needs</a:t>
            </a:r>
            <a:r>
              <a:rPr lang="fr-FR" sz="2800" b="0" dirty="0">
                <a:latin typeface="Roboto Mono"/>
              </a:rPr>
              <a:t> to have an excellent </a:t>
            </a:r>
            <a:r>
              <a:rPr lang="fr-FR" sz="2800" b="0" dirty="0">
                <a:latin typeface="Roboto Mono"/>
              </a:rPr>
              <a:t>problem-solving</a:t>
            </a:r>
            <a:r>
              <a:rPr lang="fr-FR" sz="2800" b="0" dirty="0">
                <a:latin typeface="Roboto Mono"/>
              </a:rPr>
              <a:t> </a:t>
            </a:r>
            <a:r>
              <a:rPr lang="fr-FR" sz="2800" b="0" dirty="0" smtClean="0">
                <a:latin typeface="Roboto Mono"/>
              </a:rPr>
              <a:t>skills</a:t>
            </a:r>
            <a:r>
              <a:rPr lang="fr-FR" sz="2800" b="0" dirty="0" smtClean="0">
                <a:latin typeface="Roboto Mono"/>
              </a:rPr>
              <a:t>.</a:t>
            </a:r>
            <a:r>
              <a:rPr lang="fr-FR" sz="2800" b="0" dirty="0">
                <a:solidFill>
                  <a:schemeClr val="accent1"/>
                </a:solidFill>
                <a:latin typeface="Roboto Mono"/>
              </a:rPr>
              <a:t> &lt;/p</a:t>
            </a:r>
            <a:r>
              <a:rPr lang="fr-FR" sz="2800" b="0" dirty="0" smtClean="0">
                <a:solidFill>
                  <a:schemeClr val="accent1"/>
                </a:solidFill>
                <a:latin typeface="Roboto Mono"/>
              </a:rPr>
              <a:t>&gt;</a:t>
            </a:r>
            <a:br>
              <a:rPr lang="fr-FR" sz="2800" b="0" dirty="0" smtClean="0">
                <a:solidFill>
                  <a:schemeClr val="accent1"/>
                </a:solidFill>
                <a:latin typeface="Roboto Mono"/>
              </a:rPr>
            </a:br>
            <a:r>
              <a:rPr lang="fr-FR" sz="2800" b="0" dirty="0" smtClean="0">
                <a:latin typeface="Roboto Mono"/>
              </a:rPr>
              <a:t/>
            </a:r>
            <a:br>
              <a:rPr lang="fr-FR" sz="2800" b="0" dirty="0" smtClean="0">
                <a:latin typeface="Roboto Mono"/>
              </a:rPr>
            </a:br>
            <a:r>
              <a:rPr lang="en" sz="2800" b="0" dirty="0">
                <a:solidFill>
                  <a:schemeClr val="accent3"/>
                </a:solidFill>
                <a:latin typeface="Roboto Mono"/>
              </a:rPr>
              <a:t>&lt;p&gt; </a:t>
            </a:r>
            <a:r>
              <a:rPr lang="fr-FR" sz="2800" b="0" dirty="0" smtClean="0">
                <a:latin typeface="Roboto Mono"/>
              </a:rPr>
              <a:t>He </a:t>
            </a:r>
            <a:r>
              <a:rPr lang="fr-FR" sz="2800" b="0" dirty="0" smtClean="0">
                <a:latin typeface="Roboto Mono"/>
              </a:rPr>
              <a:t>also</a:t>
            </a:r>
            <a:r>
              <a:rPr lang="fr-FR" sz="2800" b="0" dirty="0" smtClean="0">
                <a:latin typeface="Roboto Mono"/>
              </a:rPr>
              <a:t> </a:t>
            </a:r>
            <a:r>
              <a:rPr lang="fr-FR" sz="2800" b="0" dirty="0" smtClean="0">
                <a:latin typeface="Roboto Mono"/>
              </a:rPr>
              <a:t>needs</a:t>
            </a:r>
            <a:r>
              <a:rPr lang="fr-FR" sz="2800" b="0" dirty="0" smtClean="0">
                <a:latin typeface="Roboto Mono"/>
              </a:rPr>
              <a:t> a </a:t>
            </a:r>
            <a:r>
              <a:rPr lang="fr-FR" sz="2800" b="0" dirty="0" smtClean="0">
                <a:latin typeface="Roboto Mono"/>
              </a:rPr>
              <a:t>logical</a:t>
            </a:r>
            <a:r>
              <a:rPr lang="fr-FR" sz="2800" b="0" dirty="0" smtClean="0">
                <a:latin typeface="Roboto Mono"/>
              </a:rPr>
              <a:t> </a:t>
            </a:r>
            <a:r>
              <a:rPr lang="fr-FR" sz="2800" b="0" dirty="0" smtClean="0">
                <a:latin typeface="Roboto Mono"/>
              </a:rPr>
              <a:t>approach</a:t>
            </a:r>
            <a:r>
              <a:rPr lang="fr-FR" sz="2800" b="0" dirty="0" smtClean="0">
                <a:latin typeface="Roboto Mono"/>
              </a:rPr>
              <a:t> to </a:t>
            </a:r>
            <a:r>
              <a:rPr lang="fr-FR" sz="2800" b="0" dirty="0" smtClean="0">
                <a:latin typeface="Roboto Mono"/>
              </a:rPr>
              <a:t>work</a:t>
            </a:r>
            <a:r>
              <a:rPr lang="fr-FR" sz="2800" b="0" dirty="0" smtClean="0">
                <a:latin typeface="Roboto Mono"/>
              </a:rPr>
              <a:t> and for </a:t>
            </a:r>
            <a:r>
              <a:rPr lang="fr-FR" sz="2800" b="0" dirty="0">
                <a:latin typeface="Roboto Mono"/>
              </a:rPr>
              <a:t>sure, an </a:t>
            </a:r>
            <a:r>
              <a:rPr lang="fr-FR" sz="2800" b="0" dirty="0">
                <a:latin typeface="Roboto Mono"/>
              </a:rPr>
              <a:t>interest</a:t>
            </a:r>
            <a:r>
              <a:rPr lang="fr-FR" sz="2800" b="0" dirty="0">
                <a:latin typeface="Roboto Mono"/>
              </a:rPr>
              <a:t> in </a:t>
            </a:r>
            <a:r>
              <a:rPr lang="fr-FR" sz="2800" b="0" dirty="0" smtClean="0">
                <a:latin typeface="Roboto Mono"/>
              </a:rPr>
              <a:t>technology</a:t>
            </a:r>
            <a:r>
              <a:rPr lang="fr-FR" sz="2800" b="0" dirty="0">
                <a:latin typeface="Roboto Mono"/>
              </a:rPr>
              <a:t> and a computer </a:t>
            </a:r>
            <a:r>
              <a:rPr lang="fr-FR" sz="2800" b="0" dirty="0">
                <a:latin typeface="Roboto Mono"/>
              </a:rPr>
              <a:t>literacy</a:t>
            </a:r>
            <a:r>
              <a:rPr lang="fr-FR" sz="2800" dirty="0" smtClean="0">
                <a:latin typeface="Roboto Mono"/>
              </a:rPr>
              <a:t>.</a:t>
            </a:r>
            <a:r>
              <a:rPr lang="en" sz="2800" b="0" dirty="0">
                <a:solidFill>
                  <a:schemeClr val="accent3"/>
                </a:solidFill>
                <a:latin typeface="Roboto Mono"/>
              </a:rPr>
              <a:t> </a:t>
            </a:r>
            <a:r>
              <a:rPr lang="en" sz="2800" b="0" dirty="0" smtClean="0">
                <a:solidFill>
                  <a:schemeClr val="accent3"/>
                </a:solidFill>
                <a:latin typeface="Roboto Mono"/>
              </a:rPr>
              <a:t>&lt;/p</a:t>
            </a:r>
            <a:r>
              <a:rPr lang="en" sz="2800" b="0" dirty="0">
                <a:solidFill>
                  <a:schemeClr val="accent3"/>
                </a:solidFill>
                <a:latin typeface="Roboto Mono"/>
              </a:rPr>
              <a:t>&gt; </a:t>
            </a:r>
            <a:endParaRPr lang="fr-FR" sz="2800" b="0" dirty="0"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70234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2000" b="0" dirty="0" smtClean="0">
                <a:latin typeface="Roboto Mono"/>
              </a:rPr>
              <a:t>	                             </a:t>
            </a:r>
            <a:br>
              <a:rPr lang="en" sz="2000" b="0" dirty="0" smtClean="0">
                <a:latin typeface="Roboto Mono"/>
              </a:rPr>
            </a:br>
            <a:r>
              <a:rPr lang="en" sz="2000" b="0" dirty="0">
                <a:latin typeface="Roboto Mono"/>
              </a:rPr>
              <a:t/>
            </a:r>
            <a:br>
              <a:rPr lang="en" sz="2000" b="0" dirty="0">
                <a:latin typeface="Roboto Mono"/>
              </a:rPr>
            </a:br>
            <a:r>
              <a:rPr lang="en" sz="2000" b="0" dirty="0" smtClean="0">
                <a:latin typeface="Roboto Mono"/>
              </a:rPr>
              <a:t>		</a:t>
            </a:r>
            <a:br>
              <a:rPr lang="en" sz="2000" b="0" dirty="0" smtClean="0">
                <a:latin typeface="Roboto Mono"/>
              </a:rPr>
            </a:br>
            <a:r>
              <a:rPr lang="en" sz="2000" b="0" dirty="0">
                <a:latin typeface="Roboto Mono"/>
              </a:rPr>
              <a:t/>
            </a:r>
            <a:br>
              <a:rPr lang="en" sz="2000" b="0" dirty="0">
                <a:latin typeface="Roboto Mono"/>
              </a:rPr>
            </a:br>
            <a:r>
              <a:rPr lang="en" sz="2000" b="0" dirty="0" smtClean="0">
                <a:latin typeface="Roboto Mono"/>
              </a:rPr>
              <a:t/>
            </a:r>
            <a:br>
              <a:rPr lang="en" sz="2000" b="0" dirty="0" smtClean="0">
                <a:latin typeface="Roboto Mono"/>
              </a:rPr>
            </a:br>
            <a:r>
              <a:rPr lang="en" sz="2000" b="0" dirty="0">
                <a:latin typeface="Roboto Mono"/>
              </a:rPr>
              <a:t>	</a:t>
            </a:r>
            <a:r>
              <a:rPr lang="en" sz="2000" b="0" dirty="0" smtClean="0">
                <a:latin typeface="Roboto Mono"/>
              </a:rPr>
              <a:t>	</a:t>
            </a:r>
            <a:r>
              <a:rPr lang="en" sz="2000" b="0" dirty="0" smtClean="0">
                <a:latin typeface="Roboto Mono"/>
              </a:rPr>
              <a:t/>
            </a:r>
            <a:br>
              <a:rPr lang="en" sz="2000" b="0" dirty="0" smtClean="0">
                <a:latin typeface="Roboto Mono"/>
              </a:rPr>
            </a:br>
            <a:r>
              <a:rPr lang="en" sz="2000" b="0" dirty="0">
                <a:latin typeface="Roboto Mono"/>
              </a:rPr>
              <a:t/>
            </a:r>
            <a:br>
              <a:rPr lang="en" sz="2000" b="0" dirty="0">
                <a:latin typeface="Roboto Mono"/>
              </a:rPr>
            </a:br>
            <a:r>
              <a:rPr lang="en" sz="2000" b="0" dirty="0" smtClean="0">
                <a:latin typeface="Roboto Mono"/>
              </a:rPr>
              <a:t/>
            </a:r>
            <a:br>
              <a:rPr lang="en" sz="2000" b="0" dirty="0" smtClean="0">
                <a:latin typeface="Roboto Mono"/>
              </a:rPr>
            </a:br>
            <a:r>
              <a:rPr lang="en" sz="2000" dirty="0" smtClean="0">
                <a:latin typeface="Roboto Mono"/>
              </a:rPr>
              <a:t>WHY CHOOSING </a:t>
            </a:r>
            <a:r>
              <a:rPr lang="en" sz="2000" dirty="0" smtClean="0">
                <a:latin typeface="Roboto Mono"/>
              </a:rPr>
              <a:t>TO LEARN </a:t>
            </a:r>
            <a:r>
              <a:rPr lang="en" sz="2000" dirty="0" smtClean="0">
                <a:solidFill>
                  <a:schemeClr val="accent2"/>
                </a:solidFill>
                <a:latin typeface="Roboto Mono"/>
              </a:rPr>
              <a:t>WEB DEVELOPMENT?</a:t>
            </a:r>
            <a:r>
              <a:rPr lang="en" sz="2000" b="0" dirty="0" smtClean="0">
                <a:latin typeface="Roboto Mono"/>
              </a:rPr>
              <a:t> </a:t>
            </a:r>
            <a:br>
              <a:rPr lang="en" sz="2000" b="0" dirty="0" smtClean="0">
                <a:latin typeface="Roboto Mono"/>
              </a:rPr>
            </a:br>
            <a:r>
              <a:rPr lang="en" sz="2000" b="0" dirty="0" smtClean="0">
                <a:latin typeface="Roboto Mono"/>
              </a:rPr>
              <a:t/>
            </a:r>
            <a:br>
              <a:rPr lang="en" sz="2000" b="0" dirty="0" smtClean="0">
                <a:latin typeface="Roboto Mono"/>
              </a:rPr>
            </a:br>
            <a:r>
              <a:rPr lang="fr-FR" sz="2000" b="0" dirty="0">
                <a:solidFill>
                  <a:schemeClr val="accent1"/>
                </a:solidFill>
                <a:latin typeface="Roboto Mono"/>
              </a:rPr>
              <a:t>&lt;p&gt;</a:t>
            </a:r>
            <a:r>
              <a:rPr lang="fr-FR" sz="2000" b="0" dirty="0">
                <a:latin typeface="Roboto Mono"/>
              </a:rPr>
              <a:t> To </a:t>
            </a:r>
            <a:r>
              <a:rPr lang="fr-FR" sz="2000" b="0" dirty="0" smtClean="0">
                <a:latin typeface="Roboto Mono"/>
              </a:rPr>
              <a:t>know how the web </a:t>
            </a:r>
            <a:r>
              <a:rPr lang="fr-FR" sz="2000" b="0" dirty="0" smtClean="0">
                <a:latin typeface="Roboto Mono"/>
              </a:rPr>
              <a:t>works</a:t>
            </a:r>
            <a:r>
              <a:rPr lang="fr-FR" sz="2000" b="0" dirty="0" smtClean="0">
                <a:latin typeface="Roboto Mono"/>
              </a:rPr>
              <a:t>, how a </a:t>
            </a:r>
            <a:r>
              <a:rPr lang="fr-FR" sz="2000" b="0" dirty="0" smtClean="0">
                <a:latin typeface="Roboto Mono"/>
              </a:rPr>
              <a:t>website</a:t>
            </a:r>
            <a:r>
              <a:rPr lang="fr-FR" sz="2000" b="0" dirty="0" smtClean="0">
                <a:latin typeface="Roboto Mono"/>
              </a:rPr>
              <a:t> </a:t>
            </a:r>
            <a:r>
              <a:rPr lang="fr-FR" sz="2000" b="0" dirty="0" smtClean="0">
                <a:latin typeface="Roboto Mono"/>
              </a:rPr>
              <a:t>is</a:t>
            </a:r>
            <a:r>
              <a:rPr lang="fr-FR" sz="2000" b="0" dirty="0" smtClean="0">
                <a:latin typeface="Roboto Mono"/>
              </a:rPr>
              <a:t> </a:t>
            </a:r>
            <a:r>
              <a:rPr lang="fr-FR" sz="2000" b="0" dirty="0" smtClean="0">
                <a:latin typeface="Roboto Mono"/>
              </a:rPr>
              <a:t>displayed</a:t>
            </a:r>
            <a:r>
              <a:rPr lang="fr-FR" sz="2000" b="0" dirty="0">
                <a:latin typeface="Roboto Mono"/>
              </a:rPr>
              <a:t> </a:t>
            </a:r>
            <a:r>
              <a:rPr lang="fr-FR" sz="2000" b="0" dirty="0" smtClean="0">
                <a:latin typeface="Roboto Mono"/>
              </a:rPr>
              <a:t>and to </a:t>
            </a:r>
            <a:r>
              <a:rPr lang="fr-FR" sz="2000" b="0" dirty="0" smtClean="0">
                <a:latin typeface="Roboto Mono"/>
              </a:rPr>
              <a:t>understand</a:t>
            </a:r>
            <a:r>
              <a:rPr lang="fr-FR" sz="2000" b="0" dirty="0" smtClean="0">
                <a:latin typeface="Roboto Mono"/>
              </a:rPr>
              <a:t> </a:t>
            </a:r>
            <a:r>
              <a:rPr lang="fr-FR" sz="2000" b="0" dirty="0" smtClean="0">
                <a:latin typeface="Roboto Mono"/>
              </a:rPr>
              <a:t>what’s</a:t>
            </a:r>
            <a:r>
              <a:rPr lang="fr-FR" sz="2000" b="0" dirty="0" smtClean="0">
                <a:latin typeface="Roboto Mono"/>
              </a:rPr>
              <a:t> </a:t>
            </a:r>
            <a:r>
              <a:rPr lang="fr-FR" sz="2000" b="0" dirty="0" smtClean="0">
                <a:latin typeface="Roboto Mono"/>
              </a:rPr>
              <a:t>going</a:t>
            </a:r>
            <a:r>
              <a:rPr lang="fr-FR" sz="2000" b="0" dirty="0" smtClean="0">
                <a:latin typeface="Roboto Mono"/>
              </a:rPr>
              <a:t> on </a:t>
            </a:r>
            <a:r>
              <a:rPr lang="fr-FR" sz="2000" b="0" dirty="0" smtClean="0">
                <a:latin typeface="Roboto Mono"/>
              </a:rPr>
              <a:t>behind</a:t>
            </a:r>
            <a:r>
              <a:rPr lang="fr-FR" sz="2000" b="0" dirty="0" smtClean="0">
                <a:latin typeface="Roboto Mono"/>
              </a:rPr>
              <a:t> the </a:t>
            </a:r>
            <a:r>
              <a:rPr lang="fr-FR" sz="2000" b="0" dirty="0" smtClean="0">
                <a:latin typeface="Roboto Mono"/>
              </a:rPr>
              <a:t>scene</a:t>
            </a:r>
            <a:r>
              <a:rPr lang="fr-FR" sz="2000" b="0" dirty="0" smtClean="0">
                <a:latin typeface="Roboto Mono"/>
              </a:rPr>
              <a:t>.</a:t>
            </a:r>
            <a:r>
              <a:rPr lang="fr-FR" sz="2000" b="0" dirty="0">
                <a:solidFill>
                  <a:schemeClr val="accent1"/>
                </a:solidFill>
                <a:latin typeface="Roboto Mono"/>
              </a:rPr>
              <a:t> </a:t>
            </a:r>
            <a:r>
              <a:rPr lang="fr-FR" sz="2000" b="0" dirty="0" smtClean="0">
                <a:solidFill>
                  <a:schemeClr val="accent1"/>
                </a:solidFill>
                <a:latin typeface="Roboto Mono"/>
              </a:rPr>
              <a:t>&lt;/p</a:t>
            </a:r>
            <a:r>
              <a:rPr lang="fr-FR" sz="2000" b="0" dirty="0">
                <a:solidFill>
                  <a:schemeClr val="accent1"/>
                </a:solidFill>
                <a:latin typeface="Roboto Mono"/>
              </a:rPr>
              <a:t>&gt;</a:t>
            </a:r>
            <a:r>
              <a:rPr lang="fr-FR" sz="2000" b="0" dirty="0">
                <a:latin typeface="Roboto Mono"/>
              </a:rPr>
              <a:t> </a:t>
            </a:r>
            <a:r>
              <a:rPr lang="fr-FR" sz="2000" b="0" dirty="0" smtClean="0">
                <a:latin typeface="Roboto Mono"/>
              </a:rPr>
              <a:t/>
            </a:r>
            <a:br>
              <a:rPr lang="fr-FR" sz="2000" b="0" dirty="0" smtClean="0">
                <a:latin typeface="Roboto Mono"/>
              </a:rPr>
            </a:br>
            <a:r>
              <a:rPr lang="fr-FR" sz="2000" b="0" dirty="0" smtClean="0">
                <a:latin typeface="Roboto Mono"/>
              </a:rPr>
              <a:t/>
            </a:r>
            <a:br>
              <a:rPr lang="fr-FR" sz="2000" b="0" dirty="0" smtClean="0">
                <a:latin typeface="Roboto Mono"/>
              </a:rPr>
            </a:br>
            <a:r>
              <a:rPr lang="en" sz="2000" b="0" dirty="0">
                <a:solidFill>
                  <a:schemeClr val="accent3"/>
                </a:solidFill>
                <a:latin typeface="Roboto Mono"/>
              </a:rPr>
              <a:t>&lt;p</a:t>
            </a:r>
            <a:r>
              <a:rPr lang="en" sz="2000" b="0" dirty="0" smtClean="0">
                <a:solidFill>
                  <a:schemeClr val="accent3"/>
                </a:solidFill>
                <a:latin typeface="Roboto Mono"/>
              </a:rPr>
              <a:t>&gt; </a:t>
            </a:r>
            <a:r>
              <a:rPr lang="fr-FR" sz="2000" b="0" dirty="0" smtClean="0">
                <a:latin typeface="Roboto Mono"/>
              </a:rPr>
              <a:t>To </a:t>
            </a:r>
            <a:r>
              <a:rPr lang="fr-FR" sz="2000" b="0" dirty="0" smtClean="0">
                <a:latin typeface="Roboto Mono"/>
              </a:rPr>
              <a:t>learn</a:t>
            </a:r>
            <a:r>
              <a:rPr lang="fr-FR" sz="2000" b="0" dirty="0" smtClean="0">
                <a:latin typeface="Roboto Mono"/>
              </a:rPr>
              <a:t> a </a:t>
            </a:r>
            <a:r>
              <a:rPr lang="fr-FR" sz="2000" b="0" dirty="0" smtClean="0">
                <a:latin typeface="Roboto Mono"/>
              </a:rPr>
              <a:t>programming</a:t>
            </a:r>
            <a:r>
              <a:rPr lang="fr-FR" sz="2000" b="0" dirty="0" smtClean="0">
                <a:latin typeface="Roboto Mono"/>
              </a:rPr>
              <a:t> </a:t>
            </a:r>
            <a:r>
              <a:rPr lang="fr-FR" sz="2000" b="0" dirty="0" smtClean="0">
                <a:latin typeface="Roboto Mono"/>
              </a:rPr>
              <a:t>language</a:t>
            </a:r>
            <a:r>
              <a:rPr lang="fr-FR" sz="2000" b="0" dirty="0" smtClean="0">
                <a:latin typeface="Roboto Mono"/>
              </a:rPr>
              <a:t> and know how to </a:t>
            </a:r>
            <a:r>
              <a:rPr lang="fr-FR" sz="2000" b="0" dirty="0" smtClean="0">
                <a:latin typeface="Roboto Mono"/>
              </a:rPr>
              <a:t>communicate</a:t>
            </a:r>
            <a:r>
              <a:rPr lang="fr-FR" sz="2000" b="0" dirty="0" smtClean="0">
                <a:latin typeface="Roboto Mono"/>
              </a:rPr>
              <a:t> </a:t>
            </a:r>
            <a:r>
              <a:rPr lang="fr-FR" sz="2000" b="0" dirty="0" smtClean="0">
                <a:latin typeface="Roboto Mono"/>
              </a:rPr>
              <a:t>with</a:t>
            </a:r>
            <a:r>
              <a:rPr lang="fr-FR" sz="2000" b="0" dirty="0" smtClean="0">
                <a:latin typeface="Roboto Mono"/>
              </a:rPr>
              <a:t> computers.</a:t>
            </a:r>
            <a:r>
              <a:rPr lang="en" sz="2000" b="0" dirty="0" smtClean="0">
                <a:solidFill>
                  <a:schemeClr val="accent3"/>
                </a:solidFill>
                <a:latin typeface="Roboto Mono"/>
              </a:rPr>
              <a:t> &lt;/p&gt;</a:t>
            </a:r>
            <a:br>
              <a:rPr lang="en" sz="2000" b="0" dirty="0" smtClean="0">
                <a:solidFill>
                  <a:schemeClr val="accent3"/>
                </a:solidFill>
                <a:latin typeface="Roboto Mono"/>
              </a:rPr>
            </a:br>
            <a:r>
              <a:rPr lang="en" sz="2000" b="0" dirty="0" smtClean="0">
                <a:solidFill>
                  <a:schemeClr val="accent3"/>
                </a:solidFill>
                <a:latin typeface="Roboto Mono"/>
              </a:rPr>
              <a:t/>
            </a:r>
            <a:br>
              <a:rPr lang="en" sz="2000" b="0" dirty="0" smtClean="0">
                <a:solidFill>
                  <a:schemeClr val="accent3"/>
                </a:solidFill>
                <a:latin typeface="Roboto Mono"/>
              </a:rPr>
            </a:br>
            <a:r>
              <a:rPr lang="en" sz="2000" b="0" dirty="0" smtClean="0">
                <a:solidFill>
                  <a:schemeClr val="accent2"/>
                </a:solidFill>
                <a:latin typeface="Roboto Mono"/>
              </a:rPr>
              <a:t>&lt;</a:t>
            </a:r>
            <a:r>
              <a:rPr lang="en" sz="2000" b="0" dirty="0">
                <a:solidFill>
                  <a:schemeClr val="accent2"/>
                </a:solidFill>
                <a:latin typeface="Roboto Mono"/>
              </a:rPr>
              <a:t>p</a:t>
            </a:r>
            <a:r>
              <a:rPr lang="en" sz="2000" b="0" dirty="0" smtClean="0">
                <a:solidFill>
                  <a:schemeClr val="accent2"/>
                </a:solidFill>
                <a:latin typeface="Roboto Mono"/>
              </a:rPr>
              <a:t>&gt; </a:t>
            </a:r>
            <a:r>
              <a:rPr lang="fr-FR" sz="2000" b="0" dirty="0">
                <a:latin typeface="Roboto Mono"/>
              </a:rPr>
              <a:t>To </a:t>
            </a:r>
            <a:r>
              <a:rPr lang="fr-FR" sz="2000" b="0" dirty="0" smtClean="0">
                <a:latin typeface="Roboto Mono"/>
              </a:rPr>
              <a:t>be</a:t>
            </a:r>
            <a:r>
              <a:rPr lang="fr-FR" sz="2000" b="0" dirty="0" smtClean="0">
                <a:latin typeface="Roboto Mono"/>
              </a:rPr>
              <a:t> able to </a:t>
            </a:r>
            <a:r>
              <a:rPr lang="fr-FR" sz="2000" b="0" dirty="0" smtClean="0">
                <a:latin typeface="Roboto Mono"/>
              </a:rPr>
              <a:t>build</a:t>
            </a:r>
            <a:r>
              <a:rPr lang="fr-FR" sz="2000" b="0" dirty="0" smtClean="0">
                <a:latin typeface="Roboto Mono"/>
              </a:rPr>
              <a:t> a </a:t>
            </a:r>
            <a:r>
              <a:rPr lang="fr-FR" sz="2000" b="0" dirty="0" smtClean="0">
                <a:latin typeface="Roboto Mono"/>
              </a:rPr>
              <a:t>well-designed</a:t>
            </a:r>
            <a:r>
              <a:rPr lang="fr-FR" sz="2000" b="0" dirty="0" smtClean="0">
                <a:latin typeface="Roboto Mono"/>
              </a:rPr>
              <a:t> and </a:t>
            </a:r>
            <a:r>
              <a:rPr lang="fr-FR" sz="2000" b="0" dirty="0" smtClean="0">
                <a:latin typeface="Roboto Mono"/>
              </a:rPr>
              <a:t>dynamic</a:t>
            </a:r>
            <a:r>
              <a:rPr lang="fr-FR" sz="2000" b="0" dirty="0" smtClean="0">
                <a:latin typeface="Roboto Mono"/>
              </a:rPr>
              <a:t> </a:t>
            </a:r>
            <a:r>
              <a:rPr lang="fr-FR" sz="2000" b="0" dirty="0" smtClean="0">
                <a:latin typeface="Roboto Mono"/>
              </a:rPr>
              <a:t>website</a:t>
            </a:r>
            <a:r>
              <a:rPr lang="fr-FR" sz="2000" b="0" dirty="0" smtClean="0">
                <a:latin typeface="Roboto Mono"/>
              </a:rPr>
              <a:t>.</a:t>
            </a:r>
            <a:r>
              <a:rPr lang="en" sz="2000" b="0" dirty="0" smtClean="0">
                <a:solidFill>
                  <a:schemeClr val="accent2"/>
                </a:solidFill>
                <a:latin typeface="Roboto Mono"/>
              </a:rPr>
              <a:t>&lt;/</a:t>
            </a:r>
            <a:r>
              <a:rPr lang="en" sz="2000" b="0" dirty="0" smtClean="0">
                <a:solidFill>
                  <a:schemeClr val="accent2"/>
                </a:solidFill>
                <a:latin typeface="Roboto Mono"/>
              </a:rPr>
              <a:t>p&gt;</a:t>
            </a:r>
            <a:r>
              <a:rPr lang="fr-FR" sz="2000" b="0" dirty="0" smtClean="0">
                <a:latin typeface="Roboto Mono"/>
              </a:rPr>
              <a:t/>
            </a:r>
            <a:br>
              <a:rPr lang="fr-FR" sz="2000" b="0" dirty="0" smtClean="0">
                <a:latin typeface="Roboto Mono"/>
              </a:rPr>
            </a:br>
            <a:r>
              <a:rPr lang="fr-FR" sz="2000" b="0" dirty="0">
                <a:latin typeface="Roboto Mono"/>
              </a:rPr>
              <a:t/>
            </a:r>
            <a:br>
              <a:rPr lang="fr-FR" sz="2000" b="0" dirty="0">
                <a:latin typeface="Roboto Mono"/>
              </a:rPr>
            </a:br>
            <a:r>
              <a:rPr lang="fr-FR" sz="2000" b="0" dirty="0">
                <a:latin typeface="Roboto Mono"/>
              </a:rPr>
              <a:t/>
            </a:r>
            <a:br>
              <a:rPr lang="fr-FR" sz="2000" b="0" dirty="0">
                <a:latin typeface="Roboto Mono"/>
              </a:rPr>
            </a:br>
            <a:endParaRPr sz="2000" b="0" dirty="0">
              <a:latin typeface="Roboto Mono"/>
            </a:endParaRPr>
          </a:p>
        </p:txBody>
      </p:sp>
      <p:grpSp>
        <p:nvGrpSpPr>
          <p:cNvPr id="433" name="Google Shape;433;p28"/>
          <p:cNvGrpSpPr/>
          <p:nvPr/>
        </p:nvGrpSpPr>
        <p:grpSpPr>
          <a:xfrm rot="10800000">
            <a:off x="5477077" y="954626"/>
            <a:ext cx="1237846" cy="872004"/>
            <a:chOff x="621403" y="597265"/>
            <a:chExt cx="1588204" cy="1118814"/>
          </a:xfrm>
        </p:grpSpPr>
        <p:sp>
          <p:nvSpPr>
            <p:cNvPr id="434" name="Google Shape;434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248</Words>
  <Application>Microsoft Office PowerPoint</Application>
  <PresentationFormat>Grand écran</PresentationFormat>
  <Paragraphs>29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Abril Fatface</vt:lpstr>
      <vt:lpstr>Aldrich</vt:lpstr>
      <vt:lpstr>Roboto</vt:lpstr>
      <vt:lpstr>Roboto Mono</vt:lpstr>
      <vt:lpstr>Arial</vt:lpstr>
      <vt:lpstr>Calibri</vt:lpstr>
      <vt:lpstr>SlidesMania</vt:lpstr>
      <vt:lpstr>    CHECKPOINT.</vt:lpstr>
      <vt:lpstr>06</vt:lpstr>
      <vt:lpstr>Three types of a WEB DEVELOPER.</vt:lpstr>
      <vt:lpstr>HOW TO BECOME A WEB DEVELOPER?</vt:lpstr>
      <vt:lpstr>HOW TO BECOME A WEB DEVELOPER?   &lt;p&gt; Web developer has to know how to create solutions to problems. He needs to have an excellent problem-solving skills. &lt;/p&gt;  &lt;p&gt; He also needs a logical approach to work and for sure, an interest in technology and a computer literacy. &lt;/p&gt; </vt:lpstr>
      <vt:lpstr>                                          WHY CHOOSING TO LEARN WEB DEVELOPMENT?   &lt;p&gt; To know how the web works, how a website is displayed and to understand what’s going on behind the scene. &lt;/p&gt;   &lt;p&gt; To learn a programming language and know how to communicate with computers. &lt;/p&gt;  &lt;p&gt; To be able to build a well-designed and dynamic website.&lt;/p&gt;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TITLE.</dc:title>
  <dc:creator>AmiSa</dc:creator>
  <cp:lastModifiedBy>Compte Microsoft</cp:lastModifiedBy>
  <cp:revision>28</cp:revision>
  <dcterms:modified xsi:type="dcterms:W3CDTF">2023-01-04T13:36:59Z</dcterms:modified>
</cp:coreProperties>
</file>