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tDZWIq5EZEQePXFmF6uWmOWi4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customschemas.google.com/relationships/presentationmetadata" Target="metadata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JM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8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457200" y="10477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648200" y="10477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57200" y="97155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700"/>
              <a:buNone/>
              <a:defRPr b="0" sz="17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57200" y="1451371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»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29"/>
          <p:cNvSpPr txBox="1"/>
          <p:nvPr>
            <p:ph idx="3" type="body"/>
          </p:nvPr>
        </p:nvSpPr>
        <p:spPr>
          <a:xfrm>
            <a:off x="4645028" y="97155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700"/>
              <a:buNone/>
              <a:defRPr b="0" sz="17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9"/>
          <p:cNvSpPr txBox="1"/>
          <p:nvPr>
            <p:ph idx="4" type="body"/>
          </p:nvPr>
        </p:nvSpPr>
        <p:spPr>
          <a:xfrm>
            <a:off x="4645028" y="1451371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»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Only">
  <p:cSld name="6_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533400" y="13525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533400" y="24193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5" type="body"/>
          </p:nvPr>
        </p:nvSpPr>
        <p:spPr>
          <a:xfrm>
            <a:off x="533400" y="34861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6" type="body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Only">
  <p:cSld name="5_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39" name="Google Shape;139;p31"/>
          <p:cNvSpPr/>
          <p:nvPr>
            <p:ph idx="1" type="body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body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1"/>
          <p:cNvSpPr/>
          <p:nvPr>
            <p:ph idx="3" type="body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4" type="body"/>
          </p:nvPr>
        </p:nvSpPr>
        <p:spPr>
          <a:xfrm>
            <a:off x="5842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5" type="body"/>
          </p:nvPr>
        </p:nvSpPr>
        <p:spPr>
          <a:xfrm>
            <a:off x="35052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6" type="body"/>
          </p:nvPr>
        </p:nvSpPr>
        <p:spPr>
          <a:xfrm>
            <a:off x="63754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7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1376925"/>
            <a:ext cx="1962121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/>
          <p:nvPr>
            <p:ph idx="2" type="pic"/>
          </p:nvPr>
        </p:nvSpPr>
        <p:spPr>
          <a:xfrm>
            <a:off x="1066800" y="1639761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2" name="Google Shape;15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479" y="1354011"/>
            <a:ext cx="1962121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/>
          <p:nvPr>
            <p:ph idx="3" type="pic"/>
          </p:nvPr>
        </p:nvSpPr>
        <p:spPr>
          <a:xfrm>
            <a:off x="3829079" y="1616847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19879" y="1354011"/>
            <a:ext cx="1962121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/>
          <p:cNvSpPr/>
          <p:nvPr>
            <p:ph idx="4" type="pic"/>
          </p:nvPr>
        </p:nvSpPr>
        <p:spPr>
          <a:xfrm>
            <a:off x="6648479" y="1616847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7620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5" type="body"/>
          </p:nvPr>
        </p:nvSpPr>
        <p:spPr>
          <a:xfrm>
            <a:off x="35814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6" type="body"/>
          </p:nvPr>
        </p:nvSpPr>
        <p:spPr>
          <a:xfrm>
            <a:off x="64008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57" y="1078004"/>
            <a:ext cx="3925843" cy="3244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1295400" y="12001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2" type="body"/>
          </p:nvPr>
        </p:nvSpPr>
        <p:spPr>
          <a:xfrm>
            <a:off x="1295400" y="14287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3" type="body"/>
          </p:nvPr>
        </p:nvSpPr>
        <p:spPr>
          <a:xfrm>
            <a:off x="1295400" y="22669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4" type="body"/>
          </p:nvPr>
        </p:nvSpPr>
        <p:spPr>
          <a:xfrm>
            <a:off x="1295400" y="24955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5" type="body"/>
          </p:nvPr>
        </p:nvSpPr>
        <p:spPr>
          <a:xfrm>
            <a:off x="1295400" y="33337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6" type="body"/>
          </p:nvPr>
        </p:nvSpPr>
        <p:spPr>
          <a:xfrm>
            <a:off x="1295400" y="35623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/>
          <p:nvPr>
            <p:ph idx="7" type="pic"/>
          </p:nvPr>
        </p:nvSpPr>
        <p:spPr>
          <a:xfrm>
            <a:off x="4709141" y="1352550"/>
            <a:ext cx="3429000" cy="196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81" name="Google Shape;181;p36"/>
          <p:cNvSpPr/>
          <p:nvPr>
            <p:ph idx="2" type="pic"/>
          </p:nvPr>
        </p:nvSpPr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791200" y="1373187"/>
            <a:ext cx="2667000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5791200" y="2266950"/>
            <a:ext cx="2533650" cy="284163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3" type="body"/>
          </p:nvPr>
        </p:nvSpPr>
        <p:spPr>
          <a:xfrm>
            <a:off x="5791200" y="2551113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4" type="body"/>
          </p:nvPr>
        </p:nvSpPr>
        <p:spPr>
          <a:xfrm>
            <a:off x="5791200" y="3354387"/>
            <a:ext cx="2514600" cy="284163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5" type="body"/>
          </p:nvPr>
        </p:nvSpPr>
        <p:spPr>
          <a:xfrm>
            <a:off x="5791200" y="363855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23975"/>
            <a:ext cx="4917608" cy="29356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9"/>
          <p:cNvSpPr/>
          <p:nvPr>
            <p:ph idx="6" type="pic"/>
          </p:nvPr>
        </p:nvSpPr>
        <p:spPr>
          <a:xfrm>
            <a:off x="1125304" y="1700784"/>
            <a:ext cx="3429000" cy="206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The Team">
  <p:cSld name="Meet The Tea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7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86" name="Google Shape;186;p37"/>
          <p:cNvSpPr/>
          <p:nvPr>
            <p:ph idx="2" type="pic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7"/>
          <p:cNvSpPr/>
          <p:nvPr>
            <p:ph idx="3" type="pic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7"/>
          <p:cNvSpPr/>
          <p:nvPr>
            <p:ph idx="4" type="pic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5" type="pic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6" type="body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9" type="body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15" type="body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8" type="body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">
  <p:cSld name="Graph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8"/>
          <p:cNvSpPr/>
          <p:nvPr>
            <p:ph idx="2" type="chart"/>
          </p:nvPr>
        </p:nvSpPr>
        <p:spPr>
          <a:xfrm>
            <a:off x="304800" y="1657350"/>
            <a:ext cx="4572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body"/>
          </p:nvPr>
        </p:nvSpPr>
        <p:spPr>
          <a:xfrm>
            <a:off x="5562600" y="2266950"/>
            <a:ext cx="2667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111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»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4" type="body"/>
          </p:nvPr>
        </p:nvSpPr>
        <p:spPr>
          <a:xfrm>
            <a:off x="5562600" y="1885950"/>
            <a:ext cx="2438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 3">
  <p:cSld name="Graph Layout 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9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14" name="Google Shape;214;p39"/>
          <p:cNvSpPr/>
          <p:nvPr>
            <p:ph idx="2" type="chart"/>
          </p:nvPr>
        </p:nvSpPr>
        <p:spPr>
          <a:xfrm>
            <a:off x="4343400" y="1123950"/>
            <a:ext cx="434340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533400" y="13525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idx="3" type="body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4" type="body"/>
          </p:nvPr>
        </p:nvSpPr>
        <p:spPr>
          <a:xfrm>
            <a:off x="533400" y="24193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5" type="body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6" type="body"/>
          </p:nvPr>
        </p:nvSpPr>
        <p:spPr>
          <a:xfrm>
            <a:off x="533400" y="34861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Font typeface="Arial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7" type="body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 Option 2">
  <p:cSld name="Graph Layout Option 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0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457200" y="9144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0"/>
          <p:cNvSpPr/>
          <p:nvPr>
            <p:ph idx="2" type="chart"/>
          </p:nvPr>
        </p:nvSpPr>
        <p:spPr>
          <a:xfrm>
            <a:off x="304800" y="1657350"/>
            <a:ext cx="4572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3" type="body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4" type="body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5" type="body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6" type="body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0"/>
          <p:cNvSpPr txBox="1"/>
          <p:nvPr>
            <p:ph idx="7" type="body"/>
          </p:nvPr>
        </p:nvSpPr>
        <p:spPr>
          <a:xfrm>
            <a:off x="5029200" y="1935748"/>
            <a:ext cx="6858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8" type="body"/>
          </p:nvPr>
        </p:nvSpPr>
        <p:spPr>
          <a:xfrm>
            <a:off x="5029200" y="2564398"/>
            <a:ext cx="6858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0"/>
          <p:cNvSpPr txBox="1"/>
          <p:nvPr>
            <p:ph idx="9" type="body"/>
          </p:nvPr>
        </p:nvSpPr>
        <p:spPr>
          <a:xfrm>
            <a:off x="5029200" y="3173998"/>
            <a:ext cx="6858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0"/>
          <p:cNvSpPr txBox="1"/>
          <p:nvPr>
            <p:ph idx="13" type="body"/>
          </p:nvPr>
        </p:nvSpPr>
        <p:spPr>
          <a:xfrm>
            <a:off x="5029200" y="3783598"/>
            <a:ext cx="6858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rt Art Layout">
  <p:cSld name="Smart Art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457200" y="9144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1"/>
          <p:cNvSpPr/>
          <p:nvPr>
            <p:ph idx="2" type="dgm"/>
          </p:nvPr>
        </p:nvSpPr>
        <p:spPr>
          <a:xfrm>
            <a:off x="381000" y="1600200"/>
            <a:ext cx="4419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3" type="body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4" type="body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5" type="body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6" type="body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1"/>
          <p:cNvSpPr txBox="1"/>
          <p:nvPr>
            <p:ph idx="7" type="body"/>
          </p:nvPr>
        </p:nvSpPr>
        <p:spPr>
          <a:xfrm>
            <a:off x="5105400" y="1935748"/>
            <a:ext cx="6096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41"/>
          <p:cNvSpPr txBox="1"/>
          <p:nvPr>
            <p:ph idx="8" type="body"/>
          </p:nvPr>
        </p:nvSpPr>
        <p:spPr>
          <a:xfrm>
            <a:off x="5105400" y="2564398"/>
            <a:ext cx="6096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9" type="body"/>
          </p:nvPr>
        </p:nvSpPr>
        <p:spPr>
          <a:xfrm>
            <a:off x="5105400" y="3173998"/>
            <a:ext cx="6096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1"/>
          <p:cNvSpPr txBox="1"/>
          <p:nvPr>
            <p:ph idx="13" type="body"/>
          </p:nvPr>
        </p:nvSpPr>
        <p:spPr>
          <a:xfrm>
            <a:off x="5105400" y="3783598"/>
            <a:ext cx="609600" cy="338554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Services">
  <p:cSld name="Our Service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2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53" name="Google Shape;253;p42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/>
          <p:nvPr>
            <p:ph idx="2" type="pic"/>
          </p:nvPr>
        </p:nvSpPr>
        <p:spPr>
          <a:xfrm>
            <a:off x="533400" y="18859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42"/>
          <p:cNvSpPr/>
          <p:nvPr>
            <p:ph idx="3" type="pic"/>
          </p:nvPr>
        </p:nvSpPr>
        <p:spPr>
          <a:xfrm>
            <a:off x="533400" y="32575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42"/>
          <p:cNvSpPr/>
          <p:nvPr>
            <p:ph idx="4" type="pic"/>
          </p:nvPr>
        </p:nvSpPr>
        <p:spPr>
          <a:xfrm>
            <a:off x="4724400" y="32575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2"/>
          <p:cNvSpPr/>
          <p:nvPr>
            <p:ph idx="5" type="pic"/>
          </p:nvPr>
        </p:nvSpPr>
        <p:spPr>
          <a:xfrm>
            <a:off x="4724400" y="18859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1371600" y="18097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2"/>
          <p:cNvSpPr txBox="1"/>
          <p:nvPr>
            <p:ph idx="6" type="body"/>
          </p:nvPr>
        </p:nvSpPr>
        <p:spPr>
          <a:xfrm>
            <a:off x="1371600" y="20764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2"/>
          <p:cNvSpPr txBox="1"/>
          <p:nvPr>
            <p:ph idx="7" type="body"/>
          </p:nvPr>
        </p:nvSpPr>
        <p:spPr>
          <a:xfrm>
            <a:off x="5562600" y="18097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2"/>
          <p:cNvSpPr txBox="1"/>
          <p:nvPr>
            <p:ph idx="8" type="body"/>
          </p:nvPr>
        </p:nvSpPr>
        <p:spPr>
          <a:xfrm>
            <a:off x="5562600" y="20764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2"/>
          <p:cNvSpPr txBox="1"/>
          <p:nvPr>
            <p:ph idx="9" type="body"/>
          </p:nvPr>
        </p:nvSpPr>
        <p:spPr>
          <a:xfrm>
            <a:off x="1371600" y="31813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42"/>
          <p:cNvSpPr txBox="1"/>
          <p:nvPr>
            <p:ph idx="13" type="body"/>
          </p:nvPr>
        </p:nvSpPr>
        <p:spPr>
          <a:xfrm>
            <a:off x="1371600" y="34480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42"/>
          <p:cNvSpPr txBox="1"/>
          <p:nvPr>
            <p:ph idx="14" type="body"/>
          </p:nvPr>
        </p:nvSpPr>
        <p:spPr>
          <a:xfrm>
            <a:off x="5562600" y="31813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00"/>
              <a:buNone/>
              <a:defRPr b="0" sz="16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15" type="body"/>
          </p:nvPr>
        </p:nvSpPr>
        <p:spPr>
          <a:xfrm>
            <a:off x="5562600" y="34480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idx="16" type="body"/>
          </p:nvPr>
        </p:nvSpPr>
        <p:spPr>
          <a:xfrm>
            <a:off x="533400" y="104775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42"/>
          <p:cNvSpPr txBox="1"/>
          <p:nvPr>
            <p:ph idx="17" type="body"/>
          </p:nvPr>
        </p:nvSpPr>
        <p:spPr>
          <a:xfrm>
            <a:off x="2590800" y="104775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2"/>
          <p:cNvSpPr txBox="1"/>
          <p:nvPr>
            <p:ph idx="18" type="body"/>
          </p:nvPr>
        </p:nvSpPr>
        <p:spPr>
          <a:xfrm>
            <a:off x="4724400" y="104775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19" type="body"/>
          </p:nvPr>
        </p:nvSpPr>
        <p:spPr>
          <a:xfrm>
            <a:off x="6400800" y="104775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 Layout">
  <p:cSld name="3 Column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3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5334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3"/>
          <p:cNvSpPr txBox="1"/>
          <p:nvPr>
            <p:ph idx="2" type="body"/>
          </p:nvPr>
        </p:nvSpPr>
        <p:spPr>
          <a:xfrm>
            <a:off x="533400" y="1047750"/>
            <a:ext cx="210312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3"/>
          <p:cNvSpPr txBox="1"/>
          <p:nvPr>
            <p:ph idx="3" type="body"/>
          </p:nvPr>
        </p:nvSpPr>
        <p:spPr>
          <a:xfrm>
            <a:off x="3352800" y="1047750"/>
            <a:ext cx="21336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3"/>
          <p:cNvSpPr txBox="1"/>
          <p:nvPr>
            <p:ph idx="4" type="body"/>
          </p:nvPr>
        </p:nvSpPr>
        <p:spPr>
          <a:xfrm>
            <a:off x="6248400" y="1047750"/>
            <a:ext cx="21336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5" type="body"/>
          </p:nvPr>
        </p:nvSpPr>
        <p:spPr>
          <a:xfrm>
            <a:off x="33528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idx="6" type="body"/>
          </p:nvPr>
        </p:nvSpPr>
        <p:spPr>
          <a:xfrm>
            <a:off x="62484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Layout">
  <p:cSld name="2 Column Layou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609599" y="1504950"/>
            <a:ext cx="3654357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4"/>
          <p:cNvSpPr txBox="1"/>
          <p:nvPr>
            <p:ph idx="2" type="body"/>
          </p:nvPr>
        </p:nvSpPr>
        <p:spPr>
          <a:xfrm>
            <a:off x="4800600" y="1504950"/>
            <a:ext cx="3733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3" type="body"/>
          </p:nvPr>
        </p:nvSpPr>
        <p:spPr>
          <a:xfrm>
            <a:off x="609600" y="1047750"/>
            <a:ext cx="2819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44"/>
          <p:cNvSpPr txBox="1"/>
          <p:nvPr>
            <p:ph idx="4" type="body"/>
          </p:nvPr>
        </p:nvSpPr>
        <p:spPr>
          <a:xfrm>
            <a:off x="4800600" y="1047750"/>
            <a:ext cx="2819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Layout">
  <p:cSld name="Case Study Layou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5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5"/>
          <p:cNvSpPr/>
          <p:nvPr>
            <p:ph idx="2" type="pic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3" type="body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5"/>
          <p:cNvSpPr txBox="1"/>
          <p:nvPr>
            <p:ph idx="4" type="body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5" type="body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Bullet List">
  <p:cSld name="Image and Bullet Lis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/>
          <p:nvPr>
            <p:ph idx="2" type="pic"/>
          </p:nvPr>
        </p:nvSpPr>
        <p:spPr>
          <a:xfrm>
            <a:off x="0" y="1047750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6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6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100"/>
              <a:buFont typeface="Arial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Gallery">
  <p:cSld name="Image Galler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>
            <p:ph idx="2" type="pic"/>
          </p:nvPr>
        </p:nvSpPr>
        <p:spPr>
          <a:xfrm>
            <a:off x="5334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0"/>
          <p:cNvSpPr/>
          <p:nvPr>
            <p:ph idx="3" type="pic"/>
          </p:nvPr>
        </p:nvSpPr>
        <p:spPr>
          <a:xfrm>
            <a:off x="31242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/>
          <p:nvPr>
            <p:ph idx="4" type="pic"/>
          </p:nvPr>
        </p:nvSpPr>
        <p:spPr>
          <a:xfrm>
            <a:off x="57150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5" type="pic"/>
          </p:nvPr>
        </p:nvSpPr>
        <p:spPr>
          <a:xfrm>
            <a:off x="5334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0"/>
          <p:cNvSpPr/>
          <p:nvPr>
            <p:ph idx="6" type="pic"/>
          </p:nvPr>
        </p:nvSpPr>
        <p:spPr>
          <a:xfrm>
            <a:off x="31242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0"/>
          <p:cNvSpPr/>
          <p:nvPr>
            <p:ph idx="7" type="pic"/>
          </p:nvPr>
        </p:nvSpPr>
        <p:spPr>
          <a:xfrm>
            <a:off x="57150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533400" y="22669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8" type="body"/>
          </p:nvPr>
        </p:nvSpPr>
        <p:spPr>
          <a:xfrm>
            <a:off x="3124200" y="22669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9" type="body"/>
          </p:nvPr>
        </p:nvSpPr>
        <p:spPr>
          <a:xfrm>
            <a:off x="5715000" y="22669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3" type="body"/>
          </p:nvPr>
        </p:nvSpPr>
        <p:spPr>
          <a:xfrm>
            <a:off x="533400" y="40195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4" type="body"/>
          </p:nvPr>
        </p:nvSpPr>
        <p:spPr>
          <a:xfrm>
            <a:off x="3124200" y="40195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5" type="body"/>
          </p:nvPr>
        </p:nvSpPr>
        <p:spPr>
          <a:xfrm>
            <a:off x="5715000" y="4019550"/>
            <a:ext cx="22860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Layout">
  <p:cSld name="Project Layou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/>
          <p:nvPr>
            <p:ph idx="2" type="pic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47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7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7"/>
          <p:cNvSpPr txBox="1"/>
          <p:nvPr>
            <p:ph idx="3" type="body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47"/>
          <p:cNvSpPr txBox="1"/>
          <p:nvPr>
            <p:ph idx="4" type="body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7"/>
          <p:cNvSpPr txBox="1"/>
          <p:nvPr>
            <p:ph idx="5" type="body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6" type="body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>
  <p:cSld name="Table Layou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8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457200" y="1085850"/>
            <a:ext cx="8229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b="1"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b="1"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b="1"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b="1"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8"/>
          <p:cNvSpPr txBox="1"/>
          <p:nvPr>
            <p:ph idx="2" type="body"/>
          </p:nvPr>
        </p:nvSpPr>
        <p:spPr>
          <a:xfrm>
            <a:off x="533400" y="401955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Area Layout">
  <p:cSld name="4 Area Layou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9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533400" y="15430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49"/>
          <p:cNvSpPr txBox="1"/>
          <p:nvPr>
            <p:ph idx="2" type="body"/>
          </p:nvPr>
        </p:nvSpPr>
        <p:spPr>
          <a:xfrm>
            <a:off x="4343400" y="15430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49"/>
          <p:cNvSpPr txBox="1"/>
          <p:nvPr>
            <p:ph idx="3" type="body"/>
          </p:nvPr>
        </p:nvSpPr>
        <p:spPr>
          <a:xfrm>
            <a:off x="533400" y="33718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49"/>
          <p:cNvSpPr txBox="1"/>
          <p:nvPr>
            <p:ph idx="4" type="body"/>
          </p:nvPr>
        </p:nvSpPr>
        <p:spPr>
          <a:xfrm>
            <a:off x="4343400" y="33718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49"/>
          <p:cNvSpPr txBox="1"/>
          <p:nvPr>
            <p:ph idx="5" type="body"/>
          </p:nvPr>
        </p:nvSpPr>
        <p:spPr>
          <a:xfrm>
            <a:off x="533400" y="1123950"/>
            <a:ext cx="2438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49"/>
          <p:cNvSpPr txBox="1"/>
          <p:nvPr>
            <p:ph idx="6" type="body"/>
          </p:nvPr>
        </p:nvSpPr>
        <p:spPr>
          <a:xfrm>
            <a:off x="4343400" y="1123950"/>
            <a:ext cx="25146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49"/>
          <p:cNvSpPr txBox="1"/>
          <p:nvPr>
            <p:ph idx="7" type="body"/>
          </p:nvPr>
        </p:nvSpPr>
        <p:spPr>
          <a:xfrm>
            <a:off x="533400" y="2971800"/>
            <a:ext cx="25908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49"/>
          <p:cNvSpPr txBox="1"/>
          <p:nvPr>
            <p:ph idx="8" type="body"/>
          </p:nvPr>
        </p:nvSpPr>
        <p:spPr>
          <a:xfrm>
            <a:off x="4343400" y="2971800"/>
            <a:ext cx="25146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">
  <p:cSld name="Contact U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0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0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35" name="Google Shape;335;p50"/>
          <p:cNvSpPr/>
          <p:nvPr>
            <p:ph idx="2" type="pic"/>
          </p:nvPr>
        </p:nvSpPr>
        <p:spPr>
          <a:xfrm>
            <a:off x="533400" y="1619250"/>
            <a:ext cx="4343400" cy="2476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457200" y="1009650"/>
            <a:ext cx="807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50"/>
          <p:cNvSpPr txBox="1"/>
          <p:nvPr>
            <p:ph idx="3" type="body"/>
          </p:nvPr>
        </p:nvSpPr>
        <p:spPr>
          <a:xfrm>
            <a:off x="6172200" y="17335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50"/>
          <p:cNvSpPr txBox="1"/>
          <p:nvPr>
            <p:ph idx="4" type="body"/>
          </p:nvPr>
        </p:nvSpPr>
        <p:spPr>
          <a:xfrm>
            <a:off x="6172200" y="20383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50"/>
          <p:cNvSpPr txBox="1"/>
          <p:nvPr>
            <p:ph idx="5" type="body"/>
          </p:nvPr>
        </p:nvSpPr>
        <p:spPr>
          <a:xfrm>
            <a:off x="6172200" y="23431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50"/>
          <p:cNvSpPr txBox="1"/>
          <p:nvPr>
            <p:ph idx="6" type="body"/>
          </p:nvPr>
        </p:nvSpPr>
        <p:spPr>
          <a:xfrm>
            <a:off x="6172200" y="26479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7" type="body"/>
          </p:nvPr>
        </p:nvSpPr>
        <p:spPr>
          <a:xfrm>
            <a:off x="5867400" y="318135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50"/>
          <p:cNvSpPr txBox="1"/>
          <p:nvPr>
            <p:ph idx="8" type="body"/>
          </p:nvPr>
        </p:nvSpPr>
        <p:spPr>
          <a:xfrm>
            <a:off x="5867400" y="348615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9" type="body"/>
          </p:nvPr>
        </p:nvSpPr>
        <p:spPr>
          <a:xfrm>
            <a:off x="5105400" y="17335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00"/>
              <a:buNone/>
              <a:defRPr sz="14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50"/>
          <p:cNvSpPr txBox="1"/>
          <p:nvPr>
            <p:ph idx="13" type="body"/>
          </p:nvPr>
        </p:nvSpPr>
        <p:spPr>
          <a:xfrm>
            <a:off x="5105400" y="20383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00"/>
              <a:buNone/>
              <a:defRPr sz="14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14" type="body"/>
          </p:nvPr>
        </p:nvSpPr>
        <p:spPr>
          <a:xfrm>
            <a:off x="5105400" y="23431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00"/>
              <a:buNone/>
              <a:defRPr sz="14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15" type="body"/>
          </p:nvPr>
        </p:nvSpPr>
        <p:spPr>
          <a:xfrm>
            <a:off x="5105400" y="26479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00"/>
              <a:buNone/>
              <a:defRPr sz="1400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 List">
  <p:cSld name="Three Column Lis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cxnSp>
        <p:nvCxnSpPr>
          <p:cNvPr id="60" name="Google Shape;60;p21"/>
          <p:cNvCxnSpPr/>
          <p:nvPr/>
        </p:nvCxnSpPr>
        <p:spPr>
          <a:xfrm>
            <a:off x="3200400" y="1188809"/>
            <a:ext cx="0" cy="26860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21"/>
          <p:cNvCxnSpPr/>
          <p:nvPr/>
        </p:nvCxnSpPr>
        <p:spPr>
          <a:xfrm>
            <a:off x="6096000" y="1188809"/>
            <a:ext cx="0" cy="26860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4572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33528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62484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4" type="body"/>
          </p:nvPr>
        </p:nvSpPr>
        <p:spPr>
          <a:xfrm>
            <a:off x="4572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5" type="body"/>
          </p:nvPr>
        </p:nvSpPr>
        <p:spPr>
          <a:xfrm>
            <a:off x="33528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6" type="body"/>
          </p:nvPr>
        </p:nvSpPr>
        <p:spPr>
          <a:xfrm>
            <a:off x="62484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thing About Us">
  <p:cSld name="Something About U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>
            <p:ph idx="2" type="pic"/>
          </p:nvPr>
        </p:nvSpPr>
        <p:spPr>
          <a:xfrm>
            <a:off x="533400" y="990600"/>
            <a:ext cx="8001000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57200" y="4781550"/>
            <a:ext cx="60198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4800600" y="3714750"/>
            <a:ext cx="38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3" type="body"/>
          </p:nvPr>
        </p:nvSpPr>
        <p:spPr>
          <a:xfrm>
            <a:off x="533400" y="3733800"/>
            <a:ext cx="2438400" cy="285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4" type="body"/>
          </p:nvPr>
        </p:nvSpPr>
        <p:spPr>
          <a:xfrm>
            <a:off x="533400" y="4019550"/>
            <a:ext cx="29718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">
  <p:cSld name="Section Brea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/>
          <p:nvPr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3"/>
          <p:cNvCxnSpPr/>
          <p:nvPr/>
        </p:nvCxnSpPr>
        <p:spPr>
          <a:xfrm>
            <a:off x="0" y="2297112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23"/>
          <p:cNvCxnSpPr/>
          <p:nvPr/>
        </p:nvCxnSpPr>
        <p:spPr>
          <a:xfrm>
            <a:off x="0" y="23431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3">
            <a:hlinkClick action="ppaction://hlinkshowjump?jump=nextslide"/>
          </p:cNvPr>
          <p:cNvSpPr/>
          <p:nvPr/>
        </p:nvSpPr>
        <p:spPr>
          <a:xfrm>
            <a:off x="8382000" y="4705350"/>
            <a:ext cx="274320" cy="27432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3">
            <a:hlinkClick action="ppaction://hlinkshowjump?jump=previousslide"/>
          </p:cNvPr>
          <p:cNvSpPr/>
          <p:nvPr/>
        </p:nvSpPr>
        <p:spPr>
          <a:xfrm>
            <a:off x="8036087" y="4705350"/>
            <a:ext cx="274320" cy="27432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/>
          <p:nvPr/>
        </p:nvSpPr>
        <p:spPr>
          <a:xfrm flipH="1">
            <a:off x="8122955" y="4787646"/>
            <a:ext cx="82296" cy="100584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/>
          <p:nvPr/>
        </p:nvSpPr>
        <p:spPr>
          <a:xfrm>
            <a:off x="8473440" y="4787646"/>
            <a:ext cx="82296" cy="100584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/>
          <p:nvPr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5"/>
          <p:cNvCxnSpPr/>
          <p:nvPr/>
        </p:nvCxnSpPr>
        <p:spPr>
          <a:xfrm>
            <a:off x="0" y="2297112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25"/>
          <p:cNvCxnSpPr/>
          <p:nvPr/>
        </p:nvCxnSpPr>
        <p:spPr>
          <a:xfrm>
            <a:off x="0" y="23431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305800" y="285750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4" name="Google Shape;14;p1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7"/>
          <p:cNvCxnSpPr/>
          <p:nvPr/>
        </p:nvCxnSpPr>
        <p:spPr>
          <a:xfrm>
            <a:off x="0" y="601662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7"/>
          <p:cNvCxnSpPr/>
          <p:nvPr/>
        </p:nvCxnSpPr>
        <p:spPr>
          <a:xfrm>
            <a:off x="0" y="64770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>
            <a:hlinkClick action="ppaction://hlinkshowjump?jump=nextslide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>
            <a:hlinkClick action="ppaction://hlinkshowjump?jump=previousslide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 flipH="1">
            <a:off x="8122955" y="4863846"/>
            <a:ext cx="82296" cy="100584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8473440" y="4863846"/>
            <a:ext cx="82296" cy="100584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gif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"/>
          <p:cNvSpPr txBox="1"/>
          <p:nvPr>
            <p:ph idx="1" type="subTitle"/>
          </p:nvPr>
        </p:nvSpPr>
        <p:spPr>
          <a:xfrm>
            <a:off x="1524000" y="3156716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4"/>
              <a:buNone/>
            </a:pPr>
            <a:r>
              <a:rPr lang="en-JM" sz="1704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Presented By Amin Al-Ait &amp; Adnan Jabbado</a:t>
            </a:r>
            <a:endParaRPr sz="1704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">
            <a:hlinkClick action="ppaction://hlinkshowjump?jump=nextslide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"/>
          <p:cNvGrpSpPr/>
          <p:nvPr/>
        </p:nvGrpSpPr>
        <p:grpSpPr>
          <a:xfrm>
            <a:off x="2209800" y="1638300"/>
            <a:ext cx="4876800" cy="1028700"/>
            <a:chOff x="2209800" y="1981200"/>
            <a:chExt cx="4876800" cy="1371600"/>
          </a:xfrm>
        </p:grpSpPr>
        <p:sp>
          <p:nvSpPr>
            <p:cNvPr id="354" name="Google Shape;354;p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853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853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1"/>
          <p:cNvSpPr/>
          <p:nvPr/>
        </p:nvSpPr>
        <p:spPr>
          <a:xfrm>
            <a:off x="2743200" y="2699516"/>
            <a:ext cx="3810000" cy="34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400" u="none" cap="none" strike="noStrike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rPr>
              <a:t>2D Game</a:t>
            </a:r>
            <a:endParaRPr b="0" i="0" sz="1400" u="none" cap="none" strike="noStrike">
              <a:solidFill>
                <a:srgbClr val="853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"/>
          <p:cNvSpPr txBox="1"/>
          <p:nvPr>
            <p:ph type="ctrTitle"/>
          </p:nvPr>
        </p:nvSpPr>
        <p:spPr>
          <a:xfrm>
            <a:off x="2362200" y="1924052"/>
            <a:ext cx="45720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3600"/>
              <a:buFont typeface="Arial"/>
              <a:buNone/>
            </a:pPr>
            <a:r>
              <a:rPr lang="en-JM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rPr>
              <a:t>To REM &amp; Back</a:t>
            </a:r>
            <a:endParaRPr>
              <a:solidFill>
                <a:srgbClr val="853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"/>
          <p:cNvCxnSpPr/>
          <p:nvPr/>
        </p:nvCxnSpPr>
        <p:spPr>
          <a:xfrm>
            <a:off x="2260600" y="2068512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"/>
          <p:cNvCxnSpPr/>
          <p:nvPr/>
        </p:nvCxnSpPr>
        <p:spPr>
          <a:xfrm>
            <a:off x="2260600" y="21145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"/>
          <p:cNvCxnSpPr/>
          <p:nvPr/>
        </p:nvCxnSpPr>
        <p:spPr>
          <a:xfrm>
            <a:off x="6934200" y="2068512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"/>
          <p:cNvCxnSpPr/>
          <p:nvPr/>
        </p:nvCxnSpPr>
        <p:spPr>
          <a:xfrm>
            <a:off x="6934200" y="21145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/>
              <a:t>Development </a:t>
            </a:r>
            <a:r>
              <a:rPr lang="en-JM">
                <a:solidFill>
                  <a:srgbClr val="85359B"/>
                </a:solidFill>
              </a:rPr>
              <a:t>Process Layout</a:t>
            </a:r>
            <a:endParaRPr>
              <a:solidFill>
                <a:srgbClr val="85359B"/>
              </a:solidFill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621472" y="1352550"/>
            <a:ext cx="1207325" cy="1207325"/>
          </a:xfrm>
          <a:prstGeom prst="ellipse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2214003" y="1417423"/>
            <a:ext cx="1066800" cy="1066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Brain </a:t>
            </a:r>
            <a:r>
              <a:rPr b="0" i="0" lang="en-JM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Storming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3826026" y="1417423"/>
            <a:ext cx="1076523" cy="986687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5520425" y="1409086"/>
            <a:ext cx="1090187" cy="1051561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Dialogues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7247024" y="1547911"/>
            <a:ext cx="975361" cy="903073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636712" y="2812225"/>
            <a:ext cx="1207325" cy="1207325"/>
          </a:xfrm>
          <a:prstGeom prst="ellipse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3404036" y="191643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0"/>
          <p:cNvSpPr/>
          <p:nvPr/>
        </p:nvSpPr>
        <p:spPr>
          <a:xfrm>
            <a:off x="5105399" y="196215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6705599" y="196215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2173013" y="2809670"/>
            <a:ext cx="1066800" cy="1066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Mechanics</a:t>
            </a:r>
            <a:r>
              <a:rPr b="0" i="0" lang="en-JM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Design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3785036" y="2809670"/>
            <a:ext cx="1076523" cy="986687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br>
              <a:rPr b="0" i="0" lang="en-JM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JM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5479435" y="2801333"/>
            <a:ext cx="1090187" cy="1051561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Assets &amp;</a:t>
            </a:r>
            <a:b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b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JM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Animation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7187498" y="2836866"/>
            <a:ext cx="1252166" cy="1079392"/>
          </a:xfrm>
          <a:prstGeom prst="ellipse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M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3363046" y="3308677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5064409" y="3354397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6664609" y="3354397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solidFill>
                  <a:srgbClr val="262626"/>
                </a:solidFill>
              </a:rPr>
              <a:t>The Story</a:t>
            </a:r>
            <a:endParaRPr>
              <a:solidFill>
                <a:srgbClr val="85359B"/>
              </a:solidFill>
            </a:endParaRPr>
          </a:p>
        </p:txBody>
      </p:sp>
      <p:sp>
        <p:nvSpPr>
          <p:cNvPr id="465" name="Google Shape;465;p8"/>
          <p:cNvSpPr txBox="1"/>
          <p:nvPr>
            <p:ph idx="3" type="body"/>
          </p:nvPr>
        </p:nvSpPr>
        <p:spPr>
          <a:xfrm>
            <a:off x="533400" y="3733800"/>
            <a:ext cx="2438400" cy="285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latin typeface="Arial"/>
                <a:ea typeface="Arial"/>
                <a:cs typeface="Arial"/>
                <a:sym typeface="Arial"/>
              </a:rPr>
              <a:t>To REM &amp; Back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8"/>
          <p:cNvSpPr txBox="1"/>
          <p:nvPr>
            <p:ph idx="4" type="body"/>
          </p:nvPr>
        </p:nvSpPr>
        <p:spPr>
          <a:xfrm>
            <a:off x="533400" y="4019550"/>
            <a:ext cx="29718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latin typeface="Arial"/>
                <a:ea typeface="Arial"/>
                <a:cs typeface="Arial"/>
                <a:sym typeface="Arial"/>
              </a:rPr>
              <a:t>Story and narrative</a:t>
            </a:r>
            <a:r>
              <a:rPr b="0" lang="en-JM" sz="1200">
                <a:latin typeface="Arial"/>
                <a:ea typeface="Arial"/>
                <a:cs typeface="Arial"/>
                <a:sym typeface="Arial"/>
              </a:rPr>
              <a:t> (Side Scroller)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674" l="0" r="0" t="3675"/>
          <a:stretch/>
        </p:blipFill>
        <p:spPr>
          <a:xfrm>
            <a:off x="533400" y="990600"/>
            <a:ext cx="8001000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JM" sz="2800">
                <a:solidFill>
                  <a:srgbClr val="262626"/>
                </a:solidFill>
              </a:rPr>
              <a:t>Features &amp; Mechanics</a:t>
            </a:r>
            <a:endParaRPr sz="2800">
              <a:solidFill>
                <a:srgbClr val="85359B"/>
              </a:solidFill>
            </a:endParaRPr>
          </a:p>
        </p:txBody>
      </p:sp>
      <p:sp>
        <p:nvSpPr>
          <p:cNvPr id="473" name="Google Shape;473;p12"/>
          <p:cNvSpPr txBox="1"/>
          <p:nvPr>
            <p:ph idx="3" type="body"/>
          </p:nvPr>
        </p:nvSpPr>
        <p:spPr>
          <a:xfrm>
            <a:off x="1219200" y="3733800"/>
            <a:ext cx="2438400" cy="285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JM" sz="1200"/>
              <a:t>Finite State Machine (Enemy AI)</a:t>
            </a:r>
            <a:endParaRPr b="0" sz="1200"/>
          </a:p>
        </p:txBody>
      </p:sp>
      <p:pic>
        <p:nvPicPr>
          <p:cNvPr id="474" name="Google Shape;474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255" y="990600"/>
            <a:ext cx="7293290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5" name="Google Shape;475;p12"/>
          <p:cNvSpPr txBox="1"/>
          <p:nvPr>
            <p:ph idx="4" type="body"/>
          </p:nvPr>
        </p:nvSpPr>
        <p:spPr>
          <a:xfrm>
            <a:off x="5410200" y="3733800"/>
            <a:ext cx="19812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0" lang="en-JM" sz="1200">
                <a:latin typeface="Arial"/>
                <a:ea typeface="Arial"/>
                <a:cs typeface="Arial"/>
                <a:sym typeface="Arial"/>
              </a:rPr>
              <a:t>Random Level Generation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JM" sz="2800">
                <a:solidFill>
                  <a:srgbClr val="262626"/>
                </a:solidFill>
              </a:rPr>
              <a:t>Features &amp; Mechanics</a:t>
            </a:r>
            <a:endParaRPr sz="2800">
              <a:solidFill>
                <a:srgbClr val="85359B"/>
              </a:solidFill>
            </a:endParaRPr>
          </a:p>
        </p:txBody>
      </p:sp>
      <p:pic>
        <p:nvPicPr>
          <p:cNvPr id="481" name="Google Shape;48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3537" y="990600"/>
            <a:ext cx="1863663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2" name="Google Shape;482;p13"/>
          <p:cNvSpPr txBox="1"/>
          <p:nvPr>
            <p:ph idx="3" type="body"/>
          </p:nvPr>
        </p:nvSpPr>
        <p:spPr>
          <a:xfrm>
            <a:off x="1985947" y="3790950"/>
            <a:ext cx="1828800" cy="285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JM" sz="1200"/>
              <a:t>3D Audio Programming</a:t>
            </a:r>
            <a:endParaRPr b="0" sz="1200"/>
          </a:p>
        </p:txBody>
      </p:sp>
      <p:pic>
        <p:nvPicPr>
          <p:cNvPr id="483" name="Google Shape;4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990600"/>
            <a:ext cx="4581495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4" name="Google Shape;484;p13"/>
          <p:cNvSpPr txBox="1"/>
          <p:nvPr>
            <p:ph idx="4" type="body"/>
          </p:nvPr>
        </p:nvSpPr>
        <p:spPr>
          <a:xfrm>
            <a:off x="6679452" y="3790950"/>
            <a:ext cx="931832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0" lang="en-JM" sz="1200">
                <a:latin typeface="Arial"/>
                <a:ea typeface="Arial"/>
                <a:cs typeface="Arial"/>
                <a:sym typeface="Arial"/>
              </a:rPr>
              <a:t>Scenarios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/>
          <p:nvPr>
            <p:ph idx="1" type="body"/>
          </p:nvPr>
        </p:nvSpPr>
        <p:spPr>
          <a:xfrm>
            <a:off x="5334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</a:pPr>
            <a:r>
              <a:rPr lang="en-JM"/>
              <a:t>Future Plans</a:t>
            </a:r>
            <a:endParaRPr>
              <a:solidFill>
                <a:srgbClr val="85359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JM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>
              <a:solidFill>
                <a:srgbClr val="853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5"/>
          <p:cNvSpPr txBox="1"/>
          <p:nvPr>
            <p:ph idx="1" type="body"/>
          </p:nvPr>
        </p:nvSpPr>
        <p:spPr>
          <a:xfrm>
            <a:off x="266700" y="1573136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/>
              <a:t>To finish the game as a whole with all of its story branching and puzzles and original assets.</a:t>
            </a:r>
            <a:endParaRPr sz="1400"/>
          </a:p>
        </p:txBody>
      </p:sp>
      <p:sp>
        <p:nvSpPr>
          <p:cNvPr id="496" name="Google Shape;496;p15"/>
          <p:cNvSpPr txBox="1"/>
          <p:nvPr>
            <p:ph idx="2" type="body"/>
          </p:nvPr>
        </p:nvSpPr>
        <p:spPr>
          <a:xfrm>
            <a:off x="31623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Once the game is finished, it will be released on stores and platforms for PC (Steam, etc…)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5"/>
          <p:cNvSpPr txBox="1"/>
          <p:nvPr>
            <p:ph idx="3" type="body"/>
          </p:nvPr>
        </p:nvSpPr>
        <p:spPr>
          <a:xfrm>
            <a:off x="63246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 is the case with any product, we have to keep it up to date and running for the clients to enjoy it.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5"/>
          <p:cNvSpPr txBox="1"/>
          <p:nvPr>
            <p:ph idx="5" type="body"/>
          </p:nvPr>
        </p:nvSpPr>
        <p:spPr>
          <a:xfrm>
            <a:off x="34290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Release in the Market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99" name="Google Shape;499;p15"/>
          <p:cNvSpPr txBox="1"/>
          <p:nvPr>
            <p:ph idx="6" type="body"/>
          </p:nvPr>
        </p:nvSpPr>
        <p:spPr>
          <a:xfrm>
            <a:off x="63246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Commitment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500" name="Google Shape;500;p15"/>
          <p:cNvSpPr txBox="1"/>
          <p:nvPr>
            <p:ph idx="4" type="body"/>
          </p:nvPr>
        </p:nvSpPr>
        <p:spPr>
          <a:xfrm>
            <a:off x="5334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JM">
                <a:solidFill>
                  <a:schemeClr val="lt1"/>
                </a:solidFill>
              </a:rPr>
              <a:t>Finished Product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6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None/>
            </a:pPr>
            <a:r>
              <a:rPr lang="en-JM" sz="4200"/>
              <a:t>THANK YOU </a:t>
            </a:r>
            <a:r>
              <a:rPr lang="en-JM" sz="4200">
                <a:solidFill>
                  <a:srgbClr val="85359B"/>
                </a:solidFill>
              </a:rPr>
              <a:t>FOR YOUR TIME</a:t>
            </a:r>
            <a:endParaRPr sz="4200">
              <a:solidFill>
                <a:srgbClr val="85359B"/>
              </a:solidFill>
            </a:endParaRPr>
          </a:p>
        </p:txBody>
      </p:sp>
      <p:sp>
        <p:nvSpPr>
          <p:cNvPr id="506" name="Google Shape;506;p16"/>
          <p:cNvSpPr txBox="1"/>
          <p:nvPr>
            <p:ph idx="2" type="body"/>
          </p:nvPr>
        </p:nvSpPr>
        <p:spPr>
          <a:xfrm>
            <a:off x="457200" y="2571750"/>
            <a:ext cx="647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t/>
            </a:r>
            <a:endParaRPr sz="1200"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1428" l="0" r="0" t="21429"/>
          <a:stretch/>
        </p:blipFill>
        <p:spPr>
          <a:xfrm>
            <a:off x="3062714" y="1504950"/>
            <a:ext cx="2895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21482" l="0" r="0" t="21483"/>
          <a:stretch/>
        </p:blipFill>
        <p:spPr>
          <a:xfrm>
            <a:off x="5973028" y="1504950"/>
            <a:ext cx="2895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solidFill>
                  <a:srgbClr val="262626"/>
                </a:solidFill>
              </a:rPr>
              <a:t>Classic </a:t>
            </a:r>
            <a:r>
              <a:rPr lang="en-JM">
                <a:solidFill>
                  <a:srgbClr val="85359B"/>
                </a:solidFill>
              </a:rPr>
              <a:t>2D Games</a:t>
            </a:r>
            <a:endParaRPr>
              <a:solidFill>
                <a:srgbClr val="85359B"/>
              </a:solidFill>
            </a:endParaRPr>
          </a:p>
        </p:txBody>
      </p:sp>
      <p:sp>
        <p:nvSpPr>
          <p:cNvPr id="371" name="Google Shape;371;p3"/>
          <p:cNvSpPr txBox="1"/>
          <p:nvPr>
            <p:ph idx="1" type="body"/>
          </p:nvPr>
        </p:nvSpPr>
        <p:spPr>
          <a:xfrm>
            <a:off x="152400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CONTRA</a:t>
            </a:r>
            <a:endParaRPr/>
          </a:p>
        </p:txBody>
      </p:sp>
      <p:sp>
        <p:nvSpPr>
          <p:cNvPr id="372" name="Google Shape;372;p3"/>
          <p:cNvSpPr txBox="1"/>
          <p:nvPr>
            <p:ph idx="8" type="body"/>
          </p:nvPr>
        </p:nvSpPr>
        <p:spPr>
          <a:xfrm>
            <a:off x="3062714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Zelda</a:t>
            </a:r>
            <a:endParaRPr/>
          </a:p>
        </p:txBody>
      </p:sp>
      <p:sp>
        <p:nvSpPr>
          <p:cNvPr id="373" name="Google Shape;373;p3"/>
          <p:cNvSpPr txBox="1"/>
          <p:nvPr>
            <p:ph idx="9" type="body"/>
          </p:nvPr>
        </p:nvSpPr>
        <p:spPr>
          <a:xfrm>
            <a:off x="5973028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Super Mario Bros.</a:t>
            </a:r>
            <a:endParaRPr/>
          </a:p>
        </p:txBody>
      </p:sp>
      <p:pic>
        <p:nvPicPr>
          <p:cNvPr id="374" name="Google Shape;374;p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16666" l="0" r="0" t="16667"/>
          <a:stretch/>
        </p:blipFill>
        <p:spPr>
          <a:xfrm>
            <a:off x="152400" y="1504950"/>
            <a:ext cx="28956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Classic </a:t>
            </a:r>
            <a:r>
              <a:rPr lang="en-JM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rPr>
              <a:t>2D Games</a:t>
            </a:r>
            <a:endParaRPr>
              <a:solidFill>
                <a:srgbClr val="853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"/>
          <p:cNvSpPr txBox="1"/>
          <p:nvPr>
            <p:ph idx="1" type="body"/>
          </p:nvPr>
        </p:nvSpPr>
        <p:spPr>
          <a:xfrm>
            <a:off x="266700" y="1573136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</a:rPr>
              <a:t>New to the consumers</a:t>
            </a:r>
            <a:endParaRPr sz="14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/>
              <a:t>Companies afraid to try it.</a:t>
            </a:r>
            <a:endParaRPr sz="14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</a:rPr>
              <a:t>Very small market.</a:t>
            </a:r>
            <a:endParaRPr sz="1400"/>
          </a:p>
          <a:p>
            <a:pPr indent="-23622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None/>
            </a:pPr>
            <a:r>
              <a:t/>
            </a:r>
            <a:endParaRPr sz="1400"/>
          </a:p>
        </p:txBody>
      </p:sp>
      <p:sp>
        <p:nvSpPr>
          <p:cNvPr id="381" name="Google Shape;381;p4"/>
          <p:cNvSpPr txBox="1"/>
          <p:nvPr>
            <p:ph idx="2" type="body"/>
          </p:nvPr>
        </p:nvSpPr>
        <p:spPr>
          <a:xfrm>
            <a:off x="31623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Very few games were made.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 games consisted of the same mechanics.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"/>
          <p:cNvSpPr txBox="1"/>
          <p:nvPr>
            <p:ph idx="3" type="body"/>
          </p:nvPr>
        </p:nvSpPr>
        <p:spPr>
          <a:xfrm>
            <a:off x="63246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 Basic Color</a:t>
            </a:r>
            <a:r>
              <a:rPr lang="en-JM"/>
              <a:t>s design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/>
              <a:t>Memory and Storage limitations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/>
              <a:t>Poor device/hardware capabilities.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"/>
          <p:cNvSpPr txBox="1"/>
          <p:nvPr>
            <p:ph idx="5" type="body"/>
          </p:nvPr>
        </p:nvSpPr>
        <p:spPr>
          <a:xfrm>
            <a:off x="34290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VARIETY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84" name="Google Shape;384;p4"/>
          <p:cNvSpPr txBox="1"/>
          <p:nvPr>
            <p:ph idx="6" type="body"/>
          </p:nvPr>
        </p:nvSpPr>
        <p:spPr>
          <a:xfrm>
            <a:off x="63246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TECHNOLOGY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85" name="Google Shape;385;p4"/>
          <p:cNvSpPr txBox="1"/>
          <p:nvPr>
            <p:ph idx="4" type="body"/>
          </p:nvPr>
        </p:nvSpPr>
        <p:spPr>
          <a:xfrm>
            <a:off x="5334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JM">
                <a:solidFill>
                  <a:schemeClr val="lt1"/>
                </a:solidFill>
              </a:rPr>
              <a:t>MARKET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596" y="1504950"/>
            <a:ext cx="288771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0910" y="1504950"/>
            <a:ext cx="2887718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solidFill>
                  <a:srgbClr val="262626"/>
                </a:solidFill>
              </a:rPr>
              <a:t>Modern </a:t>
            </a:r>
            <a:r>
              <a:rPr lang="en-JM">
                <a:solidFill>
                  <a:srgbClr val="85359B"/>
                </a:solidFill>
              </a:rPr>
              <a:t>2D Games</a:t>
            </a:r>
            <a:endParaRPr>
              <a:solidFill>
                <a:srgbClr val="85359B"/>
              </a:solidFill>
            </a:endParaRPr>
          </a:p>
        </p:txBody>
      </p:sp>
      <p:sp>
        <p:nvSpPr>
          <p:cNvPr id="393" name="Google Shape;393;p5"/>
          <p:cNvSpPr txBox="1"/>
          <p:nvPr>
            <p:ph idx="1" type="body"/>
          </p:nvPr>
        </p:nvSpPr>
        <p:spPr>
          <a:xfrm>
            <a:off x="152400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LIMBO</a:t>
            </a:r>
            <a:endParaRPr/>
          </a:p>
        </p:txBody>
      </p:sp>
      <p:sp>
        <p:nvSpPr>
          <p:cNvPr id="394" name="Google Shape;394;p5"/>
          <p:cNvSpPr txBox="1"/>
          <p:nvPr>
            <p:ph idx="8" type="body"/>
          </p:nvPr>
        </p:nvSpPr>
        <p:spPr>
          <a:xfrm>
            <a:off x="3062714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Ori and the Blind Forest</a:t>
            </a:r>
            <a:endParaRPr/>
          </a:p>
        </p:txBody>
      </p:sp>
      <p:sp>
        <p:nvSpPr>
          <p:cNvPr id="395" name="Google Shape;395;p5"/>
          <p:cNvSpPr txBox="1"/>
          <p:nvPr>
            <p:ph idx="9" type="body"/>
          </p:nvPr>
        </p:nvSpPr>
        <p:spPr>
          <a:xfrm>
            <a:off x="5973028" y="2952750"/>
            <a:ext cx="2895600" cy="27432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JM"/>
              <a:t>Papers Please</a:t>
            </a:r>
            <a:endParaRPr/>
          </a:p>
        </p:txBody>
      </p:sp>
      <p:pic>
        <p:nvPicPr>
          <p:cNvPr id="396" name="Google Shape;396;p5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552" y="1504950"/>
            <a:ext cx="289244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Modern </a:t>
            </a:r>
            <a:r>
              <a:rPr lang="en-JM">
                <a:solidFill>
                  <a:srgbClr val="85359B"/>
                </a:solidFill>
                <a:latin typeface="Arial"/>
                <a:ea typeface="Arial"/>
                <a:cs typeface="Arial"/>
                <a:sym typeface="Arial"/>
              </a:rPr>
              <a:t>2D Games</a:t>
            </a:r>
            <a:endParaRPr>
              <a:solidFill>
                <a:srgbClr val="853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"/>
          <p:cNvSpPr txBox="1"/>
          <p:nvPr>
            <p:ph idx="1" type="body"/>
          </p:nvPr>
        </p:nvSpPr>
        <p:spPr>
          <a:xfrm>
            <a:off x="266700" y="1573136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</a:rPr>
              <a:t>Booming market</a:t>
            </a:r>
            <a:endParaRPr sz="14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/>
              <a:t>Independent/Indie developers are encouraged to create.</a:t>
            </a:r>
            <a:endParaRPr sz="14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</a:rPr>
              <a:t>Very big market.</a:t>
            </a:r>
            <a:endParaRPr sz="1400"/>
          </a:p>
          <a:p>
            <a:pPr indent="-23622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None/>
            </a:pPr>
            <a:r>
              <a:t/>
            </a:r>
            <a:endParaRPr sz="1400"/>
          </a:p>
        </p:txBody>
      </p:sp>
      <p:sp>
        <p:nvSpPr>
          <p:cNvPr id="403" name="Google Shape;403;p6"/>
          <p:cNvSpPr txBox="1"/>
          <p:nvPr>
            <p:ph idx="2" type="body"/>
          </p:nvPr>
        </p:nvSpPr>
        <p:spPr>
          <a:xfrm>
            <a:off x="31623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Wide and varied set of different genres and stories.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Char char="o"/>
            </a:pPr>
            <a:r>
              <a:rPr lang="en-JM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Games are featuring many different mechanics.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68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 txBox="1"/>
          <p:nvPr>
            <p:ph idx="3" type="body"/>
          </p:nvPr>
        </p:nvSpPr>
        <p:spPr>
          <a:xfrm>
            <a:off x="63246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Millions of combinations of colors.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/>
              <a:t>Very rare memory and storage limitations.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Char char="o"/>
            </a:pPr>
            <a:r>
              <a:rPr lang="en-JM"/>
              <a:t>Innovative and powerful device/hardware capabilities.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5359B"/>
              </a:buClr>
              <a:buSzPts val="144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 txBox="1"/>
          <p:nvPr>
            <p:ph idx="5" type="body"/>
          </p:nvPr>
        </p:nvSpPr>
        <p:spPr>
          <a:xfrm>
            <a:off x="34290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VARIETY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06" name="Google Shape;406;p6"/>
          <p:cNvSpPr txBox="1"/>
          <p:nvPr>
            <p:ph idx="6" type="body"/>
          </p:nvPr>
        </p:nvSpPr>
        <p:spPr>
          <a:xfrm>
            <a:off x="63246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JM" sz="1500">
                <a:solidFill>
                  <a:schemeClr val="lt1"/>
                </a:solidFill>
              </a:rPr>
              <a:t>TECHNOLOGY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07" name="Google Shape;407;p6"/>
          <p:cNvSpPr txBox="1"/>
          <p:nvPr>
            <p:ph idx="4" type="body"/>
          </p:nvPr>
        </p:nvSpPr>
        <p:spPr>
          <a:xfrm>
            <a:off x="533400" y="1200150"/>
            <a:ext cx="20574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JM">
                <a:solidFill>
                  <a:schemeClr val="lt1"/>
                </a:solidFill>
              </a:rPr>
              <a:t>MARKET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JM" sz="2800">
                <a:solidFill>
                  <a:srgbClr val="262626"/>
                </a:solidFill>
              </a:rPr>
              <a:t>Game Maker Studio (GML Language)</a:t>
            </a:r>
            <a:endParaRPr sz="2800">
              <a:solidFill>
                <a:srgbClr val="85359B"/>
              </a:solidFill>
            </a:endParaRPr>
          </a:p>
        </p:txBody>
      </p:sp>
      <p:sp>
        <p:nvSpPr>
          <p:cNvPr id="413" name="Google Shape;413;p11"/>
          <p:cNvSpPr txBox="1"/>
          <p:nvPr>
            <p:ph idx="3" type="body"/>
          </p:nvPr>
        </p:nvSpPr>
        <p:spPr>
          <a:xfrm>
            <a:off x="1219200" y="3733800"/>
            <a:ext cx="2438400" cy="285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JM" sz="1200"/>
              <a:t>What is Game Maker Studio?</a:t>
            </a:r>
            <a:endParaRPr b="0" sz="1200"/>
          </a:p>
        </p:txBody>
      </p:sp>
      <p:pic>
        <p:nvPicPr>
          <p:cNvPr id="414" name="Google Shape;41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41" l="0" r="0" t="10141"/>
          <a:stretch/>
        </p:blipFill>
        <p:spPr>
          <a:xfrm>
            <a:off x="533400" y="990600"/>
            <a:ext cx="8001000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15" name="Google Shape;415;p11"/>
          <p:cNvSpPr txBox="1"/>
          <p:nvPr>
            <p:ph idx="4" type="body"/>
          </p:nvPr>
        </p:nvSpPr>
        <p:spPr>
          <a:xfrm>
            <a:off x="5410200" y="3733800"/>
            <a:ext cx="2971800" cy="28575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0" lang="en-JM" sz="1200">
                <a:latin typeface="Arial"/>
                <a:ea typeface="Arial"/>
                <a:cs typeface="Arial"/>
                <a:sym typeface="Arial"/>
              </a:rPr>
              <a:t>Layers and Z-Axis in 2D Games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JM">
                <a:solidFill>
                  <a:srgbClr val="262626"/>
                </a:solidFill>
              </a:rPr>
              <a:t>What is “To REM &amp; Back”?</a:t>
            </a:r>
            <a:endParaRPr>
              <a:solidFill>
                <a:srgbClr val="85359B"/>
              </a:solidFill>
            </a:endParaRPr>
          </a:p>
        </p:txBody>
      </p:sp>
      <p:sp>
        <p:nvSpPr>
          <p:cNvPr id="421" name="Google Shape;421;p2"/>
          <p:cNvSpPr txBox="1"/>
          <p:nvPr>
            <p:ph idx="1" type="body"/>
          </p:nvPr>
        </p:nvSpPr>
        <p:spPr>
          <a:xfrm>
            <a:off x="5651938" y="2038350"/>
            <a:ext cx="2895600" cy="72120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different camera settings: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JM" sz="1200">
                <a:solidFill>
                  <a:schemeClr val="lt1"/>
                </a:solidFill>
              </a:rPr>
              <a:t>Top Down View &amp; Side Scroller View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"/>
          <p:cNvSpPr txBox="1"/>
          <p:nvPr>
            <p:ph idx="4294967295" type="body"/>
          </p:nvPr>
        </p:nvSpPr>
        <p:spPr>
          <a:xfrm>
            <a:off x="5575738" y="1020291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JM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REM &amp; Back is a 2D game made using Game Maker Studio (GML Language), that features: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"/>
          <p:cNvSpPr txBox="1"/>
          <p:nvPr>
            <p:ph idx="1" type="body"/>
          </p:nvPr>
        </p:nvSpPr>
        <p:spPr>
          <a:xfrm>
            <a:off x="5334000" y="3028950"/>
            <a:ext cx="3619500" cy="887025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Story-based puzzle solving gameplay:</a:t>
            </a:r>
            <a:br>
              <a:rPr b="0" lang="en-JM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JM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Random Level Generation &amp;</a:t>
            </a:r>
            <a:br>
              <a:rPr b="0" lang="en-JM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JM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Enemy A.I Search/Follow system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4817" r="4816" t="0"/>
          <a:stretch/>
        </p:blipFill>
        <p:spPr>
          <a:xfrm>
            <a:off x="1125304" y="1700784"/>
            <a:ext cx="3429000" cy="206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JM" sz="3200">
                <a:solidFill>
                  <a:srgbClr val="262626"/>
                </a:solidFill>
              </a:rPr>
              <a:t>Motivation behind “To REM &amp; Back”?</a:t>
            </a:r>
            <a:endParaRPr sz="3200">
              <a:solidFill>
                <a:srgbClr val="85359B"/>
              </a:solidFill>
            </a:endParaRPr>
          </a:p>
        </p:txBody>
      </p:sp>
      <p:sp>
        <p:nvSpPr>
          <p:cNvPr id="430" name="Google Shape;430;p7"/>
          <p:cNvSpPr txBox="1"/>
          <p:nvPr>
            <p:ph idx="1" type="body"/>
          </p:nvPr>
        </p:nvSpPr>
        <p:spPr>
          <a:xfrm>
            <a:off x="5575738" y="2038350"/>
            <a:ext cx="2971800" cy="72120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Pure passion for games and game making.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 txBox="1"/>
          <p:nvPr>
            <p:ph idx="4294967295" type="body"/>
          </p:nvPr>
        </p:nvSpPr>
        <p:spPr>
          <a:xfrm>
            <a:off x="5575738" y="1020291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JM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chose to make a game for the senior project out of: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 txBox="1"/>
          <p:nvPr>
            <p:ph idx="1" type="body"/>
          </p:nvPr>
        </p:nvSpPr>
        <p:spPr>
          <a:xfrm>
            <a:off x="5575738" y="3057674"/>
            <a:ext cx="2971800" cy="685800"/>
          </a:xfrm>
          <a:prstGeom prst="rect">
            <a:avLst/>
          </a:prstGeom>
          <a:solidFill>
            <a:srgbClr val="853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JM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desire to tell a story in an interactive, challenging, way. 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7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4817" r="4816" t="0"/>
          <a:stretch/>
        </p:blipFill>
        <p:spPr>
          <a:xfrm>
            <a:off x="1125304" y="1700784"/>
            <a:ext cx="3429000" cy="206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"/>
          <p:cNvSpPr txBox="1"/>
          <p:nvPr>
            <p:ph idx="1" type="body"/>
          </p:nvPr>
        </p:nvSpPr>
        <p:spPr>
          <a:xfrm>
            <a:off x="5334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</a:pPr>
            <a:r>
              <a:rPr lang="en-JM"/>
              <a:t>Development Process</a:t>
            </a:r>
            <a:endParaRPr>
              <a:solidFill>
                <a:srgbClr val="85359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2011-12-26T17:46:32Z</dcterms:created>
  <dc:creator>adrienne.reynolds</dc:creator>
</cp:coreProperties>
</file>