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BB558D-12B9-45FF-BC10-72A7339D694B}" v="2" dt="2024-04-08T16:33:20.290"/>
    <p1510:client id="{EC00A441-302C-4960-B7B2-DD9752CAB28F}" v="4" dt="2024-04-08T19:08:12.0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D510-08F0-4CBA-AB89-A008E213B8B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BC41-9F32-42BD-ABB0-54C086B31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1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D510-08F0-4CBA-AB89-A008E213B8B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BC41-9F32-42BD-ABB0-54C086B31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5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D510-08F0-4CBA-AB89-A008E213B8B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BC41-9F32-42BD-ABB0-54C086B31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3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D510-08F0-4CBA-AB89-A008E213B8B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BC41-9F32-42BD-ABB0-54C086B31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41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D510-08F0-4CBA-AB89-A008E213B8B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BC41-9F32-42BD-ABB0-54C086B31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15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D510-08F0-4CBA-AB89-A008E213B8B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BC41-9F32-42BD-ABB0-54C086B31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79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D510-08F0-4CBA-AB89-A008E213B8B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BC41-9F32-42BD-ABB0-54C086B31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01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D510-08F0-4CBA-AB89-A008E213B8B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BC41-9F32-42BD-ABB0-54C086B31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13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D510-08F0-4CBA-AB89-A008E213B8B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BC41-9F32-42BD-ABB0-54C086B31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4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D510-08F0-4CBA-AB89-A008E213B8B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D20BC41-9F32-42BD-ABB0-54C086B31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D510-08F0-4CBA-AB89-A008E213B8B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BC41-9F32-42BD-ABB0-54C086B31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4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D510-08F0-4CBA-AB89-A008E213B8B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BC41-9F32-42BD-ABB0-54C086B31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3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D510-08F0-4CBA-AB89-A008E213B8B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BC41-9F32-42BD-ABB0-54C086B31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0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D510-08F0-4CBA-AB89-A008E213B8B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BC41-9F32-42BD-ABB0-54C086B31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D510-08F0-4CBA-AB89-A008E213B8B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BC41-9F32-42BD-ABB0-54C086B31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4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D510-08F0-4CBA-AB89-A008E213B8B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BC41-9F32-42BD-ABB0-54C086B31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6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D510-08F0-4CBA-AB89-A008E213B8B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BC41-9F32-42BD-ABB0-54C086B31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6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4ED510-08F0-4CBA-AB89-A008E213B8B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20BC41-9F32-42BD-ABB0-54C086B31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1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c.gov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BC4A-79BC-EA0B-4525-F6534CCFC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XBRL and </a:t>
            </a:r>
            <a:r>
              <a:rPr lang="en-US" dirty="0" err="1"/>
              <a:t>iXBRL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7ECE3-4AB0-D8A5-B2C0-4FF149B313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35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84FD-65A0-7ED2-7086-89CACADD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XBRL Tagged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0ED6D-019B-03C2-CF5F-D90E9B640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ease of analysis of standardized reports</a:t>
            </a:r>
          </a:p>
          <a:p>
            <a:r>
              <a:rPr lang="en-US" dirty="0"/>
              <a:t>Allows validation of data in reports</a:t>
            </a:r>
          </a:p>
          <a:p>
            <a:r>
              <a:rPr lang="en-US" dirty="0"/>
              <a:t>More efficient processing by users of tagged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3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D115-D3B7-6814-A23B-7C757A43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XBRL?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31BC7-4AC0-3F8C-94CD-12FA6B79F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eXtensible</a:t>
            </a:r>
            <a:r>
              <a:rPr lang="en-US" dirty="0"/>
              <a:t> Business Reporting Language</a:t>
            </a:r>
          </a:p>
          <a:p>
            <a:r>
              <a:rPr lang="en-US" dirty="0"/>
              <a:t>Variant of XML</a:t>
            </a:r>
          </a:p>
          <a:p>
            <a:r>
              <a:rPr lang="en-US" dirty="0"/>
              <a:t>International digital standard for reporting business operations and financial information</a:t>
            </a:r>
          </a:p>
          <a:p>
            <a:r>
              <a:rPr lang="en-US" dirty="0"/>
              <a:t>Provides meaning to data so that it can be processed automatically</a:t>
            </a:r>
          </a:p>
        </p:txBody>
      </p:sp>
    </p:spTree>
    <p:extLst>
      <p:ext uri="{BB962C8B-B14F-4D97-AF65-F5344CB8AC3E}">
        <p14:creationId xmlns:p14="http://schemas.microsoft.com/office/powerpoint/2010/main" val="332513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F6E3-A4CA-5021-C612-36324BB8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iXBRL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48A0E-7163-05C5-0F08-BD0A7280D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Newer version of XBRL which nests XBRL tags with standard HTML.</a:t>
            </a:r>
          </a:p>
          <a:p>
            <a:r>
              <a:rPr lang="en-US" dirty="0"/>
              <a:t>XBRL provides context and meaning for data.</a:t>
            </a:r>
          </a:p>
          <a:p>
            <a:r>
              <a:rPr lang="en-US" dirty="0"/>
              <a:t>HTML provides formatting for data to be displayed on a web page.</a:t>
            </a:r>
          </a:p>
        </p:txBody>
      </p:sp>
    </p:spTree>
    <p:extLst>
      <p:ext uri="{BB962C8B-B14F-4D97-AF65-F5344CB8AC3E}">
        <p14:creationId xmlns:p14="http://schemas.microsoft.com/office/powerpoint/2010/main" val="232561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3562-3EA2-B2D1-0FCD-56A33357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01DF8-EBFD-F8EF-C457-E6B4FC209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web browser</a:t>
            </a:r>
          </a:p>
          <a:p>
            <a:r>
              <a:rPr lang="en-US" dirty="0"/>
              <a:t>Text editor (you cannot use a word processor)</a:t>
            </a:r>
          </a:p>
        </p:txBody>
      </p:sp>
    </p:spTree>
    <p:extLst>
      <p:ext uri="{BB962C8B-B14F-4D97-AF65-F5344CB8AC3E}">
        <p14:creationId xmlns:p14="http://schemas.microsoft.com/office/powerpoint/2010/main" val="78792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AD7B-0828-3790-3212-76A03EFF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XBRL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0BD8C-F907-B5CB-5EF3-6E4DAFBEC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XBRL provides rules and syntax for computerized financial reporting.</a:t>
            </a:r>
          </a:p>
          <a:p>
            <a:r>
              <a:rPr lang="en-US" dirty="0"/>
              <a:t>Provides information to define the data elements in the financial statements.</a:t>
            </a:r>
          </a:p>
          <a:p>
            <a:r>
              <a:rPr lang="en-US" dirty="0"/>
              <a:t>Taxonomy is the “dictionary” of the financial statement element tags.</a:t>
            </a:r>
          </a:p>
        </p:txBody>
      </p:sp>
    </p:spTree>
    <p:extLst>
      <p:ext uri="{BB962C8B-B14F-4D97-AF65-F5344CB8AC3E}">
        <p14:creationId xmlns:p14="http://schemas.microsoft.com/office/powerpoint/2010/main" val="118748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7C6737-06D9-7C39-AE8A-F0F55E63B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719076"/>
              </p:ext>
            </p:extLst>
          </p:nvPr>
        </p:nvGraphicFramePr>
        <p:xfrm>
          <a:off x="2669669" y="974724"/>
          <a:ext cx="8167391" cy="4899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86581">
                  <a:extLst>
                    <a:ext uri="{9D8B030D-6E8A-4147-A177-3AD203B41FA5}">
                      <a16:colId xmlns:a16="http://schemas.microsoft.com/office/drawing/2014/main" val="2119574161"/>
                    </a:ext>
                  </a:extLst>
                </a:gridCol>
                <a:gridCol w="2380810">
                  <a:extLst>
                    <a:ext uri="{9D8B030D-6E8A-4147-A177-3AD203B41FA5}">
                      <a16:colId xmlns:a16="http://schemas.microsoft.com/office/drawing/2014/main" val="3245179700"/>
                    </a:ext>
                  </a:extLst>
                </a:gridCol>
              </a:tblGrid>
              <a:tr h="30619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Aerial Inc.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13" marR="13213" marT="1321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41429"/>
                  </a:ext>
                </a:extLst>
              </a:tr>
              <a:tr h="30619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Balance Sheet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13" marR="13213" marT="1321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916544"/>
                  </a:ext>
                </a:extLst>
              </a:tr>
              <a:tr h="30619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December 31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13" marR="13213" marT="1321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96523"/>
                  </a:ext>
                </a:extLst>
              </a:tr>
              <a:tr h="306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13" marR="13213" marT="13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13" marR="13213" marT="13213" marB="0" anchor="b"/>
                </a:tc>
                <a:extLst>
                  <a:ext uri="{0D108BD9-81ED-4DB2-BD59-A6C34878D82A}">
                    <a16:rowId xmlns:a16="http://schemas.microsoft.com/office/drawing/2014/main" val="3706320143"/>
                  </a:ext>
                </a:extLst>
              </a:tr>
              <a:tr h="306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Assets: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13" marR="13213" marT="13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13" marR="13213" marT="13213" marB="0" anchor="b"/>
                </a:tc>
                <a:extLst>
                  <a:ext uri="{0D108BD9-81ED-4DB2-BD59-A6C34878D82A}">
                    <a16:rowId xmlns:a16="http://schemas.microsoft.com/office/drawing/2014/main" val="445322962"/>
                  </a:ext>
                </a:extLst>
              </a:tr>
              <a:tr h="306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Cash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13" marR="13213" marT="13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$           14,000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13" marR="13213" marT="13213" marB="0" anchor="b"/>
                </a:tc>
                <a:extLst>
                  <a:ext uri="{0D108BD9-81ED-4DB2-BD59-A6C34878D82A}">
                    <a16:rowId xmlns:a16="http://schemas.microsoft.com/office/drawing/2014/main" val="3672658487"/>
                  </a:ext>
                </a:extLst>
              </a:tr>
              <a:tr h="306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Accounts receivable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13" marR="13213" marT="13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   5,000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13" marR="13213" marT="13213" marB="0" anchor="b"/>
                </a:tc>
                <a:extLst>
                  <a:ext uri="{0D108BD9-81ED-4DB2-BD59-A6C34878D82A}">
                    <a16:rowId xmlns:a16="http://schemas.microsoft.com/office/drawing/2014/main" val="450953021"/>
                  </a:ext>
                </a:extLst>
              </a:tr>
              <a:tr h="306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Supplies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13" marR="13213" marT="13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   3,800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13" marR="13213" marT="13213" marB="0" anchor="b"/>
                </a:tc>
                <a:extLst>
                  <a:ext uri="{0D108BD9-81ED-4DB2-BD59-A6C34878D82A}">
                    <a16:rowId xmlns:a16="http://schemas.microsoft.com/office/drawing/2014/main" val="3284469107"/>
                  </a:ext>
                </a:extLst>
              </a:tr>
              <a:tr h="306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Equipment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13" marR="13213" marT="13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 25,000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13" marR="13213" marT="13213" marB="0" anchor="b"/>
                </a:tc>
                <a:extLst>
                  <a:ext uri="{0D108BD9-81ED-4DB2-BD59-A6C34878D82A}">
                    <a16:rowId xmlns:a16="http://schemas.microsoft.com/office/drawing/2014/main" val="3060899677"/>
                  </a:ext>
                </a:extLst>
              </a:tr>
              <a:tr h="306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Liabilities: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13" marR="13213" marT="13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13" marR="13213" marT="13213" marB="0" anchor="b"/>
                </a:tc>
                <a:extLst>
                  <a:ext uri="{0D108BD9-81ED-4DB2-BD59-A6C34878D82A}">
                    <a16:rowId xmlns:a16="http://schemas.microsoft.com/office/drawing/2014/main" val="1414313924"/>
                  </a:ext>
                </a:extLst>
              </a:tr>
              <a:tr h="306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Accounts payable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13" marR="13213" marT="13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   4,800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13" marR="13213" marT="13213" marB="0" anchor="b"/>
                </a:tc>
                <a:extLst>
                  <a:ext uri="{0D108BD9-81ED-4DB2-BD59-A6C34878D82A}">
                    <a16:rowId xmlns:a16="http://schemas.microsoft.com/office/drawing/2014/main" val="1765407623"/>
                  </a:ext>
                </a:extLst>
              </a:tr>
              <a:tr h="306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Note payable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13" marR="13213" marT="13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 10,000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13" marR="13213" marT="13213" marB="0" anchor="b"/>
                </a:tc>
                <a:extLst>
                  <a:ext uri="{0D108BD9-81ED-4DB2-BD59-A6C34878D82A}">
                    <a16:rowId xmlns:a16="http://schemas.microsoft.com/office/drawing/2014/main" val="2562393342"/>
                  </a:ext>
                </a:extLst>
              </a:tr>
              <a:tr h="306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Stockholders' equity: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13" marR="13213" marT="13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13" marR="13213" marT="13213" marB="0" anchor="b"/>
                </a:tc>
                <a:extLst>
                  <a:ext uri="{0D108BD9-81ED-4DB2-BD59-A6C34878D82A}">
                    <a16:rowId xmlns:a16="http://schemas.microsoft.com/office/drawing/2014/main" val="470156442"/>
                  </a:ext>
                </a:extLst>
              </a:tr>
              <a:tr h="306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Common stock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13" marR="13213" marT="13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 10,000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13" marR="13213" marT="13213" marB="0" anchor="b"/>
                </a:tc>
                <a:extLst>
                  <a:ext uri="{0D108BD9-81ED-4DB2-BD59-A6C34878D82A}">
                    <a16:rowId xmlns:a16="http://schemas.microsoft.com/office/drawing/2014/main" val="246099027"/>
                  </a:ext>
                </a:extLst>
              </a:tr>
              <a:tr h="306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Paid-in capital in excess of par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13" marR="13213" marT="13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      5,000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13" marR="13213" marT="13213" marB="0" anchor="b"/>
                </a:tc>
                <a:extLst>
                  <a:ext uri="{0D108BD9-81ED-4DB2-BD59-A6C34878D82A}">
                    <a16:rowId xmlns:a16="http://schemas.microsoft.com/office/drawing/2014/main" val="361289706"/>
                  </a:ext>
                </a:extLst>
              </a:tr>
              <a:tr h="306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Retained earnings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13" marR="13213" marT="132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dbl" strike="noStrike" dirty="0">
                          <a:effectLst/>
                        </a:rPr>
                        <a:t>              18,000 </a:t>
                      </a:r>
                      <a:endParaRPr lang="en-US" sz="1600" b="0" i="0" u="dbl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13" marR="13213" marT="13213" marB="0" anchor="b"/>
                </a:tc>
                <a:extLst>
                  <a:ext uri="{0D108BD9-81ED-4DB2-BD59-A6C34878D82A}">
                    <a16:rowId xmlns:a16="http://schemas.microsoft.com/office/drawing/2014/main" val="4112473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10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C529-5234-DA13-A834-645F0F2D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XBRL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8CBC7-7CD3-387F-45AC-5ECA97D58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&lt;AccountsPayableCurrent&gt;113000&lt;/AccountsPayableCurrent&gt;</a:t>
            </a:r>
          </a:p>
          <a:p>
            <a:r>
              <a:rPr lang="en-US" dirty="0"/>
              <a:t>The tags provide context (definition) of the data between them.</a:t>
            </a:r>
          </a:p>
          <a:p>
            <a:r>
              <a:rPr lang="en-US" dirty="0"/>
              <a:t>XBRL does not provide any formatting</a:t>
            </a:r>
          </a:p>
        </p:txBody>
      </p:sp>
    </p:spTree>
    <p:extLst>
      <p:ext uri="{BB962C8B-B14F-4D97-AF65-F5344CB8AC3E}">
        <p14:creationId xmlns:p14="http://schemas.microsoft.com/office/powerpoint/2010/main" val="1997025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EEDF-5FA2-E00F-3CCA-DCC19758E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iXBRL</a:t>
            </a:r>
            <a:r>
              <a:rPr lang="en-US" dirty="0"/>
              <a:t> add?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4B559-8C6A-A308-20D9-DE7072453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XBRL defines the data</a:t>
            </a:r>
          </a:p>
          <a:p>
            <a:r>
              <a:rPr lang="en-US" dirty="0" err="1"/>
              <a:t>iXBRL</a:t>
            </a:r>
            <a:r>
              <a:rPr lang="en-US" dirty="0"/>
              <a:t> embeds that defined data with HTML code which controls formatting of the content</a:t>
            </a:r>
          </a:p>
          <a:p>
            <a:r>
              <a:rPr lang="en-US" dirty="0"/>
              <a:t>&lt;</a:t>
            </a:r>
            <a:r>
              <a:rPr lang="en-US" dirty="0" err="1"/>
              <a:t>ix:nonFraction</a:t>
            </a:r>
            <a:r>
              <a:rPr lang="en-US" dirty="0"/>
              <a:t> name=“AccountsPayableCurrent”&gt;113,000&lt;/</a:t>
            </a:r>
            <a:r>
              <a:rPr lang="en-US" dirty="0" err="1"/>
              <a:t>ix:nonFraction</a:t>
            </a:r>
            <a:r>
              <a:rPr lang="en-US" dirty="0"/>
              <a:t>&gt;</a:t>
            </a:r>
          </a:p>
          <a:p>
            <a:r>
              <a:rPr lang="en-US" dirty="0"/>
              <a:t>SEC requires large publicly traded firms to issue </a:t>
            </a:r>
            <a:r>
              <a:rPr lang="en-US" dirty="0" err="1"/>
              <a:t>iXBRL</a:t>
            </a:r>
            <a:r>
              <a:rPr lang="en-US" dirty="0"/>
              <a:t> financial statements.</a:t>
            </a:r>
          </a:p>
        </p:txBody>
      </p:sp>
    </p:spTree>
    <p:extLst>
      <p:ext uri="{BB962C8B-B14F-4D97-AF65-F5344CB8AC3E}">
        <p14:creationId xmlns:p14="http://schemas.microsoft.com/office/powerpoint/2010/main" val="2408762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6698-0747-0837-6FCC-5980C072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 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CEF8-6287-0C22-6505-3B8575939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https://www.sec.gov/</a:t>
            </a:r>
            <a:endParaRPr lang="en-US" dirty="0"/>
          </a:p>
          <a:p>
            <a:r>
              <a:rPr lang="en-US" dirty="0"/>
              <a:t>Company filings</a:t>
            </a:r>
          </a:p>
          <a:p>
            <a:r>
              <a:rPr lang="en-US" dirty="0"/>
              <a:t>IBM</a:t>
            </a:r>
          </a:p>
          <a:p>
            <a:r>
              <a:rPr lang="en-US" dirty="0"/>
              <a:t>10-K filing</a:t>
            </a:r>
          </a:p>
        </p:txBody>
      </p:sp>
    </p:spTree>
    <p:extLst>
      <p:ext uri="{BB962C8B-B14F-4D97-AF65-F5344CB8AC3E}">
        <p14:creationId xmlns:p14="http://schemas.microsoft.com/office/powerpoint/2010/main" val="331537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58</TotalTime>
  <Words>318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XBRL and iXBRL</vt:lpstr>
      <vt:lpstr>What is XBRL?</vt:lpstr>
      <vt:lpstr>What is iXBRL?</vt:lpstr>
      <vt:lpstr>What you need </vt:lpstr>
      <vt:lpstr>What does XBRL do?</vt:lpstr>
      <vt:lpstr>PowerPoint Presentation</vt:lpstr>
      <vt:lpstr>What does XBRL do?</vt:lpstr>
      <vt:lpstr>What does iXBRL add?</vt:lpstr>
      <vt:lpstr>View a filing</vt:lpstr>
      <vt:lpstr>Advantages of XBRL Tagged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XBRL and iXBRL</dc:title>
  <dc:creator>Prachyl, Cheryl L</dc:creator>
  <cp:lastModifiedBy>MD RUHUL AMIN</cp:lastModifiedBy>
  <cp:revision>2</cp:revision>
  <dcterms:created xsi:type="dcterms:W3CDTF">2024-04-08T14:03:58Z</dcterms:created>
  <dcterms:modified xsi:type="dcterms:W3CDTF">2024-11-05T00:07:03Z</dcterms:modified>
</cp:coreProperties>
</file>