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B4EF2-C87A-413A-BF63-744F3D79635F}" v="14" dt="2024-04-08T23:45:43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AE56-195A-46BE-ACA5-E1D33EF0DD7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0450-BA83-432F-8C7D-AEBE2BF9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AE56-195A-46BE-ACA5-E1D33EF0DD7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0450-BA83-432F-8C7D-AEBE2BF9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AE56-195A-46BE-ACA5-E1D33EF0DD7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0450-BA83-432F-8C7D-AEBE2BF9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05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AE56-195A-46BE-ACA5-E1D33EF0DD7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0450-BA83-432F-8C7D-AEBE2BF9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AE56-195A-46BE-ACA5-E1D33EF0DD7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0450-BA83-432F-8C7D-AEBE2BF9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20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AE56-195A-46BE-ACA5-E1D33EF0DD7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0450-BA83-432F-8C7D-AEBE2BF9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7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AE56-195A-46BE-ACA5-E1D33EF0DD7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0450-BA83-432F-8C7D-AEBE2BF9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85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AE56-195A-46BE-ACA5-E1D33EF0DD7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0450-BA83-432F-8C7D-AEBE2BF9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16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AE56-195A-46BE-ACA5-E1D33EF0DD7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0450-BA83-432F-8C7D-AEBE2BF9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AE56-195A-46BE-ACA5-E1D33EF0DD7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FF70450-BA83-432F-8C7D-AEBE2BF9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3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AE56-195A-46BE-ACA5-E1D33EF0DD7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0450-BA83-432F-8C7D-AEBE2BF9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5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AE56-195A-46BE-ACA5-E1D33EF0DD7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0450-BA83-432F-8C7D-AEBE2BF9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6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AE56-195A-46BE-ACA5-E1D33EF0DD7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0450-BA83-432F-8C7D-AEBE2BF9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4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AE56-195A-46BE-ACA5-E1D33EF0DD7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0450-BA83-432F-8C7D-AEBE2BF9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AE56-195A-46BE-ACA5-E1D33EF0DD7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0450-BA83-432F-8C7D-AEBE2BF9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8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AE56-195A-46BE-ACA5-E1D33EF0DD7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0450-BA83-432F-8C7D-AEBE2BF9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AE56-195A-46BE-ACA5-E1D33EF0DD7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70450-BA83-432F-8C7D-AEBE2BF9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5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57AE56-195A-46BE-ACA5-E1D33EF0DD7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F70450-BA83-432F-8C7D-AEBE2BF9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xbrl.fasb.org/us-gaap/20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B57E-D128-D530-31F0-BFEC122BA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Elements and XBRL Element Names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0133A-B280-48B1-45D1-5F283D730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7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302C-858F-5148-32CA-75911556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Taxonomies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2598-DF08-1945-F442-A1664D59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of Investment Holdings taxonomy</a:t>
            </a:r>
          </a:p>
          <a:p>
            <a:r>
              <a:rPr lang="en-US" dirty="0"/>
              <a:t>Risk and Return taxonomy</a:t>
            </a:r>
          </a:p>
          <a:p>
            <a:r>
              <a:rPr lang="en-US" dirty="0"/>
              <a:t>Record of Credit Ratings taxonomy</a:t>
            </a:r>
          </a:p>
          <a:p>
            <a:r>
              <a:rPr lang="en-US" dirty="0"/>
              <a:t>Corporate Actions taxonomy</a:t>
            </a:r>
          </a:p>
          <a:p>
            <a:r>
              <a:rPr lang="en-US" dirty="0"/>
              <a:t>Document and Entity Information taxonomy</a:t>
            </a:r>
          </a:p>
        </p:txBody>
      </p:sp>
    </p:spTree>
    <p:extLst>
      <p:ext uri="{BB962C8B-B14F-4D97-AF65-F5344CB8AC3E}">
        <p14:creationId xmlns:p14="http://schemas.microsoft.com/office/powerpoint/2010/main" val="104485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69B9-DEA3-20A3-EE0D-C1EC8D52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 U.S. GAAP XBRL 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C066-812D-FF67-BB00-3A57B389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 identifies the taxonomy</a:t>
            </a:r>
          </a:p>
          <a:p>
            <a:r>
              <a:rPr lang="en-US" dirty="0">
                <a:hlinkClick r:id="rId2"/>
              </a:rPr>
              <a:t>http://xbrl.fasb.org/us-gaap/2022</a:t>
            </a:r>
            <a:endParaRPr lang="en-US" dirty="0"/>
          </a:p>
          <a:p>
            <a:r>
              <a:rPr lang="en-US" dirty="0"/>
              <a:t>Recommended namespace prefix  us-</a:t>
            </a:r>
            <a:r>
              <a:rPr lang="en-US" dirty="0" err="1"/>
              <a:t>gaap</a:t>
            </a:r>
            <a:endParaRPr lang="en-US" dirty="0"/>
          </a:p>
          <a:p>
            <a:r>
              <a:rPr lang="en-US" dirty="0"/>
              <a:t>See page 17 for instruction to go to </a:t>
            </a:r>
            <a:r>
              <a:rPr lang="en-US"/>
              <a:t>the taxonomy and viewers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3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326-D960-DB63-DB4D-05AE4AF3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7103-F022-4A45-DFD2-F326A06E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(Extensible Markup Language) is a meta-language</a:t>
            </a:r>
          </a:p>
          <a:p>
            <a:r>
              <a:rPr lang="en-US" dirty="0"/>
              <a:t>It is a language for the creation of other languages</a:t>
            </a:r>
          </a:p>
          <a:p>
            <a:r>
              <a:rPr lang="en-US" dirty="0"/>
              <a:t>Users can create tags to provide context for data</a:t>
            </a:r>
          </a:p>
          <a:p>
            <a:r>
              <a:rPr lang="en-US" dirty="0"/>
              <a:t>Tags provide the ability to create software independent documents.</a:t>
            </a:r>
          </a:p>
          <a:p>
            <a:r>
              <a:rPr lang="en-US" dirty="0"/>
              <a:t>XML documents follow a basic set of rules to be “well formed.”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1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F670-F5B7-61F4-473B-91342210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0609-2574-B850-021D-947AB3F7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unit of XML document is an </a:t>
            </a:r>
            <a:r>
              <a:rPr lang="en-US" b="1" i="1" dirty="0"/>
              <a:t>element</a:t>
            </a:r>
            <a:endParaRPr lang="en-US" dirty="0"/>
          </a:p>
          <a:p>
            <a:r>
              <a:rPr lang="en-US" dirty="0"/>
              <a:t>Element is a tag </a:t>
            </a:r>
            <a:r>
              <a:rPr lang="en-US" u="sng" dirty="0"/>
              <a:t>set</a:t>
            </a:r>
            <a:r>
              <a:rPr lang="en-US" dirty="0"/>
              <a:t> which includes 3 items:</a:t>
            </a:r>
          </a:p>
          <a:p>
            <a:pPr lvl="1"/>
            <a:r>
              <a:rPr lang="en-US" dirty="0"/>
              <a:t>Beginning element name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Matching ending element name</a:t>
            </a:r>
          </a:p>
          <a:p>
            <a:r>
              <a:rPr lang="en-US" dirty="0"/>
              <a:t>&lt;</a:t>
            </a:r>
            <a:r>
              <a:rPr lang="en-US" dirty="0" err="1"/>
              <a:t>AccountsPayableCurrent</a:t>
            </a:r>
            <a:r>
              <a:rPr lang="en-US" dirty="0"/>
              <a:t>&gt;113000&lt;/</a:t>
            </a:r>
            <a:r>
              <a:rPr lang="en-US" dirty="0" err="1"/>
              <a:t>AccountsPayableCurrent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8905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31A0-A24D-8A51-750B-02512BEF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XML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237A-8081-0524-8812-C21D0D8A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 names start with capital letter.</a:t>
            </a:r>
          </a:p>
          <a:p>
            <a:r>
              <a:rPr lang="en-US" dirty="0"/>
              <a:t>Each additional word begins with a capital letter (no spaces)</a:t>
            </a:r>
          </a:p>
          <a:p>
            <a:r>
              <a:rPr lang="en-US" dirty="0"/>
              <a:t>Element names enclosed with &lt;&gt;</a:t>
            </a:r>
          </a:p>
          <a:p>
            <a:r>
              <a:rPr lang="en-US" dirty="0"/>
              <a:t>Ending element name is preceded by /</a:t>
            </a:r>
          </a:p>
          <a:p>
            <a:r>
              <a:rPr lang="en-US" dirty="0"/>
              <a:t>Content is unformatted text (data)</a:t>
            </a:r>
          </a:p>
        </p:txBody>
      </p:sp>
    </p:spTree>
    <p:extLst>
      <p:ext uri="{BB962C8B-B14F-4D97-AF65-F5344CB8AC3E}">
        <p14:creationId xmlns:p14="http://schemas.microsoft.com/office/powerpoint/2010/main" val="222035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7C52-E21F-2942-DC5F-58363D83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Well-Formed XML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8842-F9F2-9527-DD82-BA0EC5FFC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and only one root element</a:t>
            </a:r>
          </a:p>
          <a:p>
            <a:r>
              <a:rPr lang="en-US" dirty="0"/>
              <a:t>Beginning and ending element names must match exactly</a:t>
            </a:r>
          </a:p>
          <a:p>
            <a:r>
              <a:rPr lang="en-US" dirty="0"/>
              <a:t>All elements must be properly nested</a:t>
            </a:r>
          </a:p>
          <a:p>
            <a:r>
              <a:rPr lang="en-US" dirty="0"/>
              <a:t>All elements can contain one or more properly formatted attributes</a:t>
            </a:r>
          </a:p>
        </p:txBody>
      </p:sp>
    </p:spTree>
    <p:extLst>
      <p:ext uri="{BB962C8B-B14F-4D97-AF65-F5344CB8AC3E}">
        <p14:creationId xmlns:p14="http://schemas.microsoft.com/office/powerpoint/2010/main" val="345616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3436-BA87-EFBC-FECA-69630000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3E31-0C7F-8FDE-7BB7-844B30D96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all XBRL documents, the root element is </a:t>
            </a:r>
            <a:r>
              <a:rPr lang="en-US" dirty="0" err="1"/>
              <a:t>xbrl</a:t>
            </a:r>
            <a:endParaRPr lang="en-US" dirty="0"/>
          </a:p>
          <a:p>
            <a:r>
              <a:rPr lang="en-US" dirty="0"/>
              <a:t>XML documents start with prolog containing instructions &lt;?instruction?&gt;</a:t>
            </a:r>
          </a:p>
          <a:p>
            <a:r>
              <a:rPr lang="en-US" dirty="0"/>
              <a:t>XML documents have documentation &lt;!—documentation--!&gt;</a:t>
            </a:r>
          </a:p>
        </p:txBody>
      </p:sp>
    </p:spTree>
    <p:extLst>
      <p:ext uri="{BB962C8B-B14F-4D97-AF65-F5344CB8AC3E}">
        <p14:creationId xmlns:p14="http://schemas.microsoft.com/office/powerpoint/2010/main" val="89897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78AC-B318-456A-A6E3-6A2BDFE9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XML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A2AE4-23A3-A083-989B-0A95B64CE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792" y="2438398"/>
            <a:ext cx="9423749" cy="1981203"/>
          </a:xfrm>
        </p:spPr>
      </p:pic>
    </p:spTree>
    <p:extLst>
      <p:ext uri="{BB962C8B-B14F-4D97-AF65-F5344CB8AC3E}">
        <p14:creationId xmlns:p14="http://schemas.microsoft.com/office/powerpoint/2010/main" val="371344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AC9E-13DE-10EA-27BB-9D525817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XBRL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6C9A-5A39-6EA5-F447-7708211B0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XBRL element names are defined in XBRL taxonomies</a:t>
            </a:r>
          </a:p>
          <a:p>
            <a:pPr lvl="1"/>
            <a:r>
              <a:rPr lang="en-US" dirty="0"/>
              <a:t>Dictionary of predefined element names for standard financial reporting concepts</a:t>
            </a:r>
          </a:p>
          <a:p>
            <a:pPr lvl="1"/>
            <a:r>
              <a:rPr lang="en-US" dirty="0"/>
              <a:t>XBRL documents are called instance documents</a:t>
            </a:r>
          </a:p>
        </p:txBody>
      </p:sp>
    </p:spTree>
    <p:extLst>
      <p:ext uri="{BB962C8B-B14F-4D97-AF65-F5344CB8AC3E}">
        <p14:creationId xmlns:p14="http://schemas.microsoft.com/office/powerpoint/2010/main" val="87816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6132-D576-F02A-B072-E9712A4E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GAAP Taxonomy Industries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9A46-A947-BB1D-EF6E-F1CB903EA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Commercial and Industrial</a:t>
            </a:r>
          </a:p>
          <a:p>
            <a:r>
              <a:rPr lang="en-US" dirty="0"/>
              <a:t>Banking and Savings</a:t>
            </a:r>
          </a:p>
          <a:p>
            <a:r>
              <a:rPr lang="en-US" dirty="0"/>
              <a:t>Brokers and Dealers</a:t>
            </a:r>
          </a:p>
          <a:p>
            <a:r>
              <a:rPr lang="en-US" dirty="0"/>
              <a:t>Insurance</a:t>
            </a:r>
          </a:p>
          <a:p>
            <a:r>
              <a:rPr lang="en-US" dirty="0"/>
              <a:t>Real Estate</a:t>
            </a:r>
          </a:p>
        </p:txBody>
      </p:sp>
    </p:spTree>
    <p:extLst>
      <p:ext uri="{BB962C8B-B14F-4D97-AF65-F5344CB8AC3E}">
        <p14:creationId xmlns:p14="http://schemas.microsoft.com/office/powerpoint/2010/main" val="478532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281</TotalTime>
  <Words>310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XML Elements and XBRL Element Names</vt:lpstr>
      <vt:lpstr>What is XML</vt:lpstr>
      <vt:lpstr>Using XML</vt:lpstr>
      <vt:lpstr>Using XML Names</vt:lpstr>
      <vt:lpstr>Rules of Well-Formed XML Documents</vt:lpstr>
      <vt:lpstr>Additional Information</vt:lpstr>
      <vt:lpstr>Structure of XML Document</vt:lpstr>
      <vt:lpstr>XBRL Elements</vt:lpstr>
      <vt:lpstr>US GAAP Taxonomy Industries</vt:lpstr>
      <vt:lpstr>Additional Taxonomies</vt:lpstr>
      <vt:lpstr>2022 U.S. GAAP XBRL Taxonomy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Elements and XBRL Element Names</dc:title>
  <dc:creator>Prachyl, Cheryl L</dc:creator>
  <cp:lastModifiedBy>MD RUHUL AMIN</cp:lastModifiedBy>
  <cp:revision>2</cp:revision>
  <dcterms:created xsi:type="dcterms:W3CDTF">2024-04-08T19:07:59Z</dcterms:created>
  <dcterms:modified xsi:type="dcterms:W3CDTF">2024-11-05T00:09:29Z</dcterms:modified>
</cp:coreProperties>
</file>